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257" r:id="rId2"/>
    <p:sldId id="259" r:id="rId3"/>
    <p:sldId id="260" r:id="rId4"/>
    <p:sldId id="261" r:id="rId5"/>
    <p:sldId id="263" r:id="rId6"/>
    <p:sldId id="262" r:id="rId7"/>
    <p:sldId id="267" r:id="rId8"/>
    <p:sldId id="268" r:id="rId9"/>
    <p:sldId id="269" r:id="rId10"/>
    <p:sldId id="270" r:id="rId11"/>
    <p:sldId id="271" r:id="rId12"/>
    <p:sldId id="272" r:id="rId13"/>
    <p:sldId id="275" r:id="rId14"/>
    <p:sldId id="274" r:id="rId15"/>
    <p:sldId id="276"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94"/>
  </p:normalViewPr>
  <p:slideViewPr>
    <p:cSldViewPr snapToGrid="0" snapToObjects="1">
      <p:cViewPr varScale="1">
        <p:scale>
          <a:sx n="102" d="100"/>
          <a:sy n="102" d="100"/>
        </p:scale>
        <p:origin x="192" y="64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0520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989349-6D14-7D43-B9A5-5F405CB4A1FF}" type="datetimeFigureOut">
              <a:rPr lang="fr-FR" smtClean="0"/>
              <a:t>08/09/2019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DB8B73-DD8E-964F-A946-E977BD255608}" type="slidenum">
              <a:rPr lang="fr-FR" smtClean="0"/>
              <a:t>‹N°›</a:t>
            </a:fld>
            <a:endParaRPr lang="fr-FR"/>
          </a:p>
        </p:txBody>
      </p:sp>
    </p:spTree>
    <p:extLst>
      <p:ext uri="{BB962C8B-B14F-4D97-AF65-F5344CB8AC3E}">
        <p14:creationId xmlns:p14="http://schemas.microsoft.com/office/powerpoint/2010/main" val="85726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8</a:t>
            </a:fld>
            <a:endParaRPr lang="fr-FR"/>
          </a:p>
        </p:txBody>
      </p:sp>
    </p:spTree>
    <p:extLst>
      <p:ext uri="{BB962C8B-B14F-4D97-AF65-F5344CB8AC3E}">
        <p14:creationId xmlns:p14="http://schemas.microsoft.com/office/powerpoint/2010/main" val="227140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9</a:t>
            </a:fld>
            <a:endParaRPr lang="fr-FR"/>
          </a:p>
        </p:txBody>
      </p:sp>
    </p:spTree>
    <p:extLst>
      <p:ext uri="{BB962C8B-B14F-4D97-AF65-F5344CB8AC3E}">
        <p14:creationId xmlns:p14="http://schemas.microsoft.com/office/powerpoint/2010/main" val="236010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10</a:t>
            </a:fld>
            <a:endParaRPr lang="fr-FR"/>
          </a:p>
        </p:txBody>
      </p:sp>
    </p:spTree>
    <p:extLst>
      <p:ext uri="{BB962C8B-B14F-4D97-AF65-F5344CB8AC3E}">
        <p14:creationId xmlns:p14="http://schemas.microsoft.com/office/powerpoint/2010/main" val="1883983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11</a:t>
            </a:fld>
            <a:endParaRPr lang="fr-FR"/>
          </a:p>
        </p:txBody>
      </p:sp>
    </p:spTree>
    <p:extLst>
      <p:ext uri="{BB962C8B-B14F-4D97-AF65-F5344CB8AC3E}">
        <p14:creationId xmlns:p14="http://schemas.microsoft.com/office/powerpoint/2010/main" val="339472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12</a:t>
            </a:fld>
            <a:endParaRPr lang="fr-FR"/>
          </a:p>
        </p:txBody>
      </p:sp>
    </p:spTree>
    <p:extLst>
      <p:ext uri="{BB962C8B-B14F-4D97-AF65-F5344CB8AC3E}">
        <p14:creationId xmlns:p14="http://schemas.microsoft.com/office/powerpoint/2010/main" val="2237139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13</a:t>
            </a:fld>
            <a:endParaRPr lang="fr-FR"/>
          </a:p>
        </p:txBody>
      </p:sp>
    </p:spTree>
    <p:extLst>
      <p:ext uri="{BB962C8B-B14F-4D97-AF65-F5344CB8AC3E}">
        <p14:creationId xmlns:p14="http://schemas.microsoft.com/office/powerpoint/2010/main" val="1313420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14</a:t>
            </a:fld>
            <a:endParaRPr lang="fr-FR"/>
          </a:p>
        </p:txBody>
      </p:sp>
    </p:spTree>
    <p:extLst>
      <p:ext uri="{BB962C8B-B14F-4D97-AF65-F5344CB8AC3E}">
        <p14:creationId xmlns:p14="http://schemas.microsoft.com/office/powerpoint/2010/main" val="712372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5DB8B73-DD8E-964F-A946-E977BD255608}" type="slidenum">
              <a:rPr lang="fr-FR" smtClean="0"/>
              <a:t>15</a:t>
            </a:fld>
            <a:endParaRPr lang="fr-FR"/>
          </a:p>
        </p:txBody>
      </p:sp>
    </p:spTree>
    <p:extLst>
      <p:ext uri="{BB962C8B-B14F-4D97-AF65-F5344CB8AC3E}">
        <p14:creationId xmlns:p14="http://schemas.microsoft.com/office/powerpoint/2010/main" val="3110934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E73664-7238-D848-9132-3D3519F1559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291F54A-4E52-E448-A11F-4D0B7D3F20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0271C2A-772E-AF49-9C6B-3B4637FE9645}"/>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E34EC6EF-2486-CA41-88A2-5DB2D766676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183EEA1-FCD0-3945-81DA-E18FA6AB11F0}"/>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298117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0488AE-A13C-1849-A1EC-8A28F9B4207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D33729-5585-5A42-A0E0-481D4A27398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01A30C-64EE-B24D-8638-1F5F084BAC50}"/>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02BE5AE5-5217-254D-A12A-07F66D4239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368E4BF-14D9-3F4F-83B1-610B4204C20E}"/>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134339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84256-9B7B-884A-A5E5-8684A7E09C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2697F63-814B-344B-9915-DF6FA54FB9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25C6417-958F-F347-94B6-B2EF6C2DF7C1}"/>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3D08DF50-24FC-8C46-BBB5-ECDF4A0897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4A478-8303-C843-BC43-C79D596C0BD1}"/>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28448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5B019E-5640-C94A-AD34-81B6589684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B5BCC8B-A380-194A-A34F-DE3C73FE0A9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3C5C6EA-5BFD-5843-8451-A9D34AC9167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0C6BD38-82F4-1E40-B4BD-A3D57D47D2C9}"/>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6" name="Espace réservé du pied de page 5">
            <a:extLst>
              <a:ext uri="{FF2B5EF4-FFF2-40B4-BE49-F238E27FC236}">
                <a16:creationId xmlns:a16="http://schemas.microsoft.com/office/drawing/2014/main" id="{9D6F549D-C899-3442-BC58-E482561C349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C26C3B6-9AEF-F845-85C5-AD813A0132D2}"/>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961944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02A64A-310C-BF42-B655-B473743F117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7D17F1B-6A22-184E-B129-51F4B3B0C7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2BBFDC2-26DB-5143-9F4D-2DF10B5D95C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CCC309C-5A1A-A741-B896-68E47E636F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EF687F7-87D4-BD45-B7CA-FE81973EF6C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C181192-277B-0742-84C7-2689B46BEDA6}"/>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8" name="Espace réservé du pied de page 7">
            <a:extLst>
              <a:ext uri="{FF2B5EF4-FFF2-40B4-BE49-F238E27FC236}">
                <a16:creationId xmlns:a16="http://schemas.microsoft.com/office/drawing/2014/main" id="{3AD24C6D-FD03-674A-B6AF-9DBAFA23992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D23A19D-67AA-6B42-8242-CFCE0ED53555}"/>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226666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C01534-AF7D-E641-9B64-FF0E247914F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4F5A2FF-2B31-5845-9117-9ABF83E0C5E5}"/>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4" name="Espace réservé du pied de page 3">
            <a:extLst>
              <a:ext uri="{FF2B5EF4-FFF2-40B4-BE49-F238E27FC236}">
                <a16:creationId xmlns:a16="http://schemas.microsoft.com/office/drawing/2014/main" id="{644707D1-3041-0642-AAA0-5EDBCDC9356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0187B1A-7D0B-C942-ACD2-45767F8A3556}"/>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1274176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C5576F9-A719-614A-B14C-9F7F3B7DE76B}"/>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3" name="Espace réservé du pied de page 2">
            <a:extLst>
              <a:ext uri="{FF2B5EF4-FFF2-40B4-BE49-F238E27FC236}">
                <a16:creationId xmlns:a16="http://schemas.microsoft.com/office/drawing/2014/main" id="{CC260F89-454B-2B46-9F29-B658E4DE575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C7FEA26-472B-634F-9D60-727BB1B5BBE9}"/>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1451784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C088DE-0439-AD41-B6E9-CE73B0B60AE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77CAE91-11A4-9943-9834-9FE613A58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EE9E67F-EFC4-824E-A464-418FD66231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EAAA97A-9E74-D544-ACE7-B13DF44D32DA}"/>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6" name="Espace réservé du pied de page 5">
            <a:extLst>
              <a:ext uri="{FF2B5EF4-FFF2-40B4-BE49-F238E27FC236}">
                <a16:creationId xmlns:a16="http://schemas.microsoft.com/office/drawing/2014/main" id="{0AA43E0E-F9E6-7641-B427-84B60E05BB6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ACA46E9-45DB-5E48-8692-D61AB91D05E7}"/>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367216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50C54C-360C-1942-91D1-CAAD7D2CCDD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7AF0D25-76A5-944F-BA53-CA1DFD6D84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DB3EF7A-EE54-1844-8B0E-8AFDE4C1F3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14F2100-B25A-BF48-82EA-B86E26385491}"/>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6" name="Espace réservé du pied de page 5">
            <a:extLst>
              <a:ext uri="{FF2B5EF4-FFF2-40B4-BE49-F238E27FC236}">
                <a16:creationId xmlns:a16="http://schemas.microsoft.com/office/drawing/2014/main" id="{981BB538-CD3F-174F-B281-397DDA89C24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2DAA4DA-0489-564D-BF3A-9BFF4854A416}"/>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2403702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EE07C9-A802-7546-A2AD-1F2F2E447D2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DFB2CC1-1D80-DD4C-AC70-A97783803EC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F755949-1B83-6047-BC58-D684A8FE4EE7}"/>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6F65232E-A237-B140-822C-0DFCE29A4E3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087FD0-4ABA-5C41-8F1C-750C237005EF}"/>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339097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C6822A6-85C8-DA43-8DCF-747B5886755F}"/>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9164F84-1ACD-8947-8778-BBC56ED0B5D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7B09DD-5265-B247-940D-D9BF196F9C31}"/>
              </a:ext>
            </a:extLst>
          </p:cNvPr>
          <p:cNvSpPr>
            <a:spLocks noGrp="1"/>
          </p:cNvSpPr>
          <p:nvPr>
            <p:ph type="dt" sz="half" idx="10"/>
          </p:nvPr>
        </p:nvSpPr>
        <p:spPr/>
        <p:txBody>
          <a:body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1F1949DF-5BEA-1745-8E02-111DE6F64F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78F2E1B-5ECA-5649-84C2-7D3A56287F3A}"/>
              </a:ext>
            </a:extLst>
          </p:cNvPr>
          <p:cNvSpPr>
            <a:spLocks noGrp="1"/>
          </p:cNvSpPr>
          <p:nvPr>
            <p:ph type="sldNum" sz="quarter" idx="12"/>
          </p:nvPr>
        </p:nvSpPr>
        <p:spPr/>
        <p:txBody>
          <a:bodyPr/>
          <a:lstStyle/>
          <a:p>
            <a:fld id="{A0BB2517-C70F-304F-8ED1-A87B76B4BF72}" type="slidenum">
              <a:rPr lang="fr-FR" smtClean="0"/>
              <a:t>‹N°›</a:t>
            </a:fld>
            <a:endParaRPr lang="fr-FR"/>
          </a:p>
        </p:txBody>
      </p:sp>
    </p:spTree>
    <p:extLst>
      <p:ext uri="{BB962C8B-B14F-4D97-AF65-F5344CB8AC3E}">
        <p14:creationId xmlns:p14="http://schemas.microsoft.com/office/powerpoint/2010/main" val="4030048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650CEA7-5594-4D46-921E-6E25920FCB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0EF8BD4-5CFF-B648-85C3-874A2B28EC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B49D97-1F6A-1546-A421-9296F2396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54F608-31B5-A04E-BBE3-75E378572538}" type="datetimeFigureOut">
              <a:rPr lang="fr-FR" smtClean="0"/>
              <a:t>08/09/2019</a:t>
            </a:fld>
            <a:endParaRPr lang="fr-FR"/>
          </a:p>
        </p:txBody>
      </p:sp>
      <p:sp>
        <p:nvSpPr>
          <p:cNvPr id="5" name="Espace réservé du pied de page 4">
            <a:extLst>
              <a:ext uri="{FF2B5EF4-FFF2-40B4-BE49-F238E27FC236}">
                <a16:creationId xmlns:a16="http://schemas.microsoft.com/office/drawing/2014/main" id="{4380B6B8-0D24-A643-B397-DCD68908A7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2A3BC5A-6E7F-6C40-BBD4-BFAB9A55BE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BB2517-C70F-304F-8ED1-A87B76B4BF72}" type="slidenum">
              <a:rPr lang="fr-FR" smtClean="0"/>
              <a:t>‹N°›</a:t>
            </a:fld>
            <a:endParaRPr lang="fr-FR"/>
          </a:p>
        </p:txBody>
      </p:sp>
    </p:spTree>
    <p:extLst>
      <p:ext uri="{BB962C8B-B14F-4D97-AF65-F5344CB8AC3E}">
        <p14:creationId xmlns:p14="http://schemas.microsoft.com/office/powerpoint/2010/main" val="32573897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524000" y="815736"/>
            <a:ext cx="9144000" cy="1209357"/>
          </a:xfrm>
        </p:spPr>
        <p:txBody>
          <a:bodyPr/>
          <a:lstStyle/>
          <a:p>
            <a:r>
              <a:rPr lang="fr-FR" dirty="0"/>
              <a:t>Thème</a:t>
            </a:r>
          </a:p>
        </p:txBody>
      </p:sp>
      <p:sp>
        <p:nvSpPr>
          <p:cNvPr id="3" name="Sous-titre 2">
            <a:extLst>
              <a:ext uri="{FF2B5EF4-FFF2-40B4-BE49-F238E27FC236}">
                <a16:creationId xmlns:a16="http://schemas.microsoft.com/office/drawing/2014/main" id="{239DDD74-9127-0847-8FBD-D2B0E9E6DDD0}"/>
              </a:ext>
            </a:extLst>
          </p:cNvPr>
          <p:cNvSpPr>
            <a:spLocks noGrp="1"/>
          </p:cNvSpPr>
          <p:nvPr>
            <p:ph type="subTitle" idx="1"/>
          </p:nvPr>
        </p:nvSpPr>
        <p:spPr>
          <a:xfrm>
            <a:off x="1524000" y="5232718"/>
            <a:ext cx="9144000" cy="924243"/>
          </a:xfrm>
        </p:spPr>
        <p:txBody>
          <a:bodyPr>
            <a:noAutofit/>
          </a:bodyPr>
          <a:lstStyle/>
          <a:p>
            <a:r>
              <a:rPr lang="fr-FR" sz="3600" b="1" dirty="0">
                <a:solidFill>
                  <a:srgbClr val="0070C0"/>
                </a:solidFill>
              </a:rPr>
              <a:t>Les plaies par balle, explosions, arme blanche, empalement </a:t>
            </a:r>
            <a:endParaRPr lang="fr-FR" sz="3600" dirty="0">
              <a:solidFill>
                <a:srgbClr val="0070C0"/>
              </a:solidFill>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pic>
        <p:nvPicPr>
          <p:cNvPr id="7" name="Picture 4">
            <a:extLst>
              <a:ext uri="{FF2B5EF4-FFF2-40B4-BE49-F238E27FC236}">
                <a16:creationId xmlns:a16="http://schemas.microsoft.com/office/drawing/2014/main" id="{68E6E175-EE2C-3B4E-8CC7-628EFF3D7B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1830" y="2456133"/>
            <a:ext cx="3866756" cy="26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22C68402-C975-9446-91C5-D4AF4946B049}"/>
              </a:ext>
            </a:extLst>
          </p:cNvPr>
          <p:cNvPicPr>
            <a:picLocks noChangeAspect="1"/>
          </p:cNvPicPr>
          <p:nvPr/>
        </p:nvPicPr>
        <p:blipFill>
          <a:blip r:embed="rId4"/>
          <a:stretch>
            <a:fillRect/>
          </a:stretch>
        </p:blipFill>
        <p:spPr>
          <a:xfrm>
            <a:off x="11366842" y="251681"/>
            <a:ext cx="564055" cy="564055"/>
          </a:xfrm>
          <a:prstGeom prst="rect">
            <a:avLst/>
          </a:prstGeom>
        </p:spPr>
      </p:pic>
    </p:spTree>
    <p:extLst>
      <p:ext uri="{BB962C8B-B14F-4D97-AF65-F5344CB8AC3E}">
        <p14:creationId xmlns:p14="http://schemas.microsoft.com/office/powerpoint/2010/main" val="47815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524000" y="944226"/>
            <a:ext cx="9144000" cy="1209357"/>
          </a:xfrm>
        </p:spPr>
        <p:txBody>
          <a:bodyPr>
            <a:normAutofit/>
          </a:bodyPr>
          <a:lstStyle/>
          <a:p>
            <a:pPr algn="l"/>
            <a:r>
              <a:rPr lang="fr-FR" dirty="0"/>
              <a:t>Facteurs déterminants</a:t>
            </a:r>
          </a:p>
        </p:txBody>
      </p:sp>
      <p:sp>
        <p:nvSpPr>
          <p:cNvPr id="3" name="Sous-titre 2">
            <a:extLst>
              <a:ext uri="{FF2B5EF4-FFF2-40B4-BE49-F238E27FC236}">
                <a16:creationId xmlns:a16="http://schemas.microsoft.com/office/drawing/2014/main" id="{239DDD74-9127-0847-8FBD-D2B0E9E6DDD0}"/>
              </a:ext>
            </a:extLst>
          </p:cNvPr>
          <p:cNvSpPr>
            <a:spLocks noGrp="1"/>
          </p:cNvSpPr>
          <p:nvPr>
            <p:ph type="subTitle" idx="1"/>
          </p:nvPr>
        </p:nvSpPr>
        <p:spPr>
          <a:xfrm>
            <a:off x="1844040" y="2484120"/>
            <a:ext cx="8823960" cy="3672840"/>
          </a:xfrm>
        </p:spPr>
        <p:txBody>
          <a:bodyPr>
            <a:normAutofit/>
          </a:bodyPr>
          <a:lstStyle/>
          <a:p>
            <a:pPr algn="l"/>
            <a:endParaRPr lang="fr-FR" dirty="0"/>
          </a:p>
          <a:p>
            <a:pPr marL="342900" indent="-342900" algn="l">
              <a:buClr>
                <a:schemeClr val="accent1"/>
              </a:buClr>
              <a:buSzPct val="50000"/>
              <a:buFont typeface="Wingdings" pitchFamily="2" charset="2"/>
              <a:buChar char="§"/>
            </a:pPr>
            <a:r>
              <a:rPr lang="fr-FR" dirty="0">
                <a:latin typeface="+mj-lt"/>
              </a:rPr>
              <a:t>Lacération et écrasement </a:t>
            </a:r>
          </a:p>
          <a:p>
            <a:pPr marL="342900" indent="-342900" algn="l">
              <a:buClr>
                <a:schemeClr val="accent1"/>
              </a:buClr>
              <a:buSzPct val="50000"/>
              <a:buFont typeface="Wingdings" pitchFamily="2" charset="2"/>
              <a:buChar char="§"/>
            </a:pPr>
            <a:r>
              <a:rPr lang="fr-FR" dirty="0">
                <a:latin typeface="+mj-lt"/>
              </a:rPr>
              <a:t>Onde de choc</a:t>
            </a:r>
          </a:p>
          <a:p>
            <a:pPr marL="342900" indent="-342900" algn="l">
              <a:buClr>
                <a:schemeClr val="accent1"/>
              </a:buClr>
              <a:buSzPct val="50000"/>
              <a:buFont typeface="Wingdings" pitchFamily="2" charset="2"/>
              <a:buChar char="§"/>
            </a:pPr>
            <a:r>
              <a:rPr lang="fr-FR" dirty="0">
                <a:latin typeface="+mj-lt"/>
              </a:rPr>
              <a:t>Cavitation </a:t>
            </a: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pic>
        <p:nvPicPr>
          <p:cNvPr id="7" name="Image 6">
            <a:extLst>
              <a:ext uri="{FF2B5EF4-FFF2-40B4-BE49-F238E27FC236}">
                <a16:creationId xmlns:a16="http://schemas.microsoft.com/office/drawing/2014/main" id="{2133E56C-2043-1941-8EFF-C8A59ED5C23C}"/>
              </a:ext>
            </a:extLst>
          </p:cNvPr>
          <p:cNvPicPr>
            <a:picLocks noChangeAspect="1"/>
          </p:cNvPicPr>
          <p:nvPr/>
        </p:nvPicPr>
        <p:blipFill>
          <a:blip r:embed="rId3"/>
          <a:stretch>
            <a:fillRect/>
          </a:stretch>
        </p:blipFill>
        <p:spPr>
          <a:xfrm>
            <a:off x="11505407" y="242179"/>
            <a:ext cx="564055" cy="564055"/>
          </a:xfrm>
          <a:prstGeom prst="rect">
            <a:avLst/>
          </a:prstGeom>
        </p:spPr>
      </p:pic>
    </p:spTree>
    <p:extLst>
      <p:ext uri="{BB962C8B-B14F-4D97-AF65-F5344CB8AC3E}">
        <p14:creationId xmlns:p14="http://schemas.microsoft.com/office/powerpoint/2010/main" val="402679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524000" y="810512"/>
            <a:ext cx="9144000" cy="1209357"/>
          </a:xfrm>
        </p:spPr>
        <p:txBody>
          <a:bodyPr>
            <a:normAutofit/>
          </a:bodyPr>
          <a:lstStyle/>
          <a:p>
            <a:pPr algn="l"/>
            <a:r>
              <a:rPr lang="fr-FR" dirty="0"/>
              <a:t>Lacération et écrasement </a:t>
            </a:r>
          </a:p>
        </p:txBody>
      </p:sp>
      <p:sp>
        <p:nvSpPr>
          <p:cNvPr id="3" name="Sous-titre 2">
            <a:extLst>
              <a:ext uri="{FF2B5EF4-FFF2-40B4-BE49-F238E27FC236}">
                <a16:creationId xmlns:a16="http://schemas.microsoft.com/office/drawing/2014/main" id="{239DDD74-9127-0847-8FBD-D2B0E9E6DDD0}"/>
              </a:ext>
            </a:extLst>
          </p:cNvPr>
          <p:cNvSpPr>
            <a:spLocks noGrp="1"/>
          </p:cNvSpPr>
          <p:nvPr>
            <p:ph type="subTitle" idx="1"/>
          </p:nvPr>
        </p:nvSpPr>
        <p:spPr>
          <a:xfrm>
            <a:off x="898223" y="2255127"/>
            <a:ext cx="10403902" cy="3672840"/>
          </a:xfrm>
        </p:spPr>
        <p:txBody>
          <a:bodyPr>
            <a:noAutofit/>
          </a:bodyPr>
          <a:lstStyle/>
          <a:p>
            <a:pPr algn="just"/>
            <a:endParaRPr lang="fr-FR" dirty="0"/>
          </a:p>
          <a:p>
            <a:pPr marL="457200" indent="-457200" algn="l">
              <a:lnSpc>
                <a:spcPct val="100000"/>
              </a:lnSpc>
              <a:buClr>
                <a:schemeClr val="accent1"/>
              </a:buClr>
              <a:buSzPct val="50000"/>
              <a:buFont typeface="Wingdings" pitchFamily="2" charset="2"/>
              <a:buChar char="§"/>
            </a:pPr>
            <a:r>
              <a:rPr lang="fr-CH" sz="2800" dirty="0">
                <a:latin typeface="+mj-lt"/>
              </a:rPr>
              <a:t>Lors de la pénétration du médium, toute structure se trouvant dans le chemin du missile est déchirée et écrasée</a:t>
            </a:r>
          </a:p>
          <a:p>
            <a:pPr algn="l">
              <a:lnSpc>
                <a:spcPct val="100000"/>
              </a:lnSpc>
              <a:buClr>
                <a:schemeClr val="accent1"/>
              </a:buClr>
              <a:buSzPct val="50000"/>
            </a:pPr>
            <a:endParaRPr lang="fr-CH" sz="2800" dirty="0">
              <a:latin typeface="+mj-lt"/>
            </a:endParaRPr>
          </a:p>
          <a:p>
            <a:pPr marL="457200" indent="-457200" algn="l">
              <a:lnSpc>
                <a:spcPct val="100000"/>
              </a:lnSpc>
              <a:buClr>
                <a:schemeClr val="accent1"/>
              </a:buClr>
              <a:buSzPct val="50000"/>
              <a:buFont typeface="Wingdings" pitchFamily="2" charset="2"/>
              <a:buChar char="§"/>
            </a:pPr>
            <a:r>
              <a:rPr lang="fr-CH" sz="2800" dirty="0">
                <a:latin typeface="+mj-lt"/>
              </a:rPr>
              <a:t>Mécanisme lésionnel principal d’une blessure par balle à basse vitesse</a:t>
            </a: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pic>
        <p:nvPicPr>
          <p:cNvPr id="7" name="Image 6">
            <a:extLst>
              <a:ext uri="{FF2B5EF4-FFF2-40B4-BE49-F238E27FC236}">
                <a16:creationId xmlns:a16="http://schemas.microsoft.com/office/drawing/2014/main" id="{68D6F9AE-7FAB-934C-B200-B74BE65CB197}"/>
              </a:ext>
            </a:extLst>
          </p:cNvPr>
          <p:cNvPicPr>
            <a:picLocks noChangeAspect="1"/>
          </p:cNvPicPr>
          <p:nvPr/>
        </p:nvPicPr>
        <p:blipFill>
          <a:blip r:embed="rId3"/>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68035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506069" y="905791"/>
            <a:ext cx="9144000" cy="1209357"/>
          </a:xfrm>
        </p:spPr>
        <p:txBody>
          <a:bodyPr>
            <a:normAutofit/>
          </a:bodyPr>
          <a:lstStyle/>
          <a:p>
            <a:r>
              <a:rPr lang="fr-CH" dirty="0"/>
              <a:t>Onde de choc</a:t>
            </a:r>
            <a:endParaRPr lang="fr-FR" dirty="0"/>
          </a:p>
        </p:txBody>
      </p:sp>
      <p:sp>
        <p:nvSpPr>
          <p:cNvPr id="3" name="Sous-titre 2">
            <a:extLst>
              <a:ext uri="{FF2B5EF4-FFF2-40B4-BE49-F238E27FC236}">
                <a16:creationId xmlns:a16="http://schemas.microsoft.com/office/drawing/2014/main" id="{239DDD74-9127-0847-8FBD-D2B0E9E6DDD0}"/>
              </a:ext>
            </a:extLst>
          </p:cNvPr>
          <p:cNvSpPr>
            <a:spLocks noGrp="1"/>
          </p:cNvSpPr>
          <p:nvPr>
            <p:ph type="subTitle" idx="1"/>
          </p:nvPr>
        </p:nvSpPr>
        <p:spPr>
          <a:xfrm>
            <a:off x="663387" y="2484120"/>
            <a:ext cx="10829365" cy="3672840"/>
          </a:xfrm>
        </p:spPr>
        <p:txBody>
          <a:bodyPr>
            <a:normAutofit/>
          </a:bodyPr>
          <a:lstStyle/>
          <a:p>
            <a:pPr marL="342900" indent="-342900" algn="l">
              <a:buClr>
                <a:schemeClr val="accent1"/>
              </a:buClr>
              <a:buSzPct val="50000"/>
              <a:buFont typeface="Wingdings" pitchFamily="2" charset="2"/>
              <a:buChar char="§"/>
            </a:pPr>
            <a:r>
              <a:rPr lang="fr-CH" dirty="0">
                <a:latin typeface="+mj-lt"/>
              </a:rPr>
              <a:t>Lors de l’impact, le tissu se trouvant dans le chemin du missile est comprimé et dégage une onde de pression sphérique qui est plus rapide que la balle elle-même</a:t>
            </a:r>
          </a:p>
          <a:p>
            <a:pPr algn="l">
              <a:buClr>
                <a:schemeClr val="accent1"/>
              </a:buClr>
              <a:buSzPct val="50000"/>
            </a:pPr>
            <a:endParaRPr lang="fr-CH" dirty="0">
              <a:latin typeface="+mj-lt"/>
            </a:endParaRPr>
          </a:p>
          <a:p>
            <a:pPr marL="342900" indent="-342900" algn="l">
              <a:buClr>
                <a:schemeClr val="accent1"/>
              </a:buClr>
              <a:buSzPct val="50000"/>
              <a:buFont typeface="Wingdings" pitchFamily="2" charset="2"/>
              <a:buChar char="§"/>
            </a:pPr>
            <a:r>
              <a:rPr lang="fr-CH" dirty="0">
                <a:latin typeface="+mj-lt"/>
              </a:rPr>
              <a:t>Cette pression peut produire des lésions à distance du trajet de la balle</a:t>
            </a:r>
          </a:p>
          <a:p>
            <a:pPr marL="342900" indent="-342900" algn="l">
              <a:buClr>
                <a:schemeClr val="accent1"/>
              </a:buClr>
              <a:buSzPct val="50000"/>
              <a:buFont typeface="Wingdings" pitchFamily="2" charset="2"/>
              <a:buChar char="§"/>
            </a:pPr>
            <a:endParaRPr lang="fr-CH" dirty="0">
              <a:latin typeface="+mj-lt"/>
            </a:endParaRPr>
          </a:p>
          <a:p>
            <a:pPr marL="342900" indent="-342900" algn="l">
              <a:buClr>
                <a:schemeClr val="accent1"/>
              </a:buClr>
              <a:buSzPct val="50000"/>
              <a:buFont typeface="Wingdings" pitchFamily="2" charset="2"/>
              <a:buChar char="§"/>
            </a:pPr>
            <a:r>
              <a:rPr lang="fr-CH" dirty="0">
                <a:latin typeface="+mj-lt"/>
              </a:rPr>
              <a:t>Mécanisme lésionnel principal des blessures avec balle à haute vitesse</a:t>
            </a:r>
            <a:endParaRPr lang="fr-FR" dirty="0">
              <a:latin typeface="+mj-lt"/>
            </a:endParaRPr>
          </a:p>
          <a:p>
            <a:pPr algn="just">
              <a:spcBef>
                <a:spcPts val="0"/>
              </a:spcBef>
              <a:spcAft>
                <a:spcPts val="1200"/>
              </a:spcAft>
            </a:pPr>
            <a:endParaRPr lang="fr-FR" i="1" dirty="0">
              <a:latin typeface="+mj-lt"/>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pic>
        <p:nvPicPr>
          <p:cNvPr id="8" name="Image 7">
            <a:extLst>
              <a:ext uri="{FF2B5EF4-FFF2-40B4-BE49-F238E27FC236}">
                <a16:creationId xmlns:a16="http://schemas.microsoft.com/office/drawing/2014/main" id="{824045EA-8769-2C4D-A599-DC4AF59C5189}"/>
              </a:ext>
            </a:extLst>
          </p:cNvPr>
          <p:cNvPicPr>
            <a:picLocks noChangeAspect="1"/>
          </p:cNvPicPr>
          <p:nvPr/>
        </p:nvPicPr>
        <p:blipFill>
          <a:blip r:embed="rId3"/>
          <a:stretch>
            <a:fillRect/>
          </a:stretch>
        </p:blipFill>
        <p:spPr>
          <a:xfrm>
            <a:off x="11492752" y="293226"/>
            <a:ext cx="564055" cy="564055"/>
          </a:xfrm>
          <a:prstGeom prst="rect">
            <a:avLst/>
          </a:prstGeom>
        </p:spPr>
      </p:pic>
    </p:spTree>
    <p:extLst>
      <p:ext uri="{BB962C8B-B14F-4D97-AF65-F5344CB8AC3E}">
        <p14:creationId xmlns:p14="http://schemas.microsoft.com/office/powerpoint/2010/main" val="127681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114816" y="575253"/>
            <a:ext cx="9144000" cy="1209357"/>
          </a:xfrm>
        </p:spPr>
        <p:txBody>
          <a:bodyPr>
            <a:normAutofit/>
          </a:bodyPr>
          <a:lstStyle/>
          <a:p>
            <a:pPr algn="l"/>
            <a:r>
              <a:rPr lang="fr-CH" dirty="0"/>
              <a:t>Cavitation</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sp>
        <p:nvSpPr>
          <p:cNvPr id="11" name="ZoneTexte 10">
            <a:extLst>
              <a:ext uri="{FF2B5EF4-FFF2-40B4-BE49-F238E27FC236}">
                <a16:creationId xmlns:a16="http://schemas.microsoft.com/office/drawing/2014/main" id="{EA299534-5810-FF40-806C-679D91CBF076}"/>
              </a:ext>
            </a:extLst>
          </p:cNvPr>
          <p:cNvSpPr txBox="1"/>
          <p:nvPr/>
        </p:nvSpPr>
        <p:spPr>
          <a:xfrm>
            <a:off x="1114816" y="2081119"/>
            <a:ext cx="6976998" cy="3416320"/>
          </a:xfrm>
          <a:prstGeom prst="rect">
            <a:avLst/>
          </a:prstGeom>
          <a:noFill/>
        </p:spPr>
        <p:txBody>
          <a:bodyPr wrap="square">
            <a:spAutoFit/>
          </a:bodyPr>
          <a:lstStyle/>
          <a:p>
            <a:pPr marL="342900" indent="-342900">
              <a:lnSpc>
                <a:spcPct val="90000"/>
              </a:lnSpc>
              <a:buClr>
                <a:schemeClr val="accent1"/>
              </a:buClr>
              <a:buSzPct val="50000"/>
              <a:buFont typeface="Wingdings" pitchFamily="2" charset="2"/>
              <a:buChar char="§"/>
            </a:pPr>
            <a:r>
              <a:rPr lang="fr-CH" sz="2400" dirty="0">
                <a:latin typeface="+mj-lt"/>
              </a:rPr>
              <a:t>Le tissu se trouvant dans le chemin du projectile est déplacé vers l’avant et vers le côté avec une force telle que l’inertie du tissu continue l’expansion même après le passage de la balle en agrandissant le chemin de la balle dans une </a:t>
            </a:r>
            <a:r>
              <a:rPr lang="fr-CH" sz="2400" b="1" u="sng" dirty="0">
                <a:latin typeface="+mj-lt"/>
              </a:rPr>
              <a:t>cavité temporaire</a:t>
            </a:r>
            <a:r>
              <a:rPr lang="fr-CH" sz="2400" dirty="0">
                <a:latin typeface="+mj-lt"/>
              </a:rPr>
              <a:t> avant de </a:t>
            </a:r>
            <a:r>
              <a:rPr lang="fr-CH" sz="2400" dirty="0" err="1">
                <a:latin typeface="+mj-lt"/>
              </a:rPr>
              <a:t>collaber</a:t>
            </a:r>
            <a:r>
              <a:rPr lang="fr-CH" sz="2400" dirty="0">
                <a:latin typeface="+mj-lt"/>
              </a:rPr>
              <a:t> et de former une </a:t>
            </a:r>
            <a:r>
              <a:rPr lang="fr-CH" sz="2400" b="1" u="sng" dirty="0">
                <a:latin typeface="+mj-lt"/>
              </a:rPr>
              <a:t>cavité permanente</a:t>
            </a:r>
          </a:p>
          <a:p>
            <a:pPr>
              <a:lnSpc>
                <a:spcPct val="90000"/>
              </a:lnSpc>
              <a:buClr>
                <a:schemeClr val="accent1"/>
              </a:buClr>
              <a:buSzPct val="50000"/>
            </a:pPr>
            <a:endParaRPr lang="fr-CH" sz="2400" b="1" u="sng" dirty="0">
              <a:latin typeface="+mj-lt"/>
            </a:endParaRPr>
          </a:p>
          <a:p>
            <a:pPr marL="342900" indent="-342900">
              <a:lnSpc>
                <a:spcPct val="90000"/>
              </a:lnSpc>
              <a:buClr>
                <a:schemeClr val="accent1"/>
              </a:buClr>
              <a:buSzPct val="50000"/>
              <a:buFont typeface="Wingdings" pitchFamily="2" charset="2"/>
              <a:buChar char="§"/>
            </a:pPr>
            <a:r>
              <a:rPr lang="fr-CH" sz="2400" dirty="0">
                <a:latin typeface="+mj-lt"/>
              </a:rPr>
              <a:t>La cavité temporaire a une pression su atmosphérique (négative) et peut aspirer de l’air et du débris</a:t>
            </a:r>
          </a:p>
        </p:txBody>
      </p:sp>
      <p:pic>
        <p:nvPicPr>
          <p:cNvPr id="3" name="Image 2">
            <a:extLst>
              <a:ext uri="{FF2B5EF4-FFF2-40B4-BE49-F238E27FC236}">
                <a16:creationId xmlns:a16="http://schemas.microsoft.com/office/drawing/2014/main" id="{50832AD2-FA18-BF43-B76C-D77F051F8393}"/>
              </a:ext>
            </a:extLst>
          </p:cNvPr>
          <p:cNvPicPr>
            <a:picLocks noChangeAspect="1"/>
          </p:cNvPicPr>
          <p:nvPr/>
        </p:nvPicPr>
        <p:blipFill>
          <a:blip r:embed="rId3"/>
          <a:stretch>
            <a:fillRect/>
          </a:stretch>
        </p:blipFill>
        <p:spPr>
          <a:xfrm>
            <a:off x="8373324" y="2081119"/>
            <a:ext cx="3132083" cy="2349062"/>
          </a:xfrm>
          <a:prstGeom prst="rect">
            <a:avLst/>
          </a:prstGeom>
        </p:spPr>
      </p:pic>
      <p:pic>
        <p:nvPicPr>
          <p:cNvPr id="8" name="Image 7">
            <a:extLst>
              <a:ext uri="{FF2B5EF4-FFF2-40B4-BE49-F238E27FC236}">
                <a16:creationId xmlns:a16="http://schemas.microsoft.com/office/drawing/2014/main" id="{D78AC1A4-2289-0D42-8ACC-CD7EE204E8AA}"/>
              </a:ext>
            </a:extLst>
          </p:cNvPr>
          <p:cNvPicPr>
            <a:picLocks noChangeAspect="1"/>
          </p:cNvPicPr>
          <p:nvPr/>
        </p:nvPicPr>
        <p:blipFill>
          <a:blip r:embed="rId4"/>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91861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524000" y="670533"/>
            <a:ext cx="9144000" cy="1209357"/>
          </a:xfrm>
        </p:spPr>
        <p:txBody>
          <a:bodyPr>
            <a:normAutofit/>
          </a:bodyPr>
          <a:lstStyle/>
          <a:p>
            <a:r>
              <a:rPr lang="fr-CH" dirty="0"/>
              <a:t>Onde de choc et cavitation</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pic>
        <p:nvPicPr>
          <p:cNvPr id="9" name="Picture 6">
            <a:extLst>
              <a:ext uri="{FF2B5EF4-FFF2-40B4-BE49-F238E27FC236}">
                <a16:creationId xmlns:a16="http://schemas.microsoft.com/office/drawing/2014/main" id="{E39C517E-7B36-6C4B-8AC6-09949920A9BE}"/>
              </a:ext>
            </a:extLst>
          </p:cNvPr>
          <p:cNvPicPr>
            <a:picLocks noChangeAspect="1" noChangeArrowheads="1"/>
          </p:cNvPicPr>
          <p:nvPr/>
        </p:nvPicPr>
        <p:blipFill>
          <a:blip r:embed="rId3" cstate="print"/>
          <a:srcRect/>
          <a:stretch>
            <a:fillRect/>
          </a:stretch>
        </p:blipFill>
        <p:spPr bwMode="auto">
          <a:xfrm>
            <a:off x="2590800" y="2101358"/>
            <a:ext cx="7010400" cy="4451350"/>
          </a:xfrm>
          <a:prstGeom prst="rect">
            <a:avLst/>
          </a:prstGeom>
          <a:noFill/>
          <a:ln w="9525">
            <a:noFill/>
            <a:miter lim="800000"/>
            <a:headEnd/>
            <a:tailEnd/>
          </a:ln>
          <a:effectLst/>
        </p:spPr>
      </p:pic>
      <p:pic>
        <p:nvPicPr>
          <p:cNvPr id="7" name="Image 6">
            <a:extLst>
              <a:ext uri="{FF2B5EF4-FFF2-40B4-BE49-F238E27FC236}">
                <a16:creationId xmlns:a16="http://schemas.microsoft.com/office/drawing/2014/main" id="{55B37E64-DFC5-884E-8E05-0C1B03D9CE4D}"/>
              </a:ext>
            </a:extLst>
          </p:cNvPr>
          <p:cNvPicPr>
            <a:picLocks noChangeAspect="1"/>
          </p:cNvPicPr>
          <p:nvPr/>
        </p:nvPicPr>
        <p:blipFill>
          <a:blip r:embed="rId4"/>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2430206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788893" y="670533"/>
            <a:ext cx="10187409" cy="1209357"/>
          </a:xfrm>
        </p:spPr>
        <p:txBody>
          <a:bodyPr>
            <a:normAutofit fontScale="90000"/>
          </a:bodyPr>
          <a:lstStyle/>
          <a:p>
            <a:r>
              <a:rPr lang="fr-CH" dirty="0"/>
              <a:t>Plaie par balle au niveau de la tête</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2"/>
          <a:stretch>
            <a:fillRect/>
          </a:stretch>
        </p:blipFill>
        <p:spPr>
          <a:xfrm>
            <a:off x="122538" y="-84080"/>
            <a:ext cx="1496197" cy="564055"/>
          </a:xfrm>
          <a:prstGeom prst="rect">
            <a:avLst/>
          </a:prstGeom>
        </p:spPr>
      </p:pic>
      <p:sp>
        <p:nvSpPr>
          <p:cNvPr id="3" name="Rectangle 2">
            <a:extLst>
              <a:ext uri="{FF2B5EF4-FFF2-40B4-BE49-F238E27FC236}">
                <a16:creationId xmlns:a16="http://schemas.microsoft.com/office/drawing/2014/main" id="{A0EDB4B7-9C6D-2040-A175-3C7F89C76C58}"/>
              </a:ext>
            </a:extLst>
          </p:cNvPr>
          <p:cNvSpPr/>
          <p:nvPr/>
        </p:nvSpPr>
        <p:spPr>
          <a:xfrm>
            <a:off x="915139" y="2828835"/>
            <a:ext cx="4647462" cy="1569660"/>
          </a:xfrm>
          <a:prstGeom prst="rect">
            <a:avLst/>
          </a:prstGeom>
        </p:spPr>
        <p:txBody>
          <a:bodyPr wrap="square">
            <a:spAutoFit/>
          </a:bodyPr>
          <a:lstStyle/>
          <a:p>
            <a:r>
              <a:rPr lang="fr-CH" sz="2400" dirty="0"/>
              <a:t>Souvent </a:t>
            </a:r>
            <a:r>
              <a:rPr lang="fr-CH" sz="2400" dirty="0">
                <a:cs typeface="Arial" charset="0"/>
              </a:rPr>
              <a:t>†</a:t>
            </a:r>
          </a:p>
          <a:p>
            <a:r>
              <a:rPr lang="fr-CH" sz="2400" dirty="0">
                <a:cs typeface="Arial" charset="0"/>
              </a:rPr>
              <a:t>En fonction de l’endroit de l’impact</a:t>
            </a:r>
          </a:p>
          <a:p>
            <a:r>
              <a:rPr lang="fr-CH" sz="2400" dirty="0">
                <a:cs typeface="Arial" charset="0"/>
              </a:rPr>
              <a:t>Type d’arme</a:t>
            </a:r>
          </a:p>
          <a:p>
            <a:r>
              <a:rPr lang="fr-CH" sz="2400" dirty="0">
                <a:cs typeface="Arial" charset="0"/>
              </a:rPr>
              <a:t>Type de balle </a:t>
            </a:r>
            <a:endParaRPr lang="fr-FR" sz="2400" dirty="0"/>
          </a:p>
        </p:txBody>
      </p:sp>
      <p:pic>
        <p:nvPicPr>
          <p:cNvPr id="12" name="Picture 9">
            <a:extLst>
              <a:ext uri="{FF2B5EF4-FFF2-40B4-BE49-F238E27FC236}">
                <a16:creationId xmlns:a16="http://schemas.microsoft.com/office/drawing/2014/main" id="{42256B3D-6CB4-4340-B9DA-4EA58B67D8AD}"/>
              </a:ext>
            </a:extLst>
          </p:cNvPr>
          <p:cNvPicPr>
            <a:picLocks noChangeAspect="1" noChangeArrowheads="1"/>
          </p:cNvPicPr>
          <p:nvPr/>
        </p:nvPicPr>
        <p:blipFill>
          <a:blip r:embed="rId3" cstate="print"/>
          <a:srcRect/>
          <a:stretch>
            <a:fillRect/>
          </a:stretch>
        </p:blipFill>
        <p:spPr bwMode="auto">
          <a:xfrm>
            <a:off x="8771351" y="2828835"/>
            <a:ext cx="2011363" cy="2552700"/>
          </a:xfrm>
          <a:prstGeom prst="rect">
            <a:avLst/>
          </a:prstGeom>
          <a:noFill/>
          <a:ln w="9525">
            <a:noFill/>
            <a:miter lim="800000"/>
            <a:headEnd/>
            <a:tailEnd/>
          </a:ln>
          <a:effectLst/>
        </p:spPr>
      </p:pic>
      <p:pic>
        <p:nvPicPr>
          <p:cNvPr id="15" name="Picture 8">
            <a:extLst>
              <a:ext uri="{FF2B5EF4-FFF2-40B4-BE49-F238E27FC236}">
                <a16:creationId xmlns:a16="http://schemas.microsoft.com/office/drawing/2014/main" id="{F6BBA684-CC92-7844-BD78-AE29823A314A}"/>
              </a:ext>
            </a:extLst>
          </p:cNvPr>
          <p:cNvPicPr>
            <a:picLocks noChangeAspect="1" noChangeArrowheads="1"/>
          </p:cNvPicPr>
          <p:nvPr/>
        </p:nvPicPr>
        <p:blipFill>
          <a:blip r:embed="rId4" cstate="print"/>
          <a:srcRect/>
          <a:stretch>
            <a:fillRect/>
          </a:stretch>
        </p:blipFill>
        <p:spPr bwMode="auto">
          <a:xfrm>
            <a:off x="6732849" y="2828834"/>
            <a:ext cx="1922636" cy="2556697"/>
          </a:xfrm>
          <a:prstGeom prst="rect">
            <a:avLst/>
          </a:prstGeom>
          <a:noFill/>
          <a:ln w="9525">
            <a:noFill/>
            <a:miter lim="800000"/>
            <a:headEnd/>
            <a:tailEnd/>
          </a:ln>
          <a:effectLst/>
        </p:spPr>
      </p:pic>
      <p:pic>
        <p:nvPicPr>
          <p:cNvPr id="13" name="Image 12">
            <a:extLst>
              <a:ext uri="{FF2B5EF4-FFF2-40B4-BE49-F238E27FC236}">
                <a16:creationId xmlns:a16="http://schemas.microsoft.com/office/drawing/2014/main" id="{E8547B80-0CA9-0044-9D91-5303A04A3224}"/>
              </a:ext>
            </a:extLst>
          </p:cNvPr>
          <p:cNvPicPr>
            <a:picLocks noChangeAspect="1"/>
          </p:cNvPicPr>
          <p:nvPr/>
        </p:nvPicPr>
        <p:blipFill>
          <a:blip r:embed="rId5"/>
          <a:stretch>
            <a:fillRect/>
          </a:stretch>
        </p:blipFill>
        <p:spPr>
          <a:xfrm>
            <a:off x="11505407" y="289505"/>
            <a:ext cx="564055" cy="564055"/>
          </a:xfrm>
          <a:prstGeom prst="rect">
            <a:avLst/>
          </a:prstGeom>
        </p:spPr>
      </p:pic>
    </p:spTree>
    <p:extLst>
      <p:ext uri="{BB962C8B-B14F-4D97-AF65-F5344CB8AC3E}">
        <p14:creationId xmlns:p14="http://schemas.microsoft.com/office/powerpoint/2010/main" val="1394970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788893" y="670533"/>
            <a:ext cx="10187409" cy="1209357"/>
          </a:xfrm>
        </p:spPr>
        <p:txBody>
          <a:bodyPr>
            <a:normAutofit fontScale="90000"/>
          </a:bodyPr>
          <a:lstStyle/>
          <a:p>
            <a:r>
              <a:rPr lang="fr-CH" dirty="0"/>
              <a:t>Plaie par balle au niveau du thorax</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sp>
        <p:nvSpPr>
          <p:cNvPr id="3" name="Rectangle 2">
            <a:extLst>
              <a:ext uri="{FF2B5EF4-FFF2-40B4-BE49-F238E27FC236}">
                <a16:creationId xmlns:a16="http://schemas.microsoft.com/office/drawing/2014/main" id="{16F89A89-3EE3-FE48-93F0-720F09764739}"/>
              </a:ext>
            </a:extLst>
          </p:cNvPr>
          <p:cNvSpPr/>
          <p:nvPr/>
        </p:nvSpPr>
        <p:spPr>
          <a:xfrm>
            <a:off x="870636" y="2690336"/>
            <a:ext cx="3889254" cy="1938992"/>
          </a:xfrm>
          <a:prstGeom prst="rect">
            <a:avLst/>
          </a:prstGeom>
        </p:spPr>
        <p:txBody>
          <a:bodyPr wrap="square">
            <a:spAutoFit/>
          </a:bodyPr>
          <a:lstStyle/>
          <a:p>
            <a:pPr marL="342900" indent="-342900">
              <a:buClr>
                <a:schemeClr val="accent1"/>
              </a:buClr>
              <a:buSzPct val="50000"/>
              <a:buFont typeface="Wingdings" pitchFamily="2" charset="2"/>
              <a:buChar char="§"/>
            </a:pPr>
            <a:r>
              <a:rPr lang="fr-CH" sz="2400" dirty="0" err="1">
                <a:latin typeface="+mj-lt"/>
              </a:rPr>
              <a:t>Hémo</a:t>
            </a:r>
            <a:r>
              <a:rPr lang="fr-CH" sz="2400" dirty="0">
                <a:latin typeface="+mj-lt"/>
              </a:rPr>
              <a:t>-Pneumothorax</a:t>
            </a:r>
          </a:p>
          <a:p>
            <a:pPr marL="342900" indent="-342900">
              <a:buClr>
                <a:schemeClr val="accent1"/>
              </a:buClr>
              <a:buSzPct val="50000"/>
              <a:buFont typeface="Wingdings" pitchFamily="2" charset="2"/>
              <a:buChar char="§"/>
            </a:pPr>
            <a:r>
              <a:rPr lang="fr-CH" sz="2400" dirty="0">
                <a:latin typeface="+mj-lt"/>
              </a:rPr>
              <a:t>Tamponnade péricarde</a:t>
            </a:r>
          </a:p>
          <a:p>
            <a:pPr marL="342900" indent="-342900">
              <a:buClr>
                <a:schemeClr val="accent1"/>
              </a:buClr>
              <a:buSzPct val="50000"/>
              <a:buFont typeface="Wingdings" pitchFamily="2" charset="2"/>
              <a:buChar char="§"/>
            </a:pPr>
            <a:r>
              <a:rPr lang="fr-CH" sz="2400" dirty="0">
                <a:latin typeface="+mj-lt"/>
              </a:rPr>
              <a:t>Grands vaisseaux</a:t>
            </a:r>
          </a:p>
          <a:p>
            <a:pPr marL="342900" indent="-342900">
              <a:buClr>
                <a:schemeClr val="accent1"/>
              </a:buClr>
              <a:buSzPct val="50000"/>
              <a:buFont typeface="Wingdings" pitchFamily="2" charset="2"/>
              <a:buChar char="§"/>
            </a:pPr>
            <a:r>
              <a:rPr lang="fr-CH" sz="2400" dirty="0" err="1">
                <a:latin typeface="+mj-lt"/>
              </a:rPr>
              <a:t>Oesophage</a:t>
            </a:r>
            <a:endParaRPr lang="fr-CH" sz="2400" dirty="0">
              <a:latin typeface="+mj-lt"/>
            </a:endParaRPr>
          </a:p>
          <a:p>
            <a:pPr marL="342900" indent="-342900">
              <a:buClr>
                <a:schemeClr val="accent1"/>
              </a:buClr>
              <a:buSzPct val="50000"/>
              <a:buFont typeface="Wingdings" pitchFamily="2" charset="2"/>
              <a:buChar char="§"/>
            </a:pPr>
            <a:r>
              <a:rPr lang="fr-CH" sz="2400" dirty="0">
                <a:latin typeface="+mj-lt"/>
              </a:rPr>
              <a:t>Lésions bi cavitaires</a:t>
            </a:r>
          </a:p>
        </p:txBody>
      </p:sp>
      <p:pic>
        <p:nvPicPr>
          <p:cNvPr id="11" name="Picture 6">
            <a:extLst>
              <a:ext uri="{FF2B5EF4-FFF2-40B4-BE49-F238E27FC236}">
                <a16:creationId xmlns:a16="http://schemas.microsoft.com/office/drawing/2014/main" id="{BDA578E6-F5F9-9940-B94E-7DAD897316C4}"/>
              </a:ext>
            </a:extLst>
          </p:cNvPr>
          <p:cNvPicPr>
            <a:picLocks noChangeAspect="1" noChangeArrowheads="1"/>
          </p:cNvPicPr>
          <p:nvPr/>
        </p:nvPicPr>
        <p:blipFill>
          <a:blip r:embed="rId4" cstate="print"/>
          <a:srcRect/>
          <a:stretch>
            <a:fillRect/>
          </a:stretch>
        </p:blipFill>
        <p:spPr>
          <a:xfrm>
            <a:off x="6947227" y="1797269"/>
            <a:ext cx="4029075" cy="2398713"/>
          </a:xfrm>
          <a:prstGeom prst="rect">
            <a:avLst/>
          </a:prstGeom>
          <a:noFill/>
          <a:ln/>
        </p:spPr>
      </p:pic>
      <p:pic>
        <p:nvPicPr>
          <p:cNvPr id="12" name="Picture 7">
            <a:extLst>
              <a:ext uri="{FF2B5EF4-FFF2-40B4-BE49-F238E27FC236}">
                <a16:creationId xmlns:a16="http://schemas.microsoft.com/office/drawing/2014/main" id="{13A86788-5B07-8447-A61A-5DFD6421E30D}"/>
              </a:ext>
            </a:extLst>
          </p:cNvPr>
          <p:cNvPicPr>
            <a:picLocks noChangeAspect="1" noChangeArrowheads="1"/>
          </p:cNvPicPr>
          <p:nvPr/>
        </p:nvPicPr>
        <p:blipFill>
          <a:blip r:embed="rId5" cstate="print"/>
          <a:srcRect/>
          <a:stretch>
            <a:fillRect/>
          </a:stretch>
        </p:blipFill>
        <p:spPr bwMode="auto">
          <a:xfrm>
            <a:off x="5128543" y="3429000"/>
            <a:ext cx="2224663" cy="2860281"/>
          </a:xfrm>
          <a:prstGeom prst="rect">
            <a:avLst/>
          </a:prstGeom>
          <a:noFill/>
          <a:ln w="9525">
            <a:noFill/>
            <a:miter lim="800000"/>
            <a:headEnd/>
            <a:tailEnd/>
          </a:ln>
          <a:effectLst/>
        </p:spPr>
      </p:pic>
      <p:pic>
        <p:nvPicPr>
          <p:cNvPr id="9" name="Image 8">
            <a:extLst>
              <a:ext uri="{FF2B5EF4-FFF2-40B4-BE49-F238E27FC236}">
                <a16:creationId xmlns:a16="http://schemas.microsoft.com/office/drawing/2014/main" id="{2D8E7337-8C5F-724B-B2A0-D770AAFF0006}"/>
              </a:ext>
            </a:extLst>
          </p:cNvPr>
          <p:cNvPicPr>
            <a:picLocks noChangeAspect="1"/>
          </p:cNvPicPr>
          <p:nvPr/>
        </p:nvPicPr>
        <p:blipFill>
          <a:blip r:embed="rId6"/>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2492840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660477" y="662198"/>
            <a:ext cx="10871045" cy="1209357"/>
          </a:xfrm>
        </p:spPr>
        <p:txBody>
          <a:bodyPr>
            <a:normAutofit fontScale="90000"/>
          </a:bodyPr>
          <a:lstStyle/>
          <a:p>
            <a:r>
              <a:rPr lang="fr-CH" dirty="0"/>
              <a:t>Plaie par balle au niveau de l’abdomen</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45" name="Picture 5" descr="army1">
            <a:extLst>
              <a:ext uri="{FF2B5EF4-FFF2-40B4-BE49-F238E27FC236}">
                <a16:creationId xmlns:a16="http://schemas.microsoft.com/office/drawing/2014/main" id="{74ABD109-09D7-B343-BAFB-19ED53086D11}"/>
              </a:ext>
            </a:extLst>
          </p:cNvPr>
          <p:cNvPicPr>
            <a:picLocks noChangeAspect="1" noChangeArrowheads="1"/>
          </p:cNvPicPr>
          <p:nvPr/>
        </p:nvPicPr>
        <p:blipFill>
          <a:blip r:embed="rId4" cstate="print"/>
          <a:srcRect/>
          <a:stretch>
            <a:fillRect/>
          </a:stretch>
        </p:blipFill>
        <p:spPr bwMode="auto">
          <a:xfrm>
            <a:off x="179512" y="1916832"/>
            <a:ext cx="4313238" cy="2667000"/>
          </a:xfrm>
          <a:prstGeom prst="rect">
            <a:avLst/>
          </a:prstGeom>
          <a:noFill/>
        </p:spPr>
      </p:pic>
      <p:pic>
        <p:nvPicPr>
          <p:cNvPr id="46" name="Picture 6">
            <a:extLst>
              <a:ext uri="{FF2B5EF4-FFF2-40B4-BE49-F238E27FC236}">
                <a16:creationId xmlns:a16="http://schemas.microsoft.com/office/drawing/2014/main" id="{9991172D-D509-1543-906C-6187CBF41188}"/>
              </a:ext>
            </a:extLst>
          </p:cNvPr>
          <p:cNvPicPr>
            <a:picLocks noChangeAspect="1" noChangeArrowheads="1"/>
          </p:cNvPicPr>
          <p:nvPr/>
        </p:nvPicPr>
        <p:blipFill>
          <a:blip r:embed="rId5" cstate="print"/>
          <a:srcRect l="21766" r="21766"/>
          <a:stretch>
            <a:fillRect/>
          </a:stretch>
        </p:blipFill>
        <p:spPr>
          <a:xfrm>
            <a:off x="4584531" y="4217959"/>
            <a:ext cx="2368624" cy="2419974"/>
          </a:xfrm>
          <a:prstGeom prst="rect">
            <a:avLst/>
          </a:prstGeom>
          <a:noFill/>
          <a:ln/>
        </p:spPr>
      </p:pic>
      <p:sp>
        <p:nvSpPr>
          <p:cNvPr id="11" name="Rectangle 10">
            <a:extLst>
              <a:ext uri="{FF2B5EF4-FFF2-40B4-BE49-F238E27FC236}">
                <a16:creationId xmlns:a16="http://schemas.microsoft.com/office/drawing/2014/main" id="{E0CCB5CF-A512-2241-A550-0BBF55C32C63}"/>
              </a:ext>
            </a:extLst>
          </p:cNvPr>
          <p:cNvSpPr/>
          <p:nvPr/>
        </p:nvSpPr>
        <p:spPr>
          <a:xfrm>
            <a:off x="7777655" y="2927166"/>
            <a:ext cx="3048000" cy="1200329"/>
          </a:xfrm>
          <a:prstGeom prst="rect">
            <a:avLst/>
          </a:prstGeom>
        </p:spPr>
        <p:txBody>
          <a:bodyPr wrap="square">
            <a:spAutoFit/>
          </a:bodyPr>
          <a:lstStyle/>
          <a:p>
            <a:r>
              <a:rPr lang="fr-CH" sz="2400" dirty="0"/>
              <a:t>Lésions associés</a:t>
            </a:r>
          </a:p>
          <a:p>
            <a:endParaRPr lang="fr-CH" sz="2400" dirty="0"/>
          </a:p>
          <a:p>
            <a:r>
              <a:rPr lang="fr-CH" sz="2400" dirty="0"/>
              <a:t>Femmes enceintes</a:t>
            </a:r>
            <a:endParaRPr lang="fr-FR" sz="2400" dirty="0"/>
          </a:p>
        </p:txBody>
      </p:sp>
      <p:pic>
        <p:nvPicPr>
          <p:cNvPr id="9" name="Image 8">
            <a:extLst>
              <a:ext uri="{FF2B5EF4-FFF2-40B4-BE49-F238E27FC236}">
                <a16:creationId xmlns:a16="http://schemas.microsoft.com/office/drawing/2014/main" id="{3393FC5C-8614-1641-B5E7-D9A9ED3EC9B6}"/>
              </a:ext>
            </a:extLst>
          </p:cNvPr>
          <p:cNvPicPr>
            <a:picLocks noChangeAspect="1"/>
          </p:cNvPicPr>
          <p:nvPr/>
        </p:nvPicPr>
        <p:blipFill>
          <a:blip r:embed="rId6"/>
          <a:stretch>
            <a:fillRect/>
          </a:stretch>
        </p:blipFill>
        <p:spPr>
          <a:xfrm>
            <a:off x="11389806" y="268560"/>
            <a:ext cx="564055" cy="564055"/>
          </a:xfrm>
          <a:prstGeom prst="rect">
            <a:avLst/>
          </a:prstGeom>
        </p:spPr>
      </p:pic>
    </p:spTree>
    <p:extLst>
      <p:ext uri="{BB962C8B-B14F-4D97-AF65-F5344CB8AC3E}">
        <p14:creationId xmlns:p14="http://schemas.microsoft.com/office/powerpoint/2010/main" val="3081367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34619"/>
            <a:ext cx="10187409" cy="1209357"/>
          </a:xfrm>
        </p:spPr>
        <p:txBody>
          <a:bodyPr>
            <a:normAutofit/>
          </a:bodyPr>
          <a:lstStyle/>
          <a:p>
            <a:pPr algn="l"/>
            <a:r>
              <a:rPr lang="fr-CH" dirty="0"/>
              <a:t>Explosion</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14" name="Picture 4">
            <a:extLst>
              <a:ext uri="{FF2B5EF4-FFF2-40B4-BE49-F238E27FC236}">
                <a16:creationId xmlns:a16="http://schemas.microsoft.com/office/drawing/2014/main" id="{2B091285-72F4-1541-BB3F-3F6198B02E0E}"/>
              </a:ext>
            </a:extLst>
          </p:cNvPr>
          <p:cNvPicPr>
            <a:picLocks noChangeAspect="1" noChangeArrowheads="1"/>
          </p:cNvPicPr>
          <p:nvPr/>
        </p:nvPicPr>
        <p:blipFill>
          <a:blip r:embed="rId4" cstate="print"/>
          <a:srcRect/>
          <a:stretch>
            <a:fillRect/>
          </a:stretch>
        </p:blipFill>
        <p:spPr bwMode="auto">
          <a:xfrm>
            <a:off x="5582999" y="1792987"/>
            <a:ext cx="4876800" cy="3221038"/>
          </a:xfrm>
          <a:prstGeom prst="rect">
            <a:avLst/>
          </a:prstGeom>
          <a:noFill/>
          <a:ln w="9525">
            <a:noFill/>
            <a:miter lim="800000"/>
            <a:headEnd/>
            <a:tailEnd/>
          </a:ln>
          <a:effectLst/>
        </p:spPr>
      </p:pic>
      <p:pic>
        <p:nvPicPr>
          <p:cNvPr id="15" name="Picture 3">
            <a:extLst>
              <a:ext uri="{FF2B5EF4-FFF2-40B4-BE49-F238E27FC236}">
                <a16:creationId xmlns:a16="http://schemas.microsoft.com/office/drawing/2014/main" id="{0ED1B863-4636-FD4E-81F7-143A5D27C395}"/>
              </a:ext>
            </a:extLst>
          </p:cNvPr>
          <p:cNvPicPr>
            <a:picLocks noChangeAspect="1" noChangeArrowheads="1"/>
          </p:cNvPicPr>
          <p:nvPr/>
        </p:nvPicPr>
        <p:blipFill>
          <a:blip r:embed="rId5" cstate="print"/>
          <a:srcRect/>
          <a:stretch>
            <a:fillRect/>
          </a:stretch>
        </p:blipFill>
        <p:spPr bwMode="auto">
          <a:xfrm>
            <a:off x="523513" y="2913337"/>
            <a:ext cx="4968552" cy="3545269"/>
          </a:xfrm>
          <a:prstGeom prst="rect">
            <a:avLst/>
          </a:prstGeom>
          <a:noFill/>
          <a:ln w="9525">
            <a:noFill/>
            <a:miter lim="800000"/>
            <a:headEnd/>
            <a:tailEnd/>
          </a:ln>
          <a:effectLst/>
        </p:spPr>
      </p:pic>
      <p:pic>
        <p:nvPicPr>
          <p:cNvPr id="8" name="Image 7">
            <a:extLst>
              <a:ext uri="{FF2B5EF4-FFF2-40B4-BE49-F238E27FC236}">
                <a16:creationId xmlns:a16="http://schemas.microsoft.com/office/drawing/2014/main" id="{39CB2D2C-6FFA-9C4A-9DFE-20D48E28C9DB}"/>
              </a:ext>
            </a:extLst>
          </p:cNvPr>
          <p:cNvPicPr>
            <a:picLocks noChangeAspect="1"/>
          </p:cNvPicPr>
          <p:nvPr/>
        </p:nvPicPr>
        <p:blipFill>
          <a:blip r:embed="rId6"/>
          <a:stretch>
            <a:fillRect/>
          </a:stretch>
        </p:blipFill>
        <p:spPr>
          <a:xfrm>
            <a:off x="11505407" y="281123"/>
            <a:ext cx="564055" cy="564055"/>
          </a:xfrm>
          <a:prstGeom prst="rect">
            <a:avLst/>
          </a:prstGeom>
        </p:spPr>
      </p:pic>
    </p:spTree>
    <p:extLst>
      <p:ext uri="{BB962C8B-B14F-4D97-AF65-F5344CB8AC3E}">
        <p14:creationId xmlns:p14="http://schemas.microsoft.com/office/powerpoint/2010/main" val="2566050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34619"/>
            <a:ext cx="10187409" cy="1209357"/>
          </a:xfrm>
        </p:spPr>
        <p:txBody>
          <a:bodyPr>
            <a:normAutofit/>
          </a:bodyPr>
          <a:lstStyle/>
          <a:p>
            <a:pPr algn="l"/>
            <a:r>
              <a:rPr lang="fr-CH" dirty="0"/>
              <a:t>Plaie par arme blanche</a:t>
            </a:r>
            <a:endParaRPr lang="fr-FR" dirty="0"/>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12" name="Image 11">
            <a:extLst>
              <a:ext uri="{FF2B5EF4-FFF2-40B4-BE49-F238E27FC236}">
                <a16:creationId xmlns:a16="http://schemas.microsoft.com/office/drawing/2014/main" id="{D3B833F3-9967-9F49-9378-4C4692D6B5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224" y="1903341"/>
            <a:ext cx="3238500" cy="2345121"/>
          </a:xfrm>
          <a:prstGeom prst="rect">
            <a:avLst/>
          </a:prstGeom>
          <a:noFill/>
          <a:ln>
            <a:noFill/>
          </a:ln>
          <a:effectLst/>
          <a:extLst>
            <a:ext uri="{909E8E84-426E-40dd-AFC4-6F175D3DCCD1}">
              <a14:hiddenFill xmlns:lc="http://schemas.openxmlformats.org/drawingml/2006/lockedCanvas" xmlns="" xmlns:a14="http://schemas.microsoft.com/office/drawing/2010/main" xmlns:mc="http://schemas.openxmlformats.org/markup-compatibility/2006">
                <a:solidFill>
                  <a:schemeClr val="accent1"/>
                </a:solidFill>
              </a14:hiddenFill>
            </a:ext>
            <a:ext uri="{91240B29-F687-4f45-9708-019B960494DF}">
              <a14:hiddenLine xmlns:lc="http://schemas.openxmlformats.org/drawingml/2006/lockedCanvas" xmlns="" xmlns:a14="http://schemas.microsoft.com/office/drawing/2010/main" xmlns:mc="http://schemas.openxmlformats.org/markup-compatibility/2006" w="9525">
                <a:solidFill>
                  <a:schemeClr val="tx1"/>
                </a:solidFill>
                <a:miter lim="800000"/>
                <a:headEnd/>
                <a:tailEnd/>
              </a14:hiddenLine>
            </a:ext>
            <a:ext uri="{AF507438-7753-43e0-B8FC-AC1667EBCBE1}">
              <a14:hiddenEffects xmlns:lc="http://schemas.openxmlformats.org/drawingml/2006/lockedCanvas" xmlns="" xmlns:a14="http://schemas.microsoft.com/office/drawing/2010/main" xmlns:mc="http://schemas.openxmlformats.org/markup-compatibility/2006">
                <a:effectLst>
                  <a:outerShdw blurRad="63500" dist="38099" dir="2700000" algn="ctr" rotWithShape="0">
                    <a:schemeClr val="bg2">
                      <a:alpha val="74998"/>
                    </a:schemeClr>
                  </a:outerShdw>
                </a:effectLst>
              </a14:hiddenEffects>
            </a:ext>
          </a:extLst>
        </p:spPr>
      </p:pic>
      <p:pic>
        <p:nvPicPr>
          <p:cNvPr id="19" name="Image 18">
            <a:extLst>
              <a:ext uri="{FF2B5EF4-FFF2-40B4-BE49-F238E27FC236}">
                <a16:creationId xmlns:a16="http://schemas.microsoft.com/office/drawing/2014/main" id="{43CAD8D2-B84C-EE4F-AF61-B9B8CD46DA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3638" y="4314005"/>
            <a:ext cx="3238500" cy="2428875"/>
          </a:xfrm>
          <a:prstGeom prst="rect">
            <a:avLst/>
          </a:prstGeom>
          <a:noFill/>
          <a:ln>
            <a:noFill/>
          </a:ln>
          <a:effectLst/>
          <a:extLst>
            <a:ext uri="{909E8E84-426E-40dd-AFC4-6F175D3DCCD1}">
              <a14:hiddenFill xmlns:lc="http://schemas.openxmlformats.org/drawingml/2006/lockedCanvas" xmlns="" xmlns:a14="http://schemas.microsoft.com/office/drawing/2010/main" xmlns:mc="http://schemas.openxmlformats.org/markup-compatibility/2006">
                <a:solidFill>
                  <a:schemeClr val="accent1"/>
                </a:solidFill>
              </a14:hiddenFill>
            </a:ext>
            <a:ext uri="{91240B29-F687-4f45-9708-019B960494DF}">
              <a14:hiddenLine xmlns:lc="http://schemas.openxmlformats.org/drawingml/2006/lockedCanvas" xmlns="" xmlns:a14="http://schemas.microsoft.com/office/drawing/2010/main" xmlns:mc="http://schemas.openxmlformats.org/markup-compatibility/2006" w="9525">
                <a:solidFill>
                  <a:schemeClr val="tx1"/>
                </a:solidFill>
                <a:miter lim="800000"/>
                <a:headEnd/>
                <a:tailEnd/>
              </a14:hiddenLine>
            </a:ext>
            <a:ext uri="{AF507438-7753-43e0-B8FC-AC1667EBCBE1}">
              <a14:hiddenEffects xmlns:lc="http://schemas.openxmlformats.org/drawingml/2006/lockedCanvas" xmlns="" xmlns:a14="http://schemas.microsoft.com/office/drawing/2010/main" xmlns:mc="http://schemas.openxmlformats.org/markup-compatibility/2006">
                <a:effectLst>
                  <a:outerShdw blurRad="63500" dist="38099" dir="2700000" algn="ctr" rotWithShape="0">
                    <a:schemeClr val="bg2">
                      <a:alpha val="74998"/>
                    </a:schemeClr>
                  </a:outerShdw>
                </a:effectLst>
              </a14:hiddenEffects>
            </a:ext>
          </a:extLst>
        </p:spPr>
      </p:pic>
      <p:sp>
        <p:nvSpPr>
          <p:cNvPr id="7" name="Rectangle 6">
            <a:extLst>
              <a:ext uri="{FF2B5EF4-FFF2-40B4-BE49-F238E27FC236}">
                <a16:creationId xmlns:a16="http://schemas.microsoft.com/office/drawing/2014/main" id="{91A375B1-271C-6B4E-88F7-BC3279316C03}"/>
              </a:ext>
            </a:extLst>
          </p:cNvPr>
          <p:cNvSpPr/>
          <p:nvPr/>
        </p:nvSpPr>
        <p:spPr>
          <a:xfrm>
            <a:off x="1129862" y="2459504"/>
            <a:ext cx="3594538" cy="1200329"/>
          </a:xfrm>
          <a:prstGeom prst="rect">
            <a:avLst/>
          </a:prstGeom>
        </p:spPr>
        <p:txBody>
          <a:bodyPr wrap="square">
            <a:spAutoFit/>
          </a:bodyPr>
          <a:lstStyle/>
          <a:p>
            <a:pPr marL="342900" indent="-342900">
              <a:buClr>
                <a:schemeClr val="accent1"/>
              </a:buClr>
              <a:buSzPct val="50000"/>
              <a:buFont typeface="Wingdings" pitchFamily="2" charset="2"/>
              <a:buChar char="§"/>
            </a:pPr>
            <a:r>
              <a:rPr lang="fr-CH" sz="2400" dirty="0">
                <a:latin typeface="+mj-lt"/>
              </a:rPr>
              <a:t>Longueur de la lame</a:t>
            </a:r>
          </a:p>
          <a:p>
            <a:pPr marL="342900" indent="-342900">
              <a:buClr>
                <a:schemeClr val="accent1"/>
              </a:buClr>
              <a:buSzPct val="50000"/>
              <a:buFont typeface="Wingdings" pitchFamily="2" charset="2"/>
              <a:buChar char="§"/>
            </a:pPr>
            <a:r>
              <a:rPr lang="fr-CH" sz="2400" dirty="0">
                <a:latin typeface="+mj-lt"/>
              </a:rPr>
              <a:t>Exploration</a:t>
            </a:r>
          </a:p>
          <a:p>
            <a:pPr marL="342900" indent="-342900">
              <a:buClr>
                <a:schemeClr val="accent1"/>
              </a:buClr>
              <a:buSzPct val="50000"/>
              <a:buFont typeface="Wingdings" pitchFamily="2" charset="2"/>
              <a:buChar char="§"/>
            </a:pPr>
            <a:r>
              <a:rPr lang="fr-CH" sz="2400" dirty="0">
                <a:latin typeface="+mj-lt"/>
              </a:rPr>
              <a:t>plusieurs niveaux</a:t>
            </a:r>
            <a:endParaRPr lang="fr-FR" sz="2400" dirty="0">
              <a:latin typeface="+mj-lt"/>
            </a:endParaRPr>
          </a:p>
        </p:txBody>
      </p:sp>
      <p:pic>
        <p:nvPicPr>
          <p:cNvPr id="9" name="Image 8">
            <a:extLst>
              <a:ext uri="{FF2B5EF4-FFF2-40B4-BE49-F238E27FC236}">
                <a16:creationId xmlns:a16="http://schemas.microsoft.com/office/drawing/2014/main" id="{70E02731-52ED-2B47-A253-015D2983AC36}"/>
              </a:ext>
            </a:extLst>
          </p:cNvPr>
          <p:cNvPicPr>
            <a:picLocks noChangeAspect="1"/>
          </p:cNvPicPr>
          <p:nvPr/>
        </p:nvPicPr>
        <p:blipFill>
          <a:blip r:embed="rId6"/>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976143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34619"/>
            <a:ext cx="10187409" cy="1209357"/>
          </a:xfrm>
        </p:spPr>
        <p:txBody>
          <a:bodyPr>
            <a:normAutofit/>
          </a:bodyPr>
          <a:lstStyle/>
          <a:p>
            <a:pPr algn="l"/>
            <a:r>
              <a:rPr lang="fr-CH" dirty="0"/>
              <a:t>Plaie par arme blanche</a:t>
            </a:r>
            <a:endParaRPr lang="fr-FR" b="1" i="1" dirty="0">
              <a:solidFill>
                <a:srgbClr val="FF0000"/>
              </a:solidFill>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14" name="Picture 11" descr="Laceration versus Puncture Wound">
            <a:extLst>
              <a:ext uri="{FF2B5EF4-FFF2-40B4-BE49-F238E27FC236}">
                <a16:creationId xmlns:a16="http://schemas.microsoft.com/office/drawing/2014/main" id="{5FC7455E-F80F-B54C-A371-2DC9522FD848}"/>
              </a:ext>
            </a:extLst>
          </p:cNvPr>
          <p:cNvPicPr>
            <a:picLocks noChangeAspect="1" noChangeArrowheads="1"/>
          </p:cNvPicPr>
          <p:nvPr/>
        </p:nvPicPr>
        <p:blipFill>
          <a:blip r:embed="rId4" cstate="print"/>
          <a:srcRect/>
          <a:stretch>
            <a:fillRect/>
          </a:stretch>
        </p:blipFill>
        <p:spPr bwMode="auto">
          <a:xfrm>
            <a:off x="5208004" y="3168876"/>
            <a:ext cx="4648200" cy="3319463"/>
          </a:xfrm>
          <a:prstGeom prst="rect">
            <a:avLst/>
          </a:prstGeom>
          <a:noFill/>
        </p:spPr>
      </p:pic>
      <p:pic>
        <p:nvPicPr>
          <p:cNvPr id="15" name="Picture 6" descr="strider_folder_side">
            <a:extLst>
              <a:ext uri="{FF2B5EF4-FFF2-40B4-BE49-F238E27FC236}">
                <a16:creationId xmlns:a16="http://schemas.microsoft.com/office/drawing/2014/main" id="{1C6A003F-C4D0-B84F-BED1-3E4B58854233}"/>
              </a:ext>
            </a:extLst>
          </p:cNvPr>
          <p:cNvPicPr>
            <a:picLocks noChangeAspect="1" noChangeArrowheads="1"/>
          </p:cNvPicPr>
          <p:nvPr/>
        </p:nvPicPr>
        <p:blipFill>
          <a:blip r:embed="rId5" cstate="print"/>
          <a:srcRect/>
          <a:stretch>
            <a:fillRect/>
          </a:stretch>
        </p:blipFill>
        <p:spPr bwMode="auto">
          <a:xfrm>
            <a:off x="5473262" y="1973419"/>
            <a:ext cx="2400300" cy="987425"/>
          </a:xfrm>
          <a:prstGeom prst="rect">
            <a:avLst/>
          </a:prstGeom>
          <a:noFill/>
        </p:spPr>
      </p:pic>
      <p:pic>
        <p:nvPicPr>
          <p:cNvPr id="16" name="Picture 8" descr="strider_folder_top">
            <a:extLst>
              <a:ext uri="{FF2B5EF4-FFF2-40B4-BE49-F238E27FC236}">
                <a16:creationId xmlns:a16="http://schemas.microsoft.com/office/drawing/2014/main" id="{07BAE7BC-653E-C046-BCBC-4AFB991EEFD7}"/>
              </a:ext>
            </a:extLst>
          </p:cNvPr>
          <p:cNvPicPr>
            <a:picLocks noChangeAspect="1" noChangeArrowheads="1"/>
          </p:cNvPicPr>
          <p:nvPr/>
        </p:nvPicPr>
        <p:blipFill>
          <a:blip r:embed="rId6" cstate="print"/>
          <a:srcRect/>
          <a:stretch>
            <a:fillRect/>
          </a:stretch>
        </p:blipFill>
        <p:spPr bwMode="auto">
          <a:xfrm>
            <a:off x="7962323" y="1973419"/>
            <a:ext cx="3227381" cy="987425"/>
          </a:xfrm>
          <a:prstGeom prst="rect">
            <a:avLst/>
          </a:prstGeom>
          <a:noFill/>
        </p:spPr>
      </p:pic>
      <p:sp>
        <p:nvSpPr>
          <p:cNvPr id="3" name="Rectangle 2">
            <a:extLst>
              <a:ext uri="{FF2B5EF4-FFF2-40B4-BE49-F238E27FC236}">
                <a16:creationId xmlns:a16="http://schemas.microsoft.com/office/drawing/2014/main" id="{5280AB40-923E-E84A-92FE-7575F692E4B2}"/>
              </a:ext>
            </a:extLst>
          </p:cNvPr>
          <p:cNvSpPr/>
          <p:nvPr/>
        </p:nvSpPr>
        <p:spPr>
          <a:xfrm>
            <a:off x="1142746" y="2176014"/>
            <a:ext cx="1923393" cy="1569660"/>
          </a:xfrm>
          <a:prstGeom prst="rect">
            <a:avLst/>
          </a:prstGeom>
        </p:spPr>
        <p:txBody>
          <a:bodyPr wrap="square">
            <a:spAutoFit/>
          </a:bodyPr>
          <a:lstStyle/>
          <a:p>
            <a:pPr marL="342900" indent="-342900">
              <a:buClr>
                <a:schemeClr val="accent1"/>
              </a:buClr>
              <a:buSzPct val="50000"/>
              <a:buFont typeface="Wingdings" pitchFamily="2" charset="2"/>
              <a:buChar char="§"/>
            </a:pPr>
            <a:r>
              <a:rPr lang="fr-CH" sz="2400" dirty="0">
                <a:latin typeface="+mj-lt"/>
              </a:rPr>
              <a:t>Couteau</a:t>
            </a:r>
          </a:p>
          <a:p>
            <a:pPr marL="342900" indent="-342900">
              <a:buClr>
                <a:schemeClr val="accent1"/>
              </a:buClr>
              <a:buSzPct val="50000"/>
              <a:buFont typeface="Wingdings" pitchFamily="2" charset="2"/>
              <a:buChar char="§"/>
            </a:pPr>
            <a:r>
              <a:rPr lang="fr-CH" sz="2400" dirty="0">
                <a:latin typeface="+mj-lt"/>
              </a:rPr>
              <a:t> Tournevis</a:t>
            </a:r>
          </a:p>
          <a:p>
            <a:pPr marL="342900" indent="-342900">
              <a:buClr>
                <a:schemeClr val="accent1"/>
              </a:buClr>
              <a:buSzPct val="50000"/>
              <a:buFont typeface="Wingdings" pitchFamily="2" charset="2"/>
              <a:buChar char="§"/>
            </a:pPr>
            <a:r>
              <a:rPr lang="fr-CH" sz="2400" dirty="0">
                <a:latin typeface="+mj-lt"/>
              </a:rPr>
              <a:t> Crayon</a:t>
            </a:r>
          </a:p>
          <a:p>
            <a:pPr marL="342900" indent="-342900">
              <a:buClr>
                <a:schemeClr val="accent1"/>
              </a:buClr>
              <a:buSzPct val="50000"/>
              <a:buFont typeface="Wingdings" pitchFamily="2" charset="2"/>
              <a:buChar char="§"/>
            </a:pPr>
            <a:r>
              <a:rPr lang="fr-CH" sz="2400" dirty="0">
                <a:latin typeface="+mj-lt"/>
              </a:rPr>
              <a:t> Etc.</a:t>
            </a:r>
            <a:endParaRPr lang="fr-FR" sz="2400" dirty="0">
              <a:latin typeface="+mj-lt"/>
            </a:endParaRPr>
          </a:p>
        </p:txBody>
      </p:sp>
      <p:pic>
        <p:nvPicPr>
          <p:cNvPr id="11" name="Image 10">
            <a:extLst>
              <a:ext uri="{FF2B5EF4-FFF2-40B4-BE49-F238E27FC236}">
                <a16:creationId xmlns:a16="http://schemas.microsoft.com/office/drawing/2014/main" id="{55F7DB44-2068-2646-A5E1-BEE1C50DBF99}"/>
              </a:ext>
            </a:extLst>
          </p:cNvPr>
          <p:cNvPicPr>
            <a:picLocks noChangeAspect="1"/>
          </p:cNvPicPr>
          <p:nvPr/>
        </p:nvPicPr>
        <p:blipFill>
          <a:blip r:embed="rId7"/>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2822143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34619"/>
            <a:ext cx="10187409" cy="1209357"/>
          </a:xfrm>
        </p:spPr>
        <p:txBody>
          <a:bodyPr>
            <a:normAutofit fontScale="90000"/>
          </a:bodyPr>
          <a:lstStyle/>
          <a:p>
            <a:r>
              <a:rPr lang="fr-CH" dirty="0"/>
              <a:t>Que faire sur le lieu de l’accident?</a:t>
            </a:r>
            <a:endParaRPr lang="fr-FR" b="1" i="1" dirty="0">
              <a:solidFill>
                <a:srgbClr val="FF0000"/>
              </a:solidFill>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sp>
        <p:nvSpPr>
          <p:cNvPr id="3" name="Rectangle 2">
            <a:extLst>
              <a:ext uri="{FF2B5EF4-FFF2-40B4-BE49-F238E27FC236}">
                <a16:creationId xmlns:a16="http://schemas.microsoft.com/office/drawing/2014/main" id="{FC703604-FA8E-D648-B53A-AEF874DACFA2}"/>
              </a:ext>
            </a:extLst>
          </p:cNvPr>
          <p:cNvSpPr/>
          <p:nvPr/>
        </p:nvSpPr>
        <p:spPr>
          <a:xfrm>
            <a:off x="1515793" y="2212208"/>
            <a:ext cx="6999890" cy="3359061"/>
          </a:xfrm>
          <a:prstGeom prst="rect">
            <a:avLst/>
          </a:prstGeom>
        </p:spPr>
        <p:txBody>
          <a:bodyPr wrap="square">
            <a:spAutoFit/>
          </a:bodyPr>
          <a:lstStyle/>
          <a:p>
            <a:pPr marL="457200" indent="-457200">
              <a:lnSpc>
                <a:spcPct val="150000"/>
              </a:lnSpc>
              <a:buClr>
                <a:schemeClr val="accent1"/>
              </a:buClr>
              <a:buSzPct val="50000"/>
              <a:buFont typeface="Wingdings" pitchFamily="2" charset="2"/>
              <a:buChar char="§"/>
            </a:pPr>
            <a:r>
              <a:rPr lang="fr-CH" sz="2400" dirty="0"/>
              <a:t>Faut-t-il laisser la lame en place?</a:t>
            </a:r>
          </a:p>
          <a:p>
            <a:pPr marL="457200" indent="-457200">
              <a:lnSpc>
                <a:spcPct val="150000"/>
              </a:lnSpc>
              <a:buClr>
                <a:schemeClr val="accent1"/>
              </a:buClr>
              <a:buSzPct val="50000"/>
              <a:buFont typeface="Wingdings" pitchFamily="2" charset="2"/>
              <a:buChar char="§"/>
            </a:pPr>
            <a:r>
              <a:rPr lang="fr-CH" sz="2400" dirty="0"/>
              <a:t>Faire pansement compressif</a:t>
            </a:r>
          </a:p>
          <a:p>
            <a:pPr marL="457200" indent="-457200">
              <a:lnSpc>
                <a:spcPct val="150000"/>
              </a:lnSpc>
              <a:buClr>
                <a:schemeClr val="accent1"/>
              </a:buClr>
              <a:buSzPct val="50000"/>
              <a:buFont typeface="Wingdings" pitchFamily="2" charset="2"/>
              <a:buChar char="§"/>
            </a:pPr>
            <a:r>
              <a:rPr lang="fr-CH" sz="2400" u="sng" dirty="0"/>
              <a:t>Cave:</a:t>
            </a:r>
            <a:r>
              <a:rPr lang="fr-CH" sz="2400" dirty="0"/>
              <a:t> Lésion intéressant 2 cavités</a:t>
            </a:r>
          </a:p>
          <a:p>
            <a:pPr marL="457200" indent="-457200">
              <a:lnSpc>
                <a:spcPct val="150000"/>
              </a:lnSpc>
              <a:buClr>
                <a:schemeClr val="accent1"/>
              </a:buClr>
              <a:buSzPct val="50000"/>
              <a:buFont typeface="Wingdings" pitchFamily="2" charset="2"/>
              <a:buChar char="§"/>
            </a:pPr>
            <a:r>
              <a:rPr lang="fr-CH" sz="2400" dirty="0"/>
              <a:t>Lésion </a:t>
            </a:r>
            <a:r>
              <a:rPr lang="fr-CH" sz="2400" dirty="0" err="1"/>
              <a:t>neurovasculaires</a:t>
            </a:r>
            <a:endParaRPr lang="fr-CH" sz="2400" dirty="0"/>
          </a:p>
          <a:p>
            <a:pPr marL="457200" indent="-457200">
              <a:lnSpc>
                <a:spcPct val="150000"/>
              </a:lnSpc>
              <a:buClr>
                <a:schemeClr val="accent1"/>
              </a:buClr>
              <a:buSzPct val="50000"/>
              <a:buFont typeface="Wingdings" pitchFamily="2" charset="2"/>
              <a:buChar char="§"/>
            </a:pPr>
            <a:r>
              <a:rPr lang="fr-CH" sz="2400" dirty="0"/>
              <a:t>Saignement massif après ablation lame</a:t>
            </a:r>
          </a:p>
          <a:p>
            <a:pPr marL="457200" indent="-457200">
              <a:lnSpc>
                <a:spcPct val="150000"/>
              </a:lnSpc>
              <a:buClr>
                <a:schemeClr val="accent1"/>
              </a:buClr>
              <a:buSzPct val="50000"/>
              <a:buFont typeface="Wingdings" pitchFamily="2" charset="2"/>
              <a:buChar char="§"/>
            </a:pPr>
            <a:r>
              <a:rPr lang="fr-CH" sz="2400" dirty="0"/>
              <a:t>Transport dans un hôpital approprié</a:t>
            </a:r>
            <a:endParaRPr lang="fr-FR" sz="2400" dirty="0"/>
          </a:p>
        </p:txBody>
      </p:sp>
      <p:pic>
        <p:nvPicPr>
          <p:cNvPr id="7" name="Image 6">
            <a:extLst>
              <a:ext uri="{FF2B5EF4-FFF2-40B4-BE49-F238E27FC236}">
                <a16:creationId xmlns:a16="http://schemas.microsoft.com/office/drawing/2014/main" id="{3D7E8BE8-291A-1944-87CB-22D5F728FA6F}"/>
              </a:ext>
            </a:extLst>
          </p:cNvPr>
          <p:cNvPicPr>
            <a:picLocks noChangeAspect="1"/>
          </p:cNvPicPr>
          <p:nvPr/>
        </p:nvPicPr>
        <p:blipFill>
          <a:blip r:embed="rId4"/>
          <a:stretch>
            <a:fillRect/>
          </a:stretch>
        </p:blipFill>
        <p:spPr>
          <a:xfrm>
            <a:off x="11402332" y="289018"/>
            <a:ext cx="564055" cy="564055"/>
          </a:xfrm>
          <a:prstGeom prst="rect">
            <a:avLst/>
          </a:prstGeom>
        </p:spPr>
      </p:pic>
    </p:spTree>
    <p:extLst>
      <p:ext uri="{BB962C8B-B14F-4D97-AF65-F5344CB8AC3E}">
        <p14:creationId xmlns:p14="http://schemas.microsoft.com/office/powerpoint/2010/main" val="3192005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70533"/>
            <a:ext cx="10187409" cy="1209357"/>
          </a:xfrm>
        </p:spPr>
        <p:txBody>
          <a:bodyPr>
            <a:normAutofit/>
          </a:bodyPr>
          <a:lstStyle/>
          <a:p>
            <a:r>
              <a:rPr lang="fr-CH" dirty="0"/>
              <a:t>Empalement</a:t>
            </a:r>
            <a:endParaRPr lang="fr-FR" b="1" i="1" dirty="0">
              <a:solidFill>
                <a:srgbClr val="FF0000"/>
              </a:solidFill>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11" name="Picture 4">
            <a:extLst>
              <a:ext uri="{FF2B5EF4-FFF2-40B4-BE49-F238E27FC236}">
                <a16:creationId xmlns:a16="http://schemas.microsoft.com/office/drawing/2014/main" id="{95ED8876-E269-C44B-B7B6-CE7DE7BE66E0}"/>
              </a:ext>
            </a:extLst>
          </p:cNvPr>
          <p:cNvPicPr>
            <a:picLocks noChangeAspect="1" noChangeArrowheads="1"/>
          </p:cNvPicPr>
          <p:nvPr/>
        </p:nvPicPr>
        <p:blipFill>
          <a:blip r:embed="rId4" cstate="print"/>
          <a:srcRect/>
          <a:stretch>
            <a:fillRect/>
          </a:stretch>
        </p:blipFill>
        <p:spPr bwMode="auto">
          <a:xfrm>
            <a:off x="3533774" y="3235561"/>
            <a:ext cx="5124450" cy="3238500"/>
          </a:xfrm>
          <a:prstGeom prst="rect">
            <a:avLst/>
          </a:prstGeom>
          <a:noFill/>
          <a:ln w="9525">
            <a:noFill/>
            <a:miter lim="800000"/>
            <a:headEnd/>
            <a:tailEnd/>
          </a:ln>
          <a:effectLst/>
        </p:spPr>
      </p:pic>
      <p:sp>
        <p:nvSpPr>
          <p:cNvPr id="3" name="Rectangle 2">
            <a:extLst>
              <a:ext uri="{FF2B5EF4-FFF2-40B4-BE49-F238E27FC236}">
                <a16:creationId xmlns:a16="http://schemas.microsoft.com/office/drawing/2014/main" id="{E5430A32-8324-5849-92A8-DAE4800554A5}"/>
              </a:ext>
            </a:extLst>
          </p:cNvPr>
          <p:cNvSpPr/>
          <p:nvPr/>
        </p:nvSpPr>
        <p:spPr>
          <a:xfrm>
            <a:off x="1930820" y="2326893"/>
            <a:ext cx="8330357" cy="461665"/>
          </a:xfrm>
          <a:prstGeom prst="rect">
            <a:avLst/>
          </a:prstGeom>
        </p:spPr>
        <p:txBody>
          <a:bodyPr wrap="none">
            <a:spAutoFit/>
          </a:bodyPr>
          <a:lstStyle/>
          <a:p>
            <a:r>
              <a:rPr lang="fr-CH" sz="2400" dirty="0"/>
              <a:t>Ne pas enlever objet, éventuellement raccourcir pour transport ! </a:t>
            </a:r>
            <a:endParaRPr lang="fr-FR" sz="2400" dirty="0"/>
          </a:p>
        </p:txBody>
      </p:sp>
      <p:pic>
        <p:nvPicPr>
          <p:cNvPr id="8" name="Image 7">
            <a:extLst>
              <a:ext uri="{FF2B5EF4-FFF2-40B4-BE49-F238E27FC236}">
                <a16:creationId xmlns:a16="http://schemas.microsoft.com/office/drawing/2014/main" id="{CA1733F8-CC00-634B-AF39-E892D0D1B0CD}"/>
              </a:ext>
            </a:extLst>
          </p:cNvPr>
          <p:cNvPicPr>
            <a:picLocks noChangeAspect="1"/>
          </p:cNvPicPr>
          <p:nvPr/>
        </p:nvPicPr>
        <p:blipFill>
          <a:blip r:embed="rId5"/>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1018511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BA51A43-0E07-B440-9E31-5570FB511D82}"/>
              </a:ext>
            </a:extLst>
          </p:cNvPr>
          <p:cNvSpPr/>
          <p:nvPr/>
        </p:nvSpPr>
        <p:spPr>
          <a:xfrm>
            <a:off x="0" y="11199"/>
            <a:ext cx="12192000" cy="564055"/>
          </a:xfrm>
          <a:prstGeom prst="rect">
            <a:avLst/>
          </a:prstGeom>
          <a:solidFill>
            <a:srgbClr val="F0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F8994775-14FC-764A-8AC4-FD50105B5B1A}"/>
              </a:ext>
            </a:extLst>
          </p:cNvPr>
          <p:cNvSpPr>
            <a:spLocks noGrp="1"/>
          </p:cNvSpPr>
          <p:nvPr>
            <p:ph type="ctrTitle"/>
          </p:nvPr>
        </p:nvSpPr>
        <p:spPr>
          <a:xfrm>
            <a:off x="1002295" y="670533"/>
            <a:ext cx="10187409" cy="1209357"/>
          </a:xfrm>
        </p:spPr>
        <p:txBody>
          <a:bodyPr>
            <a:normAutofit/>
          </a:bodyPr>
          <a:lstStyle/>
          <a:p>
            <a:r>
              <a:rPr lang="fr-CH" dirty="0"/>
              <a:t>Questions?</a:t>
            </a:r>
            <a:endParaRPr lang="fr-FR" b="1" i="1" dirty="0">
              <a:solidFill>
                <a:srgbClr val="FF0000"/>
              </a:solidFill>
            </a:endParaRPr>
          </a:p>
        </p:txBody>
      </p:sp>
      <p:pic>
        <p:nvPicPr>
          <p:cNvPr id="5" name="Image 4">
            <a:extLst>
              <a:ext uri="{FF2B5EF4-FFF2-40B4-BE49-F238E27FC236}">
                <a16:creationId xmlns:a16="http://schemas.microsoft.com/office/drawing/2014/main" id="{F545CAC7-5FD8-7244-A0F2-C9C8B3DFF8D6}"/>
              </a:ext>
            </a:extLst>
          </p:cNvPr>
          <p:cNvPicPr>
            <a:picLocks noChangeAspect="1"/>
          </p:cNvPicPr>
          <p:nvPr/>
        </p:nvPicPr>
        <p:blipFill>
          <a:blip r:embed="rId3"/>
          <a:stretch>
            <a:fillRect/>
          </a:stretch>
        </p:blipFill>
        <p:spPr>
          <a:xfrm>
            <a:off x="122538" y="-84080"/>
            <a:ext cx="1496197" cy="564055"/>
          </a:xfrm>
          <a:prstGeom prst="rect">
            <a:avLst/>
          </a:prstGeom>
        </p:spPr>
      </p:pic>
      <p:pic>
        <p:nvPicPr>
          <p:cNvPr id="15" name="Picture 2">
            <a:extLst>
              <a:ext uri="{FF2B5EF4-FFF2-40B4-BE49-F238E27FC236}">
                <a16:creationId xmlns:a16="http://schemas.microsoft.com/office/drawing/2014/main" id="{5BF17ECA-4E13-7943-8A19-FDB759223B49}"/>
              </a:ext>
            </a:extLst>
          </p:cNvPr>
          <p:cNvPicPr>
            <a:picLocks noChangeAspect="1" noChangeArrowheads="1"/>
          </p:cNvPicPr>
          <p:nvPr/>
        </p:nvPicPr>
        <p:blipFill>
          <a:blip r:embed="rId4" cstate="print"/>
          <a:srcRect/>
          <a:stretch>
            <a:fillRect/>
          </a:stretch>
        </p:blipFill>
        <p:spPr bwMode="auto">
          <a:xfrm>
            <a:off x="2943224" y="2283372"/>
            <a:ext cx="6305550" cy="4210050"/>
          </a:xfrm>
          <a:prstGeom prst="rect">
            <a:avLst/>
          </a:prstGeom>
          <a:noFill/>
          <a:ln w="9525">
            <a:noFill/>
            <a:miter lim="800000"/>
            <a:headEnd/>
            <a:tailEnd/>
          </a:ln>
          <a:effectLst/>
        </p:spPr>
      </p:pic>
      <p:pic>
        <p:nvPicPr>
          <p:cNvPr id="7" name="Image 6">
            <a:extLst>
              <a:ext uri="{FF2B5EF4-FFF2-40B4-BE49-F238E27FC236}">
                <a16:creationId xmlns:a16="http://schemas.microsoft.com/office/drawing/2014/main" id="{53012B6C-0696-494F-A379-733AF6B257D0}"/>
              </a:ext>
            </a:extLst>
          </p:cNvPr>
          <p:cNvPicPr>
            <a:picLocks noChangeAspect="1"/>
          </p:cNvPicPr>
          <p:nvPr/>
        </p:nvPicPr>
        <p:blipFill>
          <a:blip r:embed="rId5"/>
          <a:stretch>
            <a:fillRect/>
          </a:stretch>
        </p:blipFill>
        <p:spPr>
          <a:xfrm>
            <a:off x="11505407" y="293226"/>
            <a:ext cx="564055" cy="564055"/>
          </a:xfrm>
          <a:prstGeom prst="rect">
            <a:avLst/>
          </a:prstGeom>
        </p:spPr>
      </p:pic>
    </p:spTree>
    <p:extLst>
      <p:ext uri="{BB962C8B-B14F-4D97-AF65-F5344CB8AC3E}">
        <p14:creationId xmlns:p14="http://schemas.microsoft.com/office/powerpoint/2010/main" val="404903502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318</Words>
  <Application>Microsoft Macintosh PowerPoint</Application>
  <PresentationFormat>Grand écran</PresentationFormat>
  <Paragraphs>66</Paragraphs>
  <Slides>15</Slides>
  <Notes>8</Notes>
  <HiddenSlides>3</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Arial</vt:lpstr>
      <vt:lpstr>Calibri</vt:lpstr>
      <vt:lpstr>Calibri Light</vt:lpstr>
      <vt:lpstr>Wingdings</vt:lpstr>
      <vt:lpstr>Thème Office</vt:lpstr>
      <vt:lpstr>Thème</vt:lpstr>
      <vt:lpstr>Facteurs déterminants</vt:lpstr>
      <vt:lpstr>Lacération et écrasement </vt:lpstr>
      <vt:lpstr>Onde de choc</vt:lpstr>
      <vt:lpstr>Cavitation</vt:lpstr>
      <vt:lpstr>Onde de choc et cavitation</vt:lpstr>
      <vt:lpstr>Plaie par balle au niveau de la tête</vt:lpstr>
      <vt:lpstr>Plaie par balle au niveau du thorax</vt:lpstr>
      <vt:lpstr>Plaie par balle au niveau de l’abdomen</vt:lpstr>
      <vt:lpstr>Explosion</vt:lpstr>
      <vt:lpstr>Plaie par arme blanche</vt:lpstr>
      <vt:lpstr>Plaie par arme blanche</vt:lpstr>
      <vt:lpstr>Que faire sur le lieu de l’accident?</vt:lpstr>
      <vt:lpstr>Empalement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Thème</dc:title>
  <cp:lastModifiedBy>Michel Hintzy</cp:lastModifiedBy>
  <cp:revision>4</cp:revision>
  <dcterms:modified xsi:type="dcterms:W3CDTF">2019-09-08T08:36:49Z</dcterms:modified>
</cp:coreProperties>
</file>