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9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6" r:id="rId12"/>
    <p:sldId id="289" r:id="rId13"/>
    <p:sldId id="267" r:id="rId14"/>
    <p:sldId id="269" r:id="rId15"/>
    <p:sldId id="272" r:id="rId16"/>
    <p:sldId id="280" r:id="rId17"/>
    <p:sldId id="278" r:id="rId18"/>
    <p:sldId id="275" r:id="rId19"/>
    <p:sldId id="282" r:id="rId20"/>
    <p:sldId id="283" r:id="rId21"/>
    <p:sldId id="284" r:id="rId22"/>
    <p:sldId id="285" r:id="rId23"/>
    <p:sldId id="287" r:id="rId24"/>
    <p:sldId id="290" r:id="rId25"/>
    <p:sldId id="291" r:id="rId26"/>
    <p:sldId id="292" r:id="rId27"/>
    <p:sldId id="294" r:id="rId28"/>
    <p:sldId id="295" r:id="rId29"/>
    <p:sldId id="296" r:id="rId30"/>
    <p:sldId id="293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277" r:id="rId40"/>
    <p:sldId id="27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603" autoAdjust="0"/>
  </p:normalViewPr>
  <p:slideViewPr>
    <p:cSldViewPr snapToGrid="0" snapToObjects="1">
      <p:cViewPr varScale="1">
        <p:scale>
          <a:sx n="112" d="100"/>
          <a:sy n="112" d="100"/>
        </p:scale>
        <p:origin x="-14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31.05.15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7C3F878-F5E8-489B-AC8A-64F2A7E22C28}" type="datetimeFigureOut">
              <a:rPr lang="en-US" smtClean="0"/>
              <a:pPr/>
              <a:t>31.05.15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hyperlink" Target="http://www.autotitre.com/forum/Vehicules-speciaux/Vehicules-SAMU-et-SMUR-reanime-56996p223.htm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://clipart-finder.com/paramedic-clipart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ople-clipart.com/people_clipart_images/man_driving_an_ambulance__emergency_medical_technician_or_paramedic_0521-1009-1318-5859.html" TargetMode="External"/><Relationship Id="rId4" Type="http://schemas.openxmlformats.org/officeDocument/2006/relationships/hyperlink" Target="http://crenshawcomm.com/clients-ask-pr-agencies-wrong-questions/" TargetMode="External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traffic-accident.biz/91-car/006-car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-copilot.com/produits/logiciel-securite%20/" TargetMode="External"/><Relationship Id="rId4" Type="http://schemas.openxmlformats.org/officeDocument/2006/relationships/hyperlink" Target="https://www.cases.lu" TargetMode="External"/><Relationship Id="rId5" Type="http://schemas.openxmlformats.org/officeDocument/2006/relationships/hyperlink" Target="http://www.channelbiz.fr/wp-content/uploads/2011/08/Fotolia_24581618_Subscription_XXL.jpg" TargetMode="External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sl.ch/technique/144.htm" TargetMode="External"/><Relationship Id="rId4" Type="http://schemas.openxmlformats.org/officeDocument/2006/relationships/hyperlink" Target="http://www.fenixdirectoblog.com/search/label/112" TargetMode="Externa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clipartpanda.com/categories/telephone-clip-art-black-and-whit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marchand.com/a/liste_produit/idx/10000243/mot/cabine_telephonique/liste_produit.htm" TargetMode="External"/><Relationship Id="rId4" Type="http://schemas.openxmlformats.org/officeDocument/2006/relationships/hyperlink" Target="http://www.directindustry.fr/prod/teleindustria-srl/bornes-appel-urgence-autoroute-103261-982831.html" TargetMode="External"/><Relationship Id="rId5" Type="http://schemas.openxmlformats.org/officeDocument/2006/relationships/hyperlink" Target="http://www.cdiscount.com/telephonie/forfait-par-operateur/forfait-virgin-mobile/v-1445303-1445303.html" TargetMode="External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://www.rigsofrods.com/threads/80012-FDNY-New-Engines-Ladders-and-Ambulance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hyperlink" Target="http://fr.123rf.com/clipart-vecteurs/peur_enfant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urmag.com/Boiloris-Didier-Munin-reprend-un-restaurant-Rue-St-Charles-a-Paris-_a67258.html" TargetMode="External"/><Relationship Id="rId4" Type="http://schemas.openxmlformats.org/officeDocument/2006/relationships/hyperlink" Target="http://babybiz.biz/post/cinema-ugc-cine-cite-lille-cinma-lille-rue-bethune" TargetMode="External"/><Relationship Id="rId5" Type="http://schemas.openxmlformats.org/officeDocument/2006/relationships/hyperlink" Target="http://www.raiffeisen.ch/raiffeisen/internet/rb0027.nsf/bankid/99999?OpenDocument&amp;L=F" TargetMode="External"/><Relationship Id="rId6" Type="http://schemas.openxmlformats.org/officeDocument/2006/relationships/hyperlink" Target="http://www.tourisme-najac.com/fr/decouvrir/patrimoine/autres.php" TargetMode="External"/><Relationship Id="rId7" Type="http://schemas.openxmlformats.org/officeDocument/2006/relationships/hyperlink" Target="http://fr.wikipedia.org/wiki/R%C3%A9pliques_de_la_statue_de_la_Libert%C3%A9" TargetMode="External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-ford-probe.com/index.php?title=Fichier:Logo_attention.png" TargetMode="External"/><Relationship Id="rId4" Type="http://schemas.openxmlformats.org/officeDocument/2006/relationships/hyperlink" Target="http://www.clipartpanda.com/categories/phone-ringing-gif" TargetMode="External"/><Relationship Id="rId5" Type="http://schemas.openxmlformats.org/officeDocument/2006/relationships/hyperlink" Target="http://www.gifs-animados.es/clip-art/primeros-auxilios/gifs-animados-primeros-auxilios-366681-124027/" TargetMode="External"/><Relationship Id="rId6" Type="http://schemas.openxmlformats.org/officeDocument/2006/relationships/hyperlink" Target="http://cliparts.co/pictures-of-a-hospital" TargetMode="External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://www.projectionniste.net/secourisme-victime-inconsciente-et-respire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hyperlink" Target="http://www.distrimed.com/conseils/page_victinconsciente.php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https://www.google.ch/url?sa=i&amp;rct=j&amp;q=&amp;esrc=s&amp;source=images&amp;cd=&amp;ved=&amp;url=http://www.ambulances-roland.ch/equipement/vehicules&amp;ei=BXFUVeixDYaasgHh-ICoBA&amp;bvm=bv.93112503,d.bGg&amp;psig=AFQjCNHmbvu75gXAAwogy5NsadeM9sUKEA&amp;ust=1431683717623563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hyperlink" Target="http://friendscity.fr/les-gestes-qui-sauvent-1ere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thinepierre.seneweb.com/liberation-des-voies-aeriennes-methode-manuelle_b_864.html" TargetMode="External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fr.aliexpress.com/popular/artificial-respiration.html" TargetMode="External"/><Relationship Id="rId4" Type="http://schemas.openxmlformats.org/officeDocument/2006/relationships/hyperlink" Target="http://www.vimedi.be/home/show_cat/2" TargetMode="External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fnjFIhVKKms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hyperlink" Target="https://sites.google.com/site/tpelecoeurartificielcdg/caracteristiques-et-comparaison-du-le-coeur-humain-et-le-coeur-artificiel/a-le-coeur-humain-1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hyperlink" Target="http://premierssoinsplus.netai.net/rcr_et_dvr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journaldujura.ch/nouvelles-en-ligne/r%C3%A9gion/une-nouvelle-ambulance-pour-le-site-de-saint-imier" TargetMode="Externa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http://www.ambulances-roland.ch/equipement/mat%C3%A9rie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://www.helicopassion.com/fr/02/wbl298.htm%23.VVSOA2CpqQ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orum.swiss-firefighters.ch/viewtopic.php?t=2719" TargetMode="Externa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://www.swissheli.com/history/hb-xvl.htm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ikoooo.com/fr/forum/154/28044" TargetMode="Externa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7200" y="750250"/>
            <a:ext cx="7772400" cy="4571999"/>
          </a:xfrm>
        </p:spPr>
        <p:txBody>
          <a:bodyPr>
            <a:normAutofit/>
          </a:bodyPr>
          <a:lstStyle/>
          <a:p>
            <a:r>
              <a:rPr lang="fr-FR" sz="3200" smtClean="0">
                <a:solidFill>
                  <a:schemeClr val="tx2"/>
                </a:solidFill>
              </a:rPr>
              <a:t>École </a:t>
            </a:r>
            <a:r>
              <a:rPr lang="fr-FR" sz="3200" smtClean="0">
                <a:solidFill>
                  <a:schemeClr val="tx2"/>
                </a:solidFill>
              </a:rPr>
              <a:t>secondaire</a:t>
            </a:r>
            <a:r>
              <a:rPr lang="fr-FR" sz="3200" smtClean="0">
                <a:solidFill>
                  <a:schemeClr val="tx2"/>
                </a:solidFill>
              </a:rPr>
              <a:t> </a:t>
            </a:r>
            <a:r>
              <a:rPr lang="fr-FR" sz="3200" dirty="0" smtClean="0">
                <a:solidFill>
                  <a:schemeClr val="tx2"/>
                </a:solidFill>
              </a:rPr>
              <a:t>7 et 8</a:t>
            </a:r>
            <a:r>
              <a:rPr lang="fr-FR" sz="3200" baseline="30000" dirty="0" smtClean="0">
                <a:solidFill>
                  <a:schemeClr val="tx2"/>
                </a:solidFill>
              </a:rPr>
              <a:t>ème</a:t>
            </a:r>
            <a:r>
              <a:rPr lang="fr-FR" sz="3200" dirty="0" smtClean="0">
                <a:solidFill>
                  <a:schemeClr val="tx2"/>
                </a:solidFill>
              </a:rPr>
              <a:t> </a:t>
            </a:r>
            <a:r>
              <a:rPr lang="fr-FR" sz="3200" dirty="0" err="1" smtClean="0">
                <a:solidFill>
                  <a:srgbClr val="318FC5"/>
                </a:solidFill>
              </a:rPr>
              <a:t>HarmoS</a:t>
            </a:r>
            <a:endParaRPr lang="fr-FR" sz="3200" dirty="0">
              <a:solidFill>
                <a:srgbClr val="318FC5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46607" y="3888786"/>
            <a:ext cx="4318795" cy="1823625"/>
          </a:xfrm>
        </p:spPr>
        <p:txBody>
          <a:bodyPr>
            <a:noAutofit/>
          </a:bodyPr>
          <a:lstStyle/>
          <a:p>
            <a:endParaRPr lang="fr-FR" sz="1600" dirty="0" smtClean="0"/>
          </a:p>
          <a:p>
            <a:endParaRPr lang="fr-FR" sz="1600" dirty="0"/>
          </a:p>
          <a:p>
            <a:r>
              <a:rPr lang="fr-FR" sz="1600" dirty="0" smtClean="0">
                <a:solidFill>
                  <a:schemeClr val="accent3"/>
                </a:solidFill>
              </a:rPr>
              <a:t>Apprentissage des premiers secours dans les écoles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148" y="455760"/>
            <a:ext cx="1887452" cy="149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9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1736" b="11736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31038"/>
            <a:ext cx="405959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http://www.autotitre.com/forum/Vehicules-speciaux/Vehicules-SAMU-et-SMUR-reanime-56996p223.</a:t>
            </a:r>
            <a:r>
              <a:rPr lang="fr-FR" sz="400" dirty="0" smtClean="0">
                <a:hlinkClick r:id="rId3"/>
              </a:rPr>
              <a:t>htm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23485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 est le travail d’un ambulancier ?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588" y="2118084"/>
            <a:ext cx="4533355" cy="368581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46359" y="6214442"/>
            <a:ext cx="468327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http://clipart-finder.com/paramedic-</a:t>
            </a:r>
            <a:r>
              <a:rPr lang="fr-FR" sz="400" dirty="0" smtClean="0">
                <a:hlinkClick r:id="rId3"/>
              </a:rPr>
              <a:t>clipart.html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283877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 est le travail d’un ambulancier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C’est une personne qui va chez les gens, sur la route, sur les terrains de sport, partout où quelqu’un à besoin d’aide.</a:t>
            </a:r>
          </a:p>
          <a:p>
            <a:endParaRPr lang="fr-FR" dirty="0"/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Avec son collègue, ils s’occupent de donner les premiers soins et d’amener le patient dans un hôpital adapté.</a:t>
            </a:r>
          </a:p>
          <a:p>
            <a:endParaRPr lang="fr-FR" dirty="0" smtClean="0"/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Les techniciens ambulanciers ont une formation d’une année </a:t>
            </a:r>
            <a:r>
              <a:rPr lang="fr-FR" dirty="0"/>
              <a:t>(</a:t>
            </a:r>
            <a:r>
              <a:rPr lang="fr-FR" dirty="0" smtClean="0"/>
              <a:t>chauffeur).</a:t>
            </a:r>
          </a:p>
          <a:p>
            <a:endParaRPr lang="fr-FR" dirty="0" smtClean="0"/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Les ambulanciers ont une formation de 3 ans pour l’obtention du diplôme (leader).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7098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ronde 1"/>
          <p:cNvSpPr/>
          <p:nvPr/>
        </p:nvSpPr>
        <p:spPr>
          <a:xfrm>
            <a:off x="1700946" y="1871137"/>
            <a:ext cx="5511063" cy="2880417"/>
          </a:xfrm>
          <a:prstGeom prst="wedgeEllipseCallout">
            <a:avLst>
              <a:gd name="adj1" fmla="val -45113"/>
              <a:gd name="adj2" fmla="val 77854"/>
            </a:avLst>
          </a:prstGeom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120" y="2510085"/>
            <a:ext cx="1991785" cy="15270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2340" y="6520628"/>
            <a:ext cx="43657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solidFill>
                  <a:srgbClr val="000000"/>
                </a:solidFill>
                <a:hlinkClick r:id="rId3"/>
              </a:rPr>
              <a:t>http://www.people-clipart.com/people_clipart_images/man_driving_an_ambulance__emergency_medical_technician_or_paramedic_0521-1009-1318-5859.</a:t>
            </a:r>
            <a:r>
              <a:rPr lang="fr-FR" sz="400" dirty="0" smtClean="0">
                <a:solidFill>
                  <a:srgbClr val="000000"/>
                </a:solidFill>
                <a:hlinkClick r:id="rId3"/>
              </a:rPr>
              <a:t>html</a:t>
            </a:r>
            <a:endParaRPr lang="fr-FR" sz="400" dirty="0" smtClean="0">
              <a:solidFill>
                <a:srgbClr val="000000"/>
              </a:solidFill>
            </a:endParaRPr>
          </a:p>
          <a:p>
            <a:r>
              <a:rPr lang="fr-FR" sz="400" dirty="0">
                <a:solidFill>
                  <a:srgbClr val="000000"/>
                </a:solidFill>
                <a:hlinkClick r:id="rId4"/>
              </a:rPr>
              <a:t>http://crenshawcomm.com/clients-ask-pr-agencies-wrong-questions</a:t>
            </a:r>
            <a:r>
              <a:rPr lang="fr-FR" sz="400" dirty="0" smtClean="0">
                <a:solidFill>
                  <a:srgbClr val="000000"/>
                </a:solidFill>
                <a:hlinkClick r:id="rId4"/>
              </a:rPr>
              <a:t>/</a:t>
            </a:r>
            <a:r>
              <a:rPr lang="fr-FR" sz="400" dirty="0" smtClean="0">
                <a:solidFill>
                  <a:srgbClr val="000000"/>
                </a:solidFill>
              </a:rPr>
              <a:t> </a:t>
            </a:r>
            <a:endParaRPr lang="fr-FR" sz="400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879" y="2510085"/>
            <a:ext cx="1636811" cy="13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7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2474" y="158763"/>
            <a:ext cx="7629526" cy="1247169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8173" r="18173"/>
          <a:stretch>
            <a:fillRect/>
          </a:stretch>
        </p:blipFill>
        <p:spPr>
          <a:xfrm>
            <a:off x="935014" y="1950518"/>
            <a:ext cx="3109299" cy="4274987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3627" r="13627"/>
          <a:stretch>
            <a:fillRect/>
          </a:stretch>
        </p:blipFill>
        <p:spPr>
          <a:xfrm>
            <a:off x="5170874" y="1824286"/>
            <a:ext cx="2621464" cy="3604260"/>
          </a:xfrm>
        </p:spPr>
      </p:pic>
    </p:spTree>
    <p:extLst>
      <p:ext uri="{BB962C8B-B14F-4D97-AF65-F5344CB8AC3E}">
        <p14:creationId xmlns:p14="http://schemas.microsoft.com/office/powerpoint/2010/main" val="403686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9003" b="9003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82865"/>
            <a:ext cx="4780937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http://traffic-accident.biz/91-car/006-</a:t>
            </a:r>
            <a:r>
              <a:rPr lang="fr-FR" sz="400" dirty="0" smtClean="0">
                <a:hlinkClick r:id="rId3"/>
              </a:rPr>
              <a:t>car.html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11821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fr-FR" dirty="0" smtClean="0"/>
              <a:t>Sécurité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754" y="4314317"/>
            <a:ext cx="1712658" cy="200702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36020" y="6044339"/>
            <a:ext cx="4116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http://www.va-copilot.com/produits/logiciel-</a:t>
            </a:r>
            <a:r>
              <a:rPr lang="fr-FR" sz="400" dirty="0" smtClean="0">
                <a:hlinkClick r:id="rId3"/>
              </a:rPr>
              <a:t>securite /</a:t>
            </a:r>
            <a:endParaRPr lang="fr-FR" sz="400" dirty="0" smtClean="0"/>
          </a:p>
          <a:p>
            <a:r>
              <a:rPr lang="fr-FR" sz="400" dirty="0">
                <a:hlinkClick r:id="rId4"/>
              </a:rPr>
              <a:t>https://</a:t>
            </a:r>
            <a:r>
              <a:rPr lang="fr-FR" sz="400" dirty="0" smtClean="0">
                <a:hlinkClick r:id="rId4"/>
              </a:rPr>
              <a:t>www.cases.lu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5"/>
              </a:rPr>
              <a:t>http://www.channelbiz.fr/wp-content/uploads/2011/08/</a:t>
            </a:r>
            <a:r>
              <a:rPr lang="fr-FR" sz="400" dirty="0" smtClean="0">
                <a:hlinkClick r:id="rId5"/>
              </a:rPr>
              <a:t>Fotolia_24581618_Subscription_XXL.jpg</a:t>
            </a:r>
            <a:r>
              <a:rPr lang="fr-FR" sz="400" dirty="0" smtClean="0"/>
              <a:t> </a:t>
            </a:r>
          </a:p>
          <a:p>
            <a:endParaRPr lang="fr-FR" sz="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2174" y="3200636"/>
            <a:ext cx="2896580" cy="232205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877" y="1524318"/>
            <a:ext cx="3432297" cy="420186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422458" y="1655673"/>
            <a:ext cx="427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Je regarde s’il y a des dangers 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12201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74" y="1292785"/>
            <a:ext cx="5044447" cy="42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1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70230" cy="1371600"/>
          </a:xfrm>
        </p:spPr>
        <p:txBody>
          <a:bodyPr>
            <a:normAutofit/>
          </a:bodyPr>
          <a:lstStyle/>
          <a:p>
            <a:r>
              <a:rPr lang="fr-FR" sz="3200" dirty="0" smtClean="0"/>
              <a:t>Numéro d’appel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783290" y="6071300"/>
            <a:ext cx="3435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http://www.clipartpanda.com/categories/telephone-clip-art-black-and-</a:t>
            </a:r>
            <a:r>
              <a:rPr lang="fr-FR" sz="400" dirty="0" smtClean="0">
                <a:hlinkClick r:id="rId2"/>
              </a:rPr>
              <a:t>white</a:t>
            </a:r>
            <a:endParaRPr lang="fr-FR" sz="400" dirty="0" smtClean="0"/>
          </a:p>
          <a:p>
            <a:r>
              <a:rPr lang="fr-FR" sz="400" dirty="0">
                <a:hlinkClick r:id="rId3"/>
              </a:rPr>
              <a:t>http://www.sisl.ch/technique/144.</a:t>
            </a:r>
            <a:r>
              <a:rPr lang="fr-FR" sz="400" dirty="0" smtClean="0">
                <a:hlinkClick r:id="rId3"/>
              </a:rPr>
              <a:t>htm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http://www.fenixdirectoblog.com/search/label/</a:t>
            </a:r>
            <a:r>
              <a:rPr lang="fr-FR" sz="400" dirty="0" smtClean="0">
                <a:hlinkClick r:id="rId4"/>
              </a:rPr>
              <a:t>112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225" y="2085183"/>
            <a:ext cx="3857827" cy="176245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90" y="2222683"/>
            <a:ext cx="2837905" cy="340206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879" y="3847642"/>
            <a:ext cx="3265424" cy="159189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776099" y="5439536"/>
            <a:ext cx="4592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Ces deux numéros sont gratuits 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5706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Numéro d’appel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95" y="2376562"/>
            <a:ext cx="3642366" cy="364236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6695" y="6339185"/>
            <a:ext cx="391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http://www.webmarchand.com/a/liste_produit/idx/10000243/mot/cabine_telephonique/</a:t>
            </a:r>
            <a:r>
              <a:rPr lang="fr-FR" sz="400" dirty="0" smtClean="0">
                <a:hlinkClick r:id="rId3"/>
              </a:rPr>
              <a:t>liste_produit.htm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http://www.directindustry.fr/prod/teleindustria-srl/bornes-appel-urgence-autoroute-103261-982831.</a:t>
            </a:r>
            <a:r>
              <a:rPr lang="fr-FR" sz="400" dirty="0" smtClean="0">
                <a:hlinkClick r:id="rId4"/>
              </a:rPr>
              <a:t>html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5"/>
              </a:rPr>
              <a:t>http://www.cdiscount.com/telephonie/forfait-par-operateur/forfait-virgin-mobile/v-1445303-1445303.</a:t>
            </a:r>
            <a:r>
              <a:rPr lang="fr-FR" sz="400" dirty="0" smtClean="0">
                <a:hlinkClick r:id="rId5"/>
              </a:rPr>
              <a:t>html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061" y="1932566"/>
            <a:ext cx="999105" cy="42818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2494849"/>
            <a:ext cx="1684454" cy="238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51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85568"/>
            <a:ext cx="7920038" cy="119072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Apprentissage des premiers secours dans les écoles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1736" b="11736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48864"/>
            <a:ext cx="4589799" cy="1538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http://www.rigsofrods.com/threads/80012-FDNY-New-Engines-Ladders-and-</a:t>
            </a:r>
            <a:r>
              <a:rPr lang="fr-FR" sz="400" dirty="0" smtClean="0">
                <a:hlinkClick r:id="rId3"/>
              </a:rPr>
              <a:t>Ambulances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39042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Alarme à la centrale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charset="2"/>
              <a:buChar char="ü"/>
            </a:pPr>
            <a:endParaRPr lang="fr-FR" dirty="0" smtClean="0"/>
          </a:p>
          <a:p>
            <a:pPr marL="342900" indent="-342900">
              <a:buFont typeface="Wingdings" charset="2"/>
              <a:buChar char="ü"/>
            </a:pPr>
            <a:endParaRPr lang="fr-FR" dirty="0"/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Se présenter</a:t>
            </a:r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Donner l’adresse où se situe le blessé</a:t>
            </a:r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Répond-t-il?</a:t>
            </a:r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Où a-t-il mal?</a:t>
            </a:r>
          </a:p>
          <a:p>
            <a:pPr marL="342900" indent="-342900">
              <a:buFont typeface="Wingdings" charset="2"/>
              <a:buChar char="ü"/>
            </a:pPr>
            <a:endParaRPr lang="fr-FR" dirty="0"/>
          </a:p>
          <a:p>
            <a:pPr marL="342900" indent="-342900">
              <a:buFont typeface="Wingdings" charset="2"/>
              <a:buChar char="ü"/>
            </a:pPr>
            <a:endParaRPr lang="fr-FR" dirty="0" smtClean="0"/>
          </a:p>
          <a:p>
            <a:pPr marL="2857500" lvl="5" indent="-342900">
              <a:buFont typeface="Wingdings" charset="2"/>
              <a:buChar char="ü"/>
            </a:pPr>
            <a:r>
              <a:rPr lang="fr-FR" sz="2000" dirty="0" smtClean="0"/>
              <a:t>Restez calme et écoutez leurs conseils!!!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399" y="2221265"/>
            <a:ext cx="1666213" cy="7612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9" y="2982479"/>
            <a:ext cx="1875381" cy="13474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30" y="4329975"/>
            <a:ext cx="1525373" cy="167491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41190" y="6339185"/>
            <a:ext cx="340189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5"/>
              </a:rPr>
              <a:t>http://fr.123rf.com/clipart-vecteurs/</a:t>
            </a:r>
            <a:r>
              <a:rPr lang="fr-FR" sz="400" dirty="0" smtClean="0">
                <a:hlinkClick r:id="rId5"/>
              </a:rPr>
              <a:t>peur_enfant.html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4247435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Alarme à la centrale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Chercher des points de repères</a:t>
            </a:r>
          </a:p>
          <a:p>
            <a:pPr marL="342900" indent="-342900">
              <a:buFont typeface="Wingdings" charset="2"/>
              <a:buChar char="ü"/>
            </a:pP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8" y="2551549"/>
            <a:ext cx="2398489" cy="179985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37077" y="6373205"/>
            <a:ext cx="5522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 smtClean="0">
                <a:hlinkClick r:id="rId3"/>
              </a:rPr>
              <a:t>http://www.tourmag.com/Boiloris-Didier-Munin-reprend-un-restaurant-Rue-St-Charles-a-Paris-_a67258.html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http://babybiz.biz/post/cinema-ugc-cine-cite-lille-cinma-lille-rue-</a:t>
            </a:r>
            <a:r>
              <a:rPr lang="fr-FR" sz="400" dirty="0" smtClean="0">
                <a:hlinkClick r:id="rId4"/>
              </a:rPr>
              <a:t>bethune</a:t>
            </a:r>
            <a:r>
              <a:rPr lang="fr-FR" sz="400" dirty="0" smtClean="0"/>
              <a:t> </a:t>
            </a:r>
          </a:p>
          <a:p>
            <a:r>
              <a:rPr lang="fr-FR" sz="400" dirty="0" smtClean="0">
                <a:hlinkClick r:id="rId5"/>
              </a:rPr>
              <a:t>http</a:t>
            </a:r>
            <a:r>
              <a:rPr lang="fr-FR" sz="400" dirty="0">
                <a:hlinkClick r:id="rId5"/>
              </a:rPr>
              <a:t>://www.raiffeisen.ch/raiffeisen/internet/rb0027.nsf/bankid/99999?OpenDocument&amp;L=</a:t>
            </a:r>
            <a:r>
              <a:rPr lang="fr-FR" sz="400" dirty="0" smtClean="0">
                <a:hlinkClick r:id="rId5"/>
              </a:rPr>
              <a:t>F</a:t>
            </a:r>
            <a:endParaRPr lang="fr-FR" sz="400" dirty="0" smtClean="0"/>
          </a:p>
          <a:p>
            <a:r>
              <a:rPr lang="fr-FR" sz="400" dirty="0">
                <a:hlinkClick r:id="rId6"/>
              </a:rPr>
              <a:t>http://www.tourisme-najac.com/fr/decouvrir/patrimoine/</a:t>
            </a:r>
            <a:r>
              <a:rPr lang="fr-FR" sz="400" dirty="0" smtClean="0">
                <a:hlinkClick r:id="rId6"/>
              </a:rPr>
              <a:t>autres.php</a:t>
            </a:r>
            <a:endParaRPr lang="fr-FR" sz="400" dirty="0" smtClean="0"/>
          </a:p>
          <a:p>
            <a:r>
              <a:rPr lang="fr-FR" sz="400" dirty="0">
                <a:hlinkClick r:id="rId7"/>
              </a:rPr>
              <a:t>http://fr.wikipedia.org/wiki/</a:t>
            </a:r>
            <a:r>
              <a:rPr lang="fr-FR" sz="400" dirty="0" smtClean="0">
                <a:hlinkClick r:id="rId7"/>
              </a:rPr>
              <a:t>Répliques_de_la_statue_de_la_Liberté</a:t>
            </a:r>
            <a:r>
              <a:rPr lang="fr-FR" sz="400" dirty="0" smtClean="0"/>
              <a:t> </a:t>
            </a:r>
          </a:p>
          <a:p>
            <a:endParaRPr lang="fr-FR" sz="400" dirty="0" smtClean="0"/>
          </a:p>
          <a:p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8251" y="2669363"/>
            <a:ext cx="1510219" cy="11326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3639" y="3972207"/>
            <a:ext cx="1152435" cy="173633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3838" y="3797126"/>
            <a:ext cx="1433562" cy="19114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5240" y="1379691"/>
            <a:ext cx="2126716" cy="28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1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Chaîne de survie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360" y="2161431"/>
            <a:ext cx="914262" cy="81917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61812" y="6169081"/>
            <a:ext cx="5386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http://www.wiki-ford-probe.com/index.php?title=</a:t>
            </a:r>
            <a:r>
              <a:rPr lang="fr-FR" sz="400" dirty="0" smtClean="0">
                <a:hlinkClick r:id="rId3"/>
              </a:rPr>
              <a:t>Fichier:Logo_attention.png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http://www.clipartpanda.com/categories/phone-ringing-</a:t>
            </a:r>
            <a:r>
              <a:rPr lang="fr-FR" sz="400" dirty="0" smtClean="0">
                <a:hlinkClick r:id="rId4"/>
              </a:rPr>
              <a:t>gif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5"/>
              </a:rPr>
              <a:t>http://www.gifs-animados.es/clip-art/primeros-auxilios/gifs-animados-primeros-auxilios-366681-124027</a:t>
            </a:r>
            <a:r>
              <a:rPr lang="fr-FR" sz="400" dirty="0" smtClean="0">
                <a:hlinkClick r:id="rId5"/>
              </a:rPr>
              <a:t>/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6"/>
              </a:rPr>
              <a:t>http://cliparts.co/pictures-of-a-</a:t>
            </a:r>
            <a:r>
              <a:rPr lang="fr-FR" sz="400" dirty="0" smtClean="0">
                <a:hlinkClick r:id="rId6"/>
              </a:rPr>
              <a:t>hospital</a:t>
            </a:r>
            <a:r>
              <a:rPr lang="fr-FR" sz="400" dirty="0" smtClean="0"/>
              <a:t> </a:t>
            </a:r>
          </a:p>
          <a:p>
            <a:endParaRPr lang="fr-FR" sz="400" dirty="0" smtClean="0"/>
          </a:p>
          <a:p>
            <a:endParaRPr lang="fr-FR" sz="4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927" y="2992647"/>
            <a:ext cx="940305" cy="92149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881" y="3462768"/>
            <a:ext cx="902755" cy="90275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081" y="2682496"/>
            <a:ext cx="1344256" cy="141146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1078" y="2161431"/>
            <a:ext cx="1252096" cy="1042129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861811" y="1950517"/>
            <a:ext cx="1655587" cy="12662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014207" y="2712082"/>
            <a:ext cx="1591798" cy="1351718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3340944" y="3216768"/>
            <a:ext cx="1603137" cy="129841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727814" y="2758116"/>
            <a:ext cx="1784487" cy="140930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5979855" y="2053763"/>
            <a:ext cx="1634542" cy="131663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1496832" y="5091760"/>
            <a:ext cx="557910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71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Brûlure 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9604" r="9604"/>
          <a:stretch>
            <a:fillRect/>
          </a:stretch>
        </p:blipFill>
        <p:spPr/>
      </p:pic>
      <p:sp>
        <p:nvSpPr>
          <p:cNvPr id="6" name="Espace réservé du texte 5"/>
          <p:cNvSpPr txBox="1">
            <a:spLocks noGrp="1"/>
          </p:cNvSpPr>
          <p:nvPr>
            <p:ph type="body" sz="half" idx="2"/>
          </p:nvPr>
        </p:nvSpPr>
        <p:spPr>
          <a:xfrm>
            <a:off x="566737" y="2570925"/>
            <a:ext cx="3008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fr-FR" sz="2000" dirty="0" smtClean="0"/>
              <a:t>Rafraîchir sous l’eau froide toute la partie du corps brûlée avant d’aller voir un médecin ou en attendant l’ambulance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24310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Airway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2000" dirty="0" smtClean="0">
                <a:solidFill>
                  <a:srgbClr val="FF6700"/>
                </a:solidFill>
              </a:rPr>
              <a:t>A</a:t>
            </a:r>
            <a:endParaRPr lang="fr-FR" dirty="0" smtClean="0">
              <a:solidFill>
                <a:srgbClr val="FF6700"/>
              </a:solidFill>
            </a:endParaRPr>
          </a:p>
          <a:p>
            <a:pPr algn="ctr"/>
            <a:r>
              <a:rPr lang="fr-FR" sz="3600" dirty="0" smtClean="0"/>
              <a:t>Etat de conscience</a:t>
            </a:r>
          </a:p>
          <a:p>
            <a:pPr algn="ctr"/>
            <a:endParaRPr lang="fr-FR" dirty="0" smtClean="0"/>
          </a:p>
          <a:p>
            <a:pPr algn="ctr"/>
            <a:r>
              <a:rPr lang="fr-FR" sz="3600" dirty="0" smtClean="0"/>
              <a:t>Libération des voies aériennes</a:t>
            </a:r>
          </a:p>
          <a:p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541351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: Etat de conscience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 smtClean="0"/>
              <a:t>Quand je l’appelle : </a:t>
            </a:r>
          </a:p>
          <a:p>
            <a:pPr marL="1600200" lvl="2" indent="-457200">
              <a:buFont typeface="+mj-lt"/>
              <a:buAutoNum type="arabicPeriod"/>
            </a:pPr>
            <a:r>
              <a:rPr lang="fr-FR" dirty="0"/>
              <a:t>Il parle, il ne parle pas?</a:t>
            </a:r>
          </a:p>
          <a:p>
            <a:pPr marL="1600200" lvl="2" indent="-457200">
              <a:buFont typeface="+mj-lt"/>
              <a:buAutoNum type="arabicPeriod"/>
            </a:pPr>
            <a:r>
              <a:rPr lang="fr-FR" dirty="0"/>
              <a:t>Il ouvre les yeux, il n’ouvre pas les yeux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457200" y="3957738"/>
            <a:ext cx="7620000" cy="1754327"/>
          </a:xfrm>
          <a:prstGeom prst="rect">
            <a:avLst/>
          </a:prstGeom>
          <a:ln>
            <a:solidFill>
              <a:srgbClr val="80B226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S’il répond, parlez lui jusqu’à l’arrivée de l’ambulance</a:t>
            </a:r>
          </a:p>
          <a:p>
            <a:endParaRPr lang="fr-FR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S’il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ne répond pas, n’ouvre pas les yeux, il est inconscient. </a:t>
            </a:r>
          </a:p>
          <a:p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Chez les personnes inconscientes nous devons regarder dans la bouche et libérer les voies aériennes.</a:t>
            </a:r>
          </a:p>
        </p:txBody>
      </p:sp>
    </p:spTree>
    <p:extLst>
      <p:ext uri="{BB962C8B-B14F-4D97-AF65-F5344CB8AC3E}">
        <p14:creationId xmlns:p14="http://schemas.microsoft.com/office/powerpoint/2010/main" val="2906132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A: Libération des voies aériennes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Pour libérer les voies aériennes chez l’inconscient :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/>
              <a:t>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338076" y="2903097"/>
            <a:ext cx="6739123" cy="36933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567719"/>
                </a:solidFill>
              </a:rPr>
              <a:t>Positionner la tête en arrière</a:t>
            </a:r>
            <a:endParaRPr lang="fr-FR" dirty="0">
              <a:solidFill>
                <a:srgbClr val="567719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159" y="3433253"/>
            <a:ext cx="4895553" cy="32433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69" y="4649492"/>
            <a:ext cx="2343920" cy="147667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46359" y="6373205"/>
            <a:ext cx="2256588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4"/>
              </a:rPr>
              <a:t>http://www.projectionniste.net/secourisme-victime-inconsciente-et-</a:t>
            </a:r>
            <a:r>
              <a:rPr lang="fr-FR" sz="400" dirty="0" smtClean="0">
                <a:hlinkClick r:id="rId4"/>
              </a:rPr>
              <a:t>respire.htm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3140116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Breathing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9600" dirty="0" smtClean="0">
                <a:solidFill>
                  <a:srgbClr val="FF6700"/>
                </a:solidFill>
              </a:rPr>
              <a:t>B</a:t>
            </a:r>
          </a:p>
          <a:p>
            <a:pPr algn="ctr"/>
            <a:r>
              <a:rPr lang="fr-FR" sz="3600" dirty="0" smtClean="0"/>
              <a:t>La respiration</a:t>
            </a:r>
            <a:endParaRPr lang="fr-FR" sz="3600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215" y="3390726"/>
            <a:ext cx="2234672" cy="297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32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B: Respiration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52600"/>
            <a:ext cx="3409616" cy="4373563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rgbClr val="567719"/>
                </a:solidFill>
              </a:rPr>
              <a:t>Respire-t-il ? </a:t>
            </a:r>
          </a:p>
          <a:p>
            <a:pPr marL="1600200" lvl="2" indent="-457200">
              <a:buFont typeface="+mj-lt"/>
              <a:buAutoNum type="arabicPeriod"/>
            </a:pPr>
            <a:r>
              <a:rPr lang="fr-FR" dirty="0" smtClean="0">
                <a:solidFill>
                  <a:srgbClr val="567719"/>
                </a:solidFill>
              </a:rPr>
              <a:t>Je regarde</a:t>
            </a:r>
          </a:p>
          <a:p>
            <a:pPr marL="1600200" lvl="2" indent="-457200">
              <a:buFont typeface="+mj-lt"/>
              <a:buAutoNum type="arabicPeriod"/>
            </a:pPr>
            <a:r>
              <a:rPr lang="fr-FR" dirty="0" smtClean="0">
                <a:solidFill>
                  <a:srgbClr val="567719"/>
                </a:solidFill>
              </a:rPr>
              <a:t>J’écoute </a:t>
            </a:r>
          </a:p>
          <a:p>
            <a:pPr marL="1600200" lvl="2" indent="-457200">
              <a:buFont typeface="+mj-lt"/>
              <a:buAutoNum type="arabicPeriod"/>
            </a:pPr>
            <a:r>
              <a:rPr lang="fr-FR" dirty="0" smtClean="0">
                <a:solidFill>
                  <a:srgbClr val="567719"/>
                </a:solidFill>
              </a:rPr>
              <a:t>Je sens</a:t>
            </a:r>
          </a:p>
          <a:p>
            <a:pPr marL="457200" indent="-457200">
              <a:buFont typeface="+mj-lt"/>
              <a:buAutoNum type="arabicPeriod"/>
            </a:pPr>
            <a:endParaRPr lang="fr-FR" dirty="0">
              <a:solidFill>
                <a:srgbClr val="567719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fr-FR" dirty="0" smtClean="0">
              <a:solidFill>
                <a:srgbClr val="567719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rgbClr val="567719"/>
                </a:solidFill>
              </a:rPr>
              <a:t>Je mets ma joue 10cm au dessus de sa bouche.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rgbClr val="567719"/>
                </a:solidFill>
              </a:rPr>
              <a:t>Je pose ma main délicatement sur son ventre.</a:t>
            </a:r>
          </a:p>
          <a:p>
            <a:endParaRPr lang="fr-FR" dirty="0" smtClean="0"/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952" y="1752600"/>
            <a:ext cx="3665125" cy="399236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99945" y="6126163"/>
            <a:ext cx="4241024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http://www.distrimed.com/conseils/</a:t>
            </a:r>
            <a:r>
              <a:rPr lang="fr-FR" sz="400" dirty="0" smtClean="0">
                <a:hlinkClick r:id="rId3"/>
              </a:rPr>
              <a:t>page_victinconsciente.php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169334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B: Respiration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18846" y="2421673"/>
            <a:ext cx="3443635" cy="142266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>
                <a:solidFill>
                  <a:srgbClr val="FF6600"/>
                </a:solidFill>
              </a:rPr>
              <a:t>Prenez le temps !</a:t>
            </a:r>
          </a:p>
          <a:p>
            <a:endParaRPr lang="fr-FR" dirty="0">
              <a:solidFill>
                <a:srgbClr val="FF6600"/>
              </a:solidFill>
            </a:endParaRPr>
          </a:p>
          <a:p>
            <a:r>
              <a:rPr lang="fr-FR" dirty="0" smtClean="0">
                <a:solidFill>
                  <a:srgbClr val="FF6600"/>
                </a:solidFill>
              </a:rPr>
              <a:t>Minimum 10 secondes !!!</a:t>
            </a:r>
            <a:endParaRPr lang="fr-FR" dirty="0">
              <a:solidFill>
                <a:srgbClr val="FF66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19" y="1752600"/>
            <a:ext cx="3665125" cy="39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39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6953" b="6953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26163"/>
            <a:ext cx="762000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https://www.google.ch/url?sa=i&amp;rct=j&amp;q=&amp;esrc=s&amp;source=images&amp;cd=&amp;ved=&amp;url=http%3A%2F%2Fwww.ambulances-roland.ch%2Fequipement%2Fvehicules&amp;ei=BXFUVeixDYaasgHh-ICoBA&amp;bvm=bv.93112503,d.bGg&amp;psig=AFQjCNHmbvu75gXAAwogy5NsadeM9sUKEA&amp;ust=</a:t>
            </a:r>
            <a:r>
              <a:rPr lang="fr-FR" sz="400" dirty="0" smtClean="0">
                <a:hlinkClick r:id="rId3"/>
              </a:rPr>
              <a:t>1431683717623563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320316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B: respiration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390756"/>
            <a:ext cx="7620000" cy="560805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>
                <a:solidFill>
                  <a:srgbClr val="567719"/>
                </a:solidFill>
              </a:rPr>
              <a:t>Mettre la personne sur le côté en position latérale de sécurité (PLS).</a:t>
            </a:r>
            <a:endParaRPr lang="fr-FR" dirty="0">
              <a:solidFill>
                <a:srgbClr val="567719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794" y="3209283"/>
            <a:ext cx="4110413" cy="303646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43247" y="6354644"/>
            <a:ext cx="3606004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http://friendscity.fr/les-gestes-qui-sauvent-1ere</a:t>
            </a:r>
            <a:r>
              <a:rPr lang="fr-FR" sz="400" dirty="0" smtClean="0">
                <a:hlinkClick r:id="rId3"/>
              </a:rPr>
              <a:t>/</a:t>
            </a:r>
            <a:r>
              <a:rPr lang="fr-FR" sz="400" dirty="0" smtClean="0"/>
              <a:t> </a:t>
            </a:r>
            <a:endParaRPr lang="fr-FR" sz="400" dirty="0"/>
          </a:p>
        </p:txBody>
      </p:sp>
      <p:sp>
        <p:nvSpPr>
          <p:cNvPr id="9" name="ZoneTexte 8"/>
          <p:cNvSpPr txBox="1"/>
          <p:nvPr/>
        </p:nvSpPr>
        <p:spPr>
          <a:xfrm>
            <a:off x="601001" y="1803095"/>
            <a:ext cx="564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 la personne respire :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5423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B: respiration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52601"/>
            <a:ext cx="3851862" cy="1706168"/>
          </a:xfrm>
        </p:spPr>
        <p:txBody>
          <a:bodyPr/>
          <a:lstStyle/>
          <a:p>
            <a:r>
              <a:rPr lang="fr-FR" dirty="0" smtClean="0"/>
              <a:t>Si la personne ne respire pas :</a:t>
            </a:r>
          </a:p>
          <a:p>
            <a:pPr marL="800100" lvl="1" indent="-342900">
              <a:buFont typeface="Courier New"/>
              <a:buChar char="o"/>
            </a:pPr>
            <a:r>
              <a:rPr lang="fr-FR" dirty="0"/>
              <a:t>	</a:t>
            </a:r>
            <a:r>
              <a:rPr lang="fr-FR" dirty="0" smtClean="0"/>
              <a:t>Ventilation artificielle</a:t>
            </a:r>
          </a:p>
          <a:p>
            <a:pPr marL="1485900" lvl="2" indent="-342900">
              <a:buFont typeface="Courier New"/>
              <a:buChar char="o"/>
            </a:pPr>
            <a:r>
              <a:rPr lang="fr-FR" dirty="0" smtClean="0"/>
              <a:t>Bouche à bouche</a:t>
            </a:r>
          </a:p>
          <a:p>
            <a:pPr marL="1485900" lvl="2" indent="-342900">
              <a:buFont typeface="Courier New"/>
              <a:buChar char="o"/>
            </a:pPr>
            <a:r>
              <a:rPr lang="fr-FR" dirty="0" smtClean="0"/>
              <a:t>Bouche à nez	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081" y="3458769"/>
            <a:ext cx="3209076" cy="233861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22624" y="6282484"/>
            <a:ext cx="4275043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http://thinepierre.seneweb.com/liberation-des-voies-aeriennes-methode-manuelle_b_864.</a:t>
            </a:r>
            <a:r>
              <a:rPr lang="fr-FR" sz="400" dirty="0" smtClean="0">
                <a:hlinkClick r:id="rId3"/>
              </a:rPr>
              <a:t>html</a:t>
            </a:r>
            <a:r>
              <a:rPr lang="fr-FR" sz="400" dirty="0" smtClean="0"/>
              <a:t> </a:t>
            </a:r>
            <a:endParaRPr lang="fr-FR" sz="400" dirty="0"/>
          </a:p>
        </p:txBody>
      </p:sp>
      <p:sp>
        <p:nvSpPr>
          <p:cNvPr id="7" name="ZoneTexte 6"/>
          <p:cNvSpPr txBox="1"/>
          <p:nvPr/>
        </p:nvSpPr>
        <p:spPr>
          <a:xfrm>
            <a:off x="669040" y="4467986"/>
            <a:ext cx="3288494" cy="64633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Ventiler : </a:t>
            </a:r>
          </a:p>
          <a:p>
            <a:pPr algn="ctr"/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2 insufflations de 2 secondes!</a:t>
            </a: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 rot="1132682">
            <a:off x="5790671" y="1984634"/>
            <a:ext cx="244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Pensez à vous protéger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28253">
            <a:off x="5629517" y="1614147"/>
            <a:ext cx="309049" cy="2769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28253">
            <a:off x="8072535" y="2460306"/>
            <a:ext cx="309049" cy="2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82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B: respiration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405141"/>
          </a:xfrm>
        </p:spPr>
        <p:txBody>
          <a:bodyPr/>
          <a:lstStyle/>
          <a:p>
            <a:r>
              <a:rPr lang="fr-FR" dirty="0" smtClean="0"/>
              <a:t>Ventilation au masque : bouche/nez 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91718" y="5874236"/>
            <a:ext cx="3503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 smtClean="0">
                <a:hlinkClick r:id="rId2"/>
              </a:rPr>
              <a:t>https://www.youtube.com/watch?v=fnjFIhVKKms</a:t>
            </a:r>
            <a:r>
              <a:rPr lang="fr-FR" sz="400" dirty="0" smtClean="0"/>
              <a:t> </a:t>
            </a:r>
          </a:p>
          <a:p>
            <a:r>
              <a:rPr lang="fr-FR" sz="400" dirty="0" smtClean="0">
                <a:hlinkClick r:id="rId3"/>
              </a:rPr>
              <a:t>http://fr.aliexpress.com/popular/artificial-respiration.html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http://www.vimedi.be/home/show_cat/</a:t>
            </a:r>
            <a:r>
              <a:rPr lang="fr-FR" sz="400" dirty="0" smtClean="0">
                <a:hlinkClick r:id="rId4"/>
              </a:rPr>
              <a:t>2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5018" y="3594377"/>
            <a:ext cx="1344782" cy="130412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106" y="2474833"/>
            <a:ext cx="3231560" cy="24236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9284" y="2852924"/>
            <a:ext cx="2258231" cy="14829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981738">
            <a:off x="5910817" y="2290167"/>
            <a:ext cx="2470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Pensez à vous protéger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28253">
            <a:off x="5754300" y="1953839"/>
            <a:ext cx="309049" cy="27690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28253">
            <a:off x="8223169" y="2714470"/>
            <a:ext cx="309049" cy="2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6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B: respiration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01441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Contrôler à nouveau !</a:t>
            </a:r>
          </a:p>
          <a:p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Minimum 10 secondes !!</a:t>
            </a: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56" y="3379385"/>
            <a:ext cx="2598520" cy="283053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924781" y="3734900"/>
            <a:ext cx="3152419" cy="175432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567719"/>
                </a:solidFill>
              </a:rPr>
              <a:t>S’il ne respire pas: Faites une ventilation artificielle jusqu’à l’arrivée des ambulanciers!</a:t>
            </a:r>
          </a:p>
          <a:p>
            <a:endParaRPr lang="fr-FR" dirty="0">
              <a:solidFill>
                <a:srgbClr val="567719"/>
              </a:solidFill>
            </a:endParaRPr>
          </a:p>
          <a:p>
            <a:r>
              <a:rPr lang="fr-FR" dirty="0" smtClean="0">
                <a:solidFill>
                  <a:srgbClr val="567719"/>
                </a:solidFill>
              </a:rPr>
              <a:t>12 insufflations lentes par minutes. </a:t>
            </a:r>
            <a:endParaRPr lang="fr-FR" dirty="0">
              <a:solidFill>
                <a:srgbClr val="5677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87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Circulation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9600" dirty="0" smtClean="0">
                <a:solidFill>
                  <a:srgbClr val="FF6700"/>
                </a:solidFill>
              </a:rPr>
              <a:t>C</a:t>
            </a:r>
            <a:endParaRPr lang="fr-FR" sz="9600" dirty="0">
              <a:solidFill>
                <a:srgbClr val="FF6700"/>
              </a:solidFill>
            </a:endParaRPr>
          </a:p>
          <a:p>
            <a:pPr algn="ctr"/>
            <a:r>
              <a:rPr lang="fr-FR" sz="3600" dirty="0" smtClean="0"/>
              <a:t>Evaluation des signes de vie et de circulation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299" y="4320624"/>
            <a:ext cx="2739700" cy="205477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71095" y="6126163"/>
            <a:ext cx="339055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https://sites.google.com/site/tpelecoeurartificielcdg/caracteristiques-et-comparaison-du-le-coeur-humain-et-le-coeur-artificiel/a-le-coeur-humain-</a:t>
            </a:r>
            <a:r>
              <a:rPr lang="fr-FR" sz="400" dirty="0" smtClean="0">
                <a:hlinkClick r:id="rId3"/>
              </a:rPr>
              <a:t>1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15614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C: </a:t>
            </a:r>
            <a:r>
              <a:rPr lang="fr-FR" dirty="0"/>
              <a:t>Circulation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3509264"/>
          </a:xfrm>
        </p:spPr>
        <p:txBody>
          <a:bodyPr>
            <a:normAutofit/>
          </a:bodyPr>
          <a:lstStyle/>
          <a:p>
            <a:r>
              <a:rPr lang="fr-FR" dirty="0" smtClean="0"/>
              <a:t>3 signes importants pour évaluer la circulation:</a:t>
            </a:r>
          </a:p>
          <a:p>
            <a:r>
              <a:rPr lang="fr-FR" dirty="0"/>
              <a:t>	</a:t>
            </a:r>
            <a:r>
              <a:rPr lang="fr-FR" dirty="0" smtClean="0"/>
              <a:t>La </a:t>
            </a:r>
            <a:r>
              <a:rPr lang="fr-FR" dirty="0" smtClean="0">
                <a:solidFill>
                  <a:schemeClr val="accent3"/>
                </a:solidFill>
              </a:rPr>
              <a:t>R</a:t>
            </a:r>
            <a:r>
              <a:rPr lang="fr-FR" dirty="0" smtClean="0"/>
              <a:t>espiration</a:t>
            </a:r>
          </a:p>
          <a:p>
            <a:endParaRPr lang="fr-FR" dirty="0" smtClean="0"/>
          </a:p>
          <a:p>
            <a:r>
              <a:rPr lang="fr-FR" dirty="0" smtClean="0"/>
              <a:t>	La </a:t>
            </a:r>
            <a:r>
              <a:rPr lang="fr-FR" dirty="0" smtClean="0">
                <a:solidFill>
                  <a:srgbClr val="FF6700"/>
                </a:solidFill>
              </a:rPr>
              <a:t>T</a:t>
            </a:r>
            <a:r>
              <a:rPr lang="fr-FR" dirty="0" smtClean="0"/>
              <a:t>oux			</a:t>
            </a:r>
            <a:r>
              <a:rPr lang="fr-FR" dirty="0"/>
              <a:t>AUCUNS</a:t>
            </a:r>
          </a:p>
          <a:p>
            <a:endParaRPr lang="fr-FR" dirty="0"/>
          </a:p>
          <a:p>
            <a:r>
              <a:rPr lang="fr-FR" dirty="0" smtClean="0"/>
              <a:t>	Les </a:t>
            </a:r>
            <a:r>
              <a:rPr lang="fr-FR" dirty="0" smtClean="0">
                <a:solidFill>
                  <a:srgbClr val="FF6700"/>
                </a:solidFill>
              </a:rPr>
              <a:t>M</a:t>
            </a:r>
            <a:r>
              <a:rPr lang="fr-FR" dirty="0" smtClean="0"/>
              <a:t>ouvements</a:t>
            </a:r>
          </a:p>
          <a:p>
            <a:pPr marL="800100" lvl="1" indent="-342900">
              <a:buFont typeface="Courier New"/>
              <a:buChar char="o"/>
            </a:pPr>
            <a:endParaRPr lang="fr-FR" dirty="0"/>
          </a:p>
          <a:p>
            <a:pPr marL="800100" lvl="1" indent="-342900">
              <a:buFont typeface="Courier New"/>
              <a:buChar char="o"/>
            </a:pPr>
            <a:endParaRPr lang="fr-FR" dirty="0" smtClean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3186438" y="2472169"/>
            <a:ext cx="873153" cy="5443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2472043" y="3265985"/>
            <a:ext cx="1644247" cy="22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3345195" y="3458767"/>
            <a:ext cx="771095" cy="6917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Flèche vers le bas 22"/>
          <p:cNvSpPr/>
          <p:nvPr/>
        </p:nvSpPr>
        <p:spPr>
          <a:xfrm>
            <a:off x="4513176" y="3583509"/>
            <a:ext cx="430906" cy="1542271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3084382" y="5318568"/>
            <a:ext cx="3469927" cy="64633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567719"/>
                </a:solidFill>
              </a:rPr>
              <a:t>COMPRESSIONS THORACIQUES</a:t>
            </a:r>
          </a:p>
          <a:p>
            <a:r>
              <a:rPr lang="fr-FR" dirty="0" smtClean="0">
                <a:solidFill>
                  <a:srgbClr val="567719"/>
                </a:solidFill>
              </a:rPr>
              <a:t>(massage cardiaque externe)</a:t>
            </a:r>
            <a:endParaRPr lang="fr-FR" dirty="0">
              <a:solidFill>
                <a:srgbClr val="5677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557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C: Circulation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572146"/>
          </a:xfrm>
        </p:spPr>
        <p:txBody>
          <a:bodyPr/>
          <a:lstStyle/>
          <a:p>
            <a:r>
              <a:rPr lang="fr-FR" dirty="0" smtClean="0"/>
              <a:t>Repères des compressions thoraciques :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158" y="2638497"/>
            <a:ext cx="3721100" cy="33147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73152" y="6191762"/>
            <a:ext cx="3311174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http://premierssoinsplus.netai.net/</a:t>
            </a:r>
            <a:r>
              <a:rPr lang="fr-FR" sz="400" dirty="0" smtClean="0">
                <a:hlinkClick r:id="rId3"/>
              </a:rPr>
              <a:t>rcr_et_dvr.html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775201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C: Circulation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Position correcte du sauveteur : 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456" y="2149210"/>
            <a:ext cx="4984140" cy="43785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2340" y="6373912"/>
            <a:ext cx="1780323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/>
              <a:t>http://www.4minutespour1vie.com/reagir-un-arret-cardiaque-pxl-13.html</a:t>
            </a:r>
          </a:p>
        </p:txBody>
      </p:sp>
      <p:sp>
        <p:nvSpPr>
          <p:cNvPr id="7" name="Ellipse 6"/>
          <p:cNvSpPr/>
          <p:nvPr/>
        </p:nvSpPr>
        <p:spPr>
          <a:xfrm>
            <a:off x="6769763" y="3946398"/>
            <a:ext cx="170095" cy="170103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>
            <a:endCxn id="7" idx="1"/>
          </p:cNvCxnSpPr>
          <p:nvPr/>
        </p:nvCxnSpPr>
        <p:spPr>
          <a:xfrm>
            <a:off x="6146083" y="3048289"/>
            <a:ext cx="648590" cy="92302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 flipV="1">
            <a:off x="6372876" y="3048289"/>
            <a:ext cx="421797" cy="898110"/>
          </a:xfrm>
          <a:prstGeom prst="line">
            <a:avLst/>
          </a:prstGeom>
          <a:ln>
            <a:solidFill>
              <a:srgbClr val="FF67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457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C: Circulation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3112356"/>
          </a:xfrm>
        </p:spPr>
        <p:txBody>
          <a:bodyPr/>
          <a:lstStyle/>
          <a:p>
            <a:r>
              <a:rPr lang="fr-FR" dirty="0" smtClean="0"/>
              <a:t>Compressions thoraciques : 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629" y="2235226"/>
            <a:ext cx="3500849" cy="251722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25737" y="5023719"/>
            <a:ext cx="7665595" cy="147732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567719"/>
                </a:solidFill>
              </a:rPr>
              <a:t>Massage cardiaque externe de qualité :</a:t>
            </a:r>
          </a:p>
          <a:p>
            <a:r>
              <a:rPr lang="fr-FR" dirty="0">
                <a:solidFill>
                  <a:srgbClr val="567719"/>
                </a:solidFill>
              </a:rPr>
              <a:t>	</a:t>
            </a:r>
            <a:r>
              <a:rPr lang="fr-FR" dirty="0" smtClean="0">
                <a:solidFill>
                  <a:srgbClr val="567719"/>
                </a:solidFill>
              </a:rPr>
              <a:t>- Profondeur &gt;5cm</a:t>
            </a:r>
          </a:p>
          <a:p>
            <a:r>
              <a:rPr lang="fr-FR" dirty="0">
                <a:solidFill>
                  <a:srgbClr val="567719"/>
                </a:solidFill>
              </a:rPr>
              <a:t>	</a:t>
            </a:r>
            <a:r>
              <a:rPr lang="fr-FR" dirty="0" smtClean="0">
                <a:solidFill>
                  <a:srgbClr val="567719"/>
                </a:solidFill>
              </a:rPr>
              <a:t>- 100 compressions par minute </a:t>
            </a:r>
          </a:p>
          <a:p>
            <a:r>
              <a:rPr lang="fr-FR" dirty="0">
                <a:solidFill>
                  <a:srgbClr val="567719"/>
                </a:solidFill>
              </a:rPr>
              <a:t>	</a:t>
            </a:r>
            <a:r>
              <a:rPr lang="fr-FR" dirty="0" smtClean="0">
                <a:solidFill>
                  <a:srgbClr val="567719"/>
                </a:solidFill>
              </a:rPr>
              <a:t>- Ratio:  30 compressions : 2 insufflations en alternance</a:t>
            </a:r>
          </a:p>
          <a:p>
            <a:r>
              <a:rPr lang="fr-FR" dirty="0">
                <a:solidFill>
                  <a:srgbClr val="567719"/>
                </a:solidFill>
              </a:rPr>
              <a:t>	</a:t>
            </a:r>
            <a:r>
              <a:rPr lang="fr-FR" dirty="0" smtClean="0">
                <a:solidFill>
                  <a:srgbClr val="567719"/>
                </a:solidFill>
              </a:rPr>
              <a:t>- Si possible changer de masseur toutes les deux minutes</a:t>
            </a:r>
            <a:endParaRPr lang="fr-FR" dirty="0">
              <a:solidFill>
                <a:srgbClr val="567719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06951" y="2971139"/>
            <a:ext cx="325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6"/>
                </a:solidFill>
              </a:rPr>
              <a:t>Compression/Décompression : 1:1</a:t>
            </a:r>
            <a:endParaRPr lang="fr-F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91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74" y="1428868"/>
            <a:ext cx="5044447" cy="42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477767" y="5899523"/>
            <a:ext cx="494660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http://www.journaldujura.ch/nouvelles-en-ligne/région/une-nouvelle-ambulance-pour-le-site-de-saint-</a:t>
            </a:r>
            <a:r>
              <a:rPr lang="fr-FR" sz="400" dirty="0" smtClean="0">
                <a:hlinkClick r:id="rId2"/>
              </a:rPr>
              <a:t>imier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767" y="1638654"/>
            <a:ext cx="5681158" cy="42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1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640" y="1917699"/>
            <a:ext cx="5632773" cy="445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0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rcRect t="6818" b="6818"/>
          <a:stretch>
            <a:fillRect/>
          </a:stretch>
        </p:blipFill>
        <p:spPr/>
      </p:pic>
      <p:sp>
        <p:nvSpPr>
          <p:cNvPr id="7" name="ZoneTexte 6"/>
          <p:cNvSpPr txBox="1"/>
          <p:nvPr/>
        </p:nvSpPr>
        <p:spPr>
          <a:xfrm>
            <a:off x="457200" y="6126163"/>
            <a:ext cx="4433798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http://www.ambulances-roland.ch/equipement/</a:t>
            </a:r>
            <a:r>
              <a:rPr lang="fr-FR" sz="400" dirty="0" smtClean="0">
                <a:hlinkClick r:id="rId3"/>
              </a:rPr>
              <a:t>matériel</a:t>
            </a:r>
            <a:r>
              <a:rPr lang="fr-FR" sz="400" dirty="0" smtClean="0"/>
              <a:t> </a:t>
            </a:r>
            <a:endParaRPr lang="fr-FR" sz="400" dirty="0"/>
          </a:p>
        </p:txBody>
      </p:sp>
      <p:sp>
        <p:nvSpPr>
          <p:cNvPr id="8" name="Flèche vers la gauche 7"/>
          <p:cNvSpPr/>
          <p:nvPr/>
        </p:nvSpPr>
        <p:spPr>
          <a:xfrm>
            <a:off x="3492608" y="2562888"/>
            <a:ext cx="1270039" cy="294847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6225461" y="3152582"/>
            <a:ext cx="351529" cy="130412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a droite 9"/>
          <p:cNvSpPr/>
          <p:nvPr/>
        </p:nvSpPr>
        <p:spPr>
          <a:xfrm>
            <a:off x="2165871" y="5108771"/>
            <a:ext cx="1440134" cy="30618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82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6936" b="6936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31057"/>
            <a:ext cx="464925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http://www.helicopassion.com/fr/02/wbl298.htm#.</a:t>
            </a:r>
            <a:r>
              <a:rPr lang="fr-FR" sz="400" dirty="0" smtClean="0">
                <a:hlinkClick r:id="rId3"/>
              </a:rPr>
              <a:t>VVSOA2CpqQs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26805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353316" y="5774616"/>
            <a:ext cx="409360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http://forum.swiss-firefighters.ch/viewtopic.php?t=</a:t>
            </a:r>
            <a:r>
              <a:rPr lang="fr-FR" sz="400" dirty="0" smtClean="0">
                <a:hlinkClick r:id="rId2"/>
              </a:rPr>
              <a:t>2719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316" y="1735054"/>
            <a:ext cx="6042445" cy="402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6953" b="6953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26163"/>
            <a:ext cx="465616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http://www.swissheli.com/history/hb-</a:t>
            </a:r>
            <a:r>
              <a:rPr lang="fr-FR" sz="400" dirty="0" smtClean="0">
                <a:hlinkClick r:id="rId3"/>
              </a:rPr>
              <a:t>xvl.htm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4267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74208" y="6163670"/>
            <a:ext cx="494660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http://www.rikoooo.com/fr/forum/154/</a:t>
            </a:r>
            <a:r>
              <a:rPr lang="fr-FR" sz="400" dirty="0" smtClean="0">
                <a:hlinkClick r:id="rId2"/>
              </a:rPr>
              <a:t>28044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08" y="1858813"/>
            <a:ext cx="8119180" cy="43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el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Grill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Essenti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Essentiel.thmx</Template>
  <TotalTime>1010</TotalTime>
  <Words>1333</Words>
  <Application>Microsoft Macintosh PowerPoint</Application>
  <PresentationFormat>Présentation à l'écran (4:3)</PresentationFormat>
  <Paragraphs>171</Paragraphs>
  <Slides>40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Essentiel</vt:lpstr>
      <vt:lpstr>École secondaire 7 et 8ème HarmoS</vt:lpstr>
      <vt:lpstr>  Apprentissage des premiers secours dans les écoles 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Quel est le travail d’un ambulancier ?</vt:lpstr>
      <vt:lpstr>Quel est le travail d’un ambulancier ?</vt:lpstr>
      <vt:lpstr>Présentation PowerPoint</vt:lpstr>
      <vt:lpstr>Apprentissage des premiers secours dans les écoles</vt:lpstr>
      <vt:lpstr>Apprentissage des premiers secours dans les écoles</vt:lpstr>
      <vt:lpstr>Sécurité</vt:lpstr>
      <vt:lpstr>Présentation PowerPoint</vt:lpstr>
      <vt:lpstr>Numéro d’appel</vt:lpstr>
      <vt:lpstr>Numéro d’appel </vt:lpstr>
      <vt:lpstr>Alarme à la centrale</vt:lpstr>
      <vt:lpstr>Alarme à la centrale</vt:lpstr>
      <vt:lpstr>Chaîne de survie</vt:lpstr>
      <vt:lpstr>Brûlure </vt:lpstr>
      <vt:lpstr>Airway</vt:lpstr>
      <vt:lpstr>A : Etat de conscience</vt:lpstr>
      <vt:lpstr>A: Libération des voies aériennes</vt:lpstr>
      <vt:lpstr>Breathing</vt:lpstr>
      <vt:lpstr>B: Respiration</vt:lpstr>
      <vt:lpstr>B: Respiration </vt:lpstr>
      <vt:lpstr>B: respiration</vt:lpstr>
      <vt:lpstr>B: respiration</vt:lpstr>
      <vt:lpstr>B: respiration</vt:lpstr>
      <vt:lpstr>B: respiration</vt:lpstr>
      <vt:lpstr>Circulation</vt:lpstr>
      <vt:lpstr>C: Circulation</vt:lpstr>
      <vt:lpstr>C: Circulation</vt:lpstr>
      <vt:lpstr>C: Circulation</vt:lpstr>
      <vt:lpstr>C: Circulation</vt:lpstr>
      <vt:lpstr>Présentation PowerPoint</vt:lpstr>
      <vt:lpstr>Apprentissage des premiers secours dans les écoles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Ecole enfantine 1ère et 2ème HarmoS</dc:title>
  <dc:creator>Annick LEUENBERGER</dc:creator>
  <cp:lastModifiedBy>Annick LEUENBERGER</cp:lastModifiedBy>
  <cp:revision>42</cp:revision>
  <dcterms:created xsi:type="dcterms:W3CDTF">2015-05-14T09:41:39Z</dcterms:created>
  <dcterms:modified xsi:type="dcterms:W3CDTF">2015-05-31T12:44:30Z</dcterms:modified>
</cp:coreProperties>
</file>