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sldIdLst>
    <p:sldId id="256" r:id="rId5"/>
    <p:sldId id="280" r:id="rId6"/>
    <p:sldId id="257" r:id="rId7"/>
    <p:sldId id="302" r:id="rId8"/>
    <p:sldId id="261" r:id="rId9"/>
    <p:sldId id="320" r:id="rId10"/>
    <p:sldId id="303" r:id="rId11"/>
    <p:sldId id="281" r:id="rId12"/>
    <p:sldId id="265" r:id="rId13"/>
    <p:sldId id="285" r:id="rId14"/>
    <p:sldId id="266" r:id="rId15"/>
    <p:sldId id="286" r:id="rId16"/>
    <p:sldId id="259" r:id="rId17"/>
    <p:sldId id="311" r:id="rId18"/>
    <p:sldId id="304" r:id="rId19"/>
    <p:sldId id="282" r:id="rId20"/>
    <p:sldId id="317" r:id="rId21"/>
    <p:sldId id="283" r:id="rId22"/>
    <p:sldId id="263" r:id="rId23"/>
    <p:sldId id="313" r:id="rId24"/>
    <p:sldId id="287" r:id="rId25"/>
    <p:sldId id="288" r:id="rId26"/>
    <p:sldId id="314" r:id="rId27"/>
    <p:sldId id="305" r:id="rId28"/>
    <p:sldId id="267" r:id="rId29"/>
    <p:sldId id="289" r:id="rId30"/>
    <p:sldId id="278" r:id="rId31"/>
    <p:sldId id="291" r:id="rId32"/>
    <p:sldId id="306" r:id="rId33"/>
    <p:sldId id="269" r:id="rId34"/>
    <p:sldId id="270" r:id="rId35"/>
    <p:sldId id="274" r:id="rId36"/>
    <p:sldId id="268" r:id="rId37"/>
    <p:sldId id="307" r:id="rId38"/>
    <p:sldId id="312" r:id="rId39"/>
    <p:sldId id="271" r:id="rId40"/>
    <p:sldId id="318" r:id="rId41"/>
    <p:sldId id="308" r:id="rId42"/>
    <p:sldId id="296" r:id="rId43"/>
    <p:sldId id="315" r:id="rId44"/>
    <p:sldId id="260" r:id="rId45"/>
    <p:sldId id="309" r:id="rId46"/>
    <p:sldId id="319" r:id="rId47"/>
  </p:sldIdLst>
  <p:sldSz cx="12192000" cy="6858000"/>
  <p:notesSz cx="6742113" cy="98758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7E4C51-1DE7-43DF-8104-7E51072B66E1}">
          <p14:sldIdLst>
            <p14:sldId id="256"/>
          </p14:sldIdLst>
        </p14:section>
        <p14:section name="Introduction" id="{372B9832-2D00-42BE-BC66-BA124FCD158C}">
          <p14:sldIdLst>
            <p14:sldId id="280"/>
            <p14:sldId id="257"/>
            <p14:sldId id="302"/>
            <p14:sldId id="261"/>
            <p14:sldId id="320"/>
          </p14:sldIdLst>
        </p14:section>
        <p14:section name="Identifier l'urgence et donner alarme" id="{3B7133BB-B416-402F-81CC-F72568022469}">
          <p14:sldIdLst>
            <p14:sldId id="303"/>
            <p14:sldId id="281"/>
            <p14:sldId id="265"/>
            <p14:sldId id="285"/>
            <p14:sldId id="266"/>
            <p14:sldId id="286"/>
            <p14:sldId id="259"/>
            <p14:sldId id="311"/>
          </p14:sldIdLst>
        </p14:section>
        <p14:section name="Arrêt cardiaque" id="{222DC833-A9ED-4B34-8C8F-59E6C057B6AE}">
          <p14:sldIdLst>
            <p14:sldId id="304"/>
            <p14:sldId id="282"/>
            <p14:sldId id="317"/>
            <p14:sldId id="283"/>
            <p14:sldId id="263"/>
            <p14:sldId id="313"/>
            <p14:sldId id="287"/>
            <p14:sldId id="288"/>
            <p14:sldId id="314"/>
          </p14:sldIdLst>
        </p14:section>
        <p14:section name="BLS" id="{867DA3C2-03BF-4370-9ABF-252380EF88E3}">
          <p14:sldIdLst>
            <p14:sldId id="305"/>
            <p14:sldId id="267"/>
            <p14:sldId id="289"/>
            <p14:sldId id="278"/>
            <p14:sldId id="291"/>
          </p14:sldIdLst>
        </p14:section>
        <p14:section name="AED" id="{F5269388-316A-4AD7-BD06-04A83DB5507D}">
          <p14:sldIdLst>
            <p14:sldId id="306"/>
            <p14:sldId id="269"/>
            <p14:sldId id="270"/>
            <p14:sldId id="274"/>
            <p14:sldId id="268"/>
          </p14:sldIdLst>
        </p14:section>
        <p14:section name="Réanimation pédiatrique" id="{0D30B453-5CE9-463E-B070-E4C2F2995182}">
          <p14:sldIdLst>
            <p14:sldId id="307"/>
            <p14:sldId id="312"/>
            <p14:sldId id="271"/>
            <p14:sldId id="318"/>
          </p14:sldIdLst>
        </p14:section>
        <p14:section name="Scénarios" id="{CDFE3EDB-D893-49C9-91F6-703B06FB4BD0}">
          <p14:sldIdLst>
            <p14:sldId id="308"/>
            <p14:sldId id="296"/>
          </p14:sldIdLst>
        </p14:section>
        <p14:section name="Clôture" id="{3DEFA15C-7362-4BAD-9A52-42A93355CF9A}">
          <p14:sldIdLst>
            <p14:sldId id="315"/>
            <p14:sldId id="260"/>
            <p14:sldId id="309"/>
            <p14:sldId id="31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10">
          <p15:clr>
            <a:srgbClr val="A4A3A4"/>
          </p15:clr>
        </p15:guide>
        <p15:guide id="2" pos="2123">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 initials="M" userId="Author" providerId="AD"/>
  <p188:author id="{721E5543-3A21-879C-5E9F-DFB2D54AEE84}" name="Jana Laux" initials="JL" userId="S::jana.laux@lernetz.ch::50851e86-56a7-44f3-8a85-14456090999b" providerId="AD"/>
  <p188:author id="{B42BF095-B7E7-3FBA-01B4-EF41D223B4AC}" name="Susanne Scherz" initials="SS" userId="S::susanne.scherz@lernetz.ch::703373b2-7688-44a3-99fe-ada4e82b8d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2F82FD-D779-A5FA-0EFE-B9DCDCB591FD}" v="38" dt="2026-02-17T11:46:49.1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20"/>
    <p:restoredTop sz="93152" autoAdjust="0"/>
  </p:normalViewPr>
  <p:slideViewPr>
    <p:cSldViewPr snapToGrid="0">
      <p:cViewPr varScale="1">
        <p:scale>
          <a:sx n="102" d="100"/>
          <a:sy n="102" d="100"/>
        </p:scale>
        <p:origin x="786" y="10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3110"/>
        <p:guide pos="212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000"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9525" y="0"/>
            <a:ext cx="2921000" cy="495300"/>
          </a:xfrm>
          <a:prstGeom prst="rect">
            <a:avLst/>
          </a:prstGeom>
        </p:spPr>
        <p:txBody>
          <a:bodyPr vert="horz" lIns="91440" tIns="45720" rIns="91440" bIns="45720" rtlCol="0"/>
          <a:lstStyle>
            <a:lvl1pPr algn="r">
              <a:defRPr sz="1200"/>
            </a:lvl1pPr>
          </a:lstStyle>
          <a:p>
            <a:fld id="{0CE07DF0-20D0-4A08-859D-AFA94AF0BC3C}" type="datetimeFigureOut">
              <a:rPr lang="de-DE"/>
              <a:pPr/>
              <a:t>21.08.2026</a:t>
            </a:fld>
            <a:endParaRPr lang="en-US"/>
          </a:p>
        </p:txBody>
      </p:sp>
      <p:sp>
        <p:nvSpPr>
          <p:cNvPr id="4" name="Slide Image Placeholder 3"/>
          <p:cNvSpPr>
            <a:spLocks noGrp="1" noRot="1" noChangeAspect="1"/>
          </p:cNvSpPr>
          <p:nvPr>
            <p:ph type="sldImg" idx="2"/>
          </p:nvPr>
        </p:nvSpPr>
        <p:spPr>
          <a:xfrm>
            <a:off x="409575" y="1235075"/>
            <a:ext cx="5922963" cy="33321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4688" y="4752975"/>
            <a:ext cx="5392737" cy="38877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80538"/>
            <a:ext cx="2921000" cy="4953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9525" y="9380538"/>
            <a:ext cx="2921000" cy="495300"/>
          </a:xfrm>
          <a:prstGeom prst="rect">
            <a:avLst/>
          </a:prstGeom>
        </p:spPr>
        <p:txBody>
          <a:bodyPr vert="horz" lIns="91440" tIns="45720" rIns="91440" bIns="45720" rtlCol="0" anchor="b"/>
          <a:lstStyle>
            <a:lvl1pPr algn="r">
              <a:defRPr sz="1200"/>
            </a:lvl1pPr>
          </a:lstStyle>
          <a:p>
            <a:fld id="{1FB6B6D0-7006-42DD-B957-9A3D3E217772}" type="slidenum">
              <a:rPr/>
              <a:pPr/>
              <a:t>‹N°›</a:t>
            </a:fld>
            <a:endParaRPr lang="en-US"/>
          </a:p>
        </p:txBody>
      </p:sp>
    </p:spTree>
    <p:extLst>
      <p:ext uri="{BB962C8B-B14F-4D97-AF65-F5344CB8AC3E}">
        <p14:creationId xmlns:p14="http://schemas.microsoft.com/office/powerpoint/2010/main" val="6211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pubmed.ncbi.nlm.nih.gov/1164065/"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ifrc.org/sites/default/files/2022-02/EN_GFARC_GUIDELINES_2020.pdf"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latin typeface="Montserrat" panose="00000500000000000000" pitchFamily="2" charset="0"/>
              </a:rPr>
              <a:t>Les diapos contiennent les contenus et enseignements obligatoires, devant être traités dans les cours. Si nécessaire, il est possible de modifier l’ordre et le déroulement, et de présenter certains contenus au moyen d’alternatives méthodologiques telles qu’un tableau de conférence ou des démonstrations sur un mannequin.</a:t>
            </a:r>
            <a:endParaRPr lang="en-US" dirty="0">
              <a:latin typeface="Montserrat" panose="00000500000000000000" pitchFamily="2" charset="0"/>
              <a:ea typeface="Calibri"/>
              <a:cs typeface="Calibri"/>
            </a:endParaRPr>
          </a:p>
          <a:p>
            <a:endParaRPr lang="fr-CH" dirty="0">
              <a:ea typeface="Calibri"/>
              <a:cs typeface="Calibri"/>
            </a:endParaRP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en-US" dirty="0" err="1">
                <a:latin typeface="Montserrat" panose="00000500000000000000" pitchFamily="2" charset="0"/>
                <a:cs typeface="Arial"/>
              </a:rPr>
              <a:t>Priorité</a:t>
            </a:r>
            <a:r>
              <a:rPr lang="en-US" dirty="0">
                <a:latin typeface="Montserrat" panose="00000500000000000000" pitchFamily="2" charset="0"/>
                <a:cs typeface="Arial"/>
              </a:rPr>
              <a:t> à la </a:t>
            </a:r>
            <a:r>
              <a:rPr lang="en-US" dirty="0" err="1">
                <a:latin typeface="Montserrat" panose="00000500000000000000" pitchFamily="2" charset="0"/>
                <a:cs typeface="Arial"/>
              </a:rPr>
              <a:t>sécurité</a:t>
            </a:r>
            <a:r>
              <a:rPr lang="en-US" dirty="0">
                <a:latin typeface="Montserrat" panose="00000500000000000000" pitchFamily="2" charset="0"/>
                <a:cs typeface="Arial"/>
              </a:rPr>
              <a:t>! (safety first!)</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Un </a:t>
            </a:r>
            <a:r>
              <a:rPr lang="en-US" dirty="0" err="1">
                <a:latin typeface="Montserrat" panose="00000500000000000000" pitchFamily="2" charset="0"/>
                <a:cs typeface="Arial"/>
              </a:rPr>
              <a:t>arrêt</a:t>
            </a:r>
            <a:r>
              <a:rPr lang="en-US" dirty="0">
                <a:latin typeface="Montserrat" panose="00000500000000000000" pitchFamily="2" charset="0"/>
                <a:cs typeface="Arial"/>
              </a:rPr>
              <a:t> </a:t>
            </a:r>
            <a:r>
              <a:rPr lang="en-US" dirty="0" err="1">
                <a:latin typeface="Montserrat" panose="00000500000000000000" pitchFamily="2" charset="0"/>
                <a:cs typeface="Arial"/>
              </a:rPr>
              <a:t>cardiaque</a:t>
            </a:r>
            <a:r>
              <a:rPr lang="en-US" dirty="0">
                <a:latin typeface="Montserrat" panose="00000500000000000000" pitchFamily="2" charset="0"/>
                <a:cs typeface="Arial"/>
              </a:rPr>
              <a:t> </a:t>
            </a:r>
            <a:r>
              <a:rPr lang="en-US" dirty="0" err="1">
                <a:latin typeface="Montserrat" panose="00000500000000000000" pitchFamily="2" charset="0"/>
                <a:cs typeface="Arial"/>
              </a:rPr>
              <a:t>survient</a:t>
            </a:r>
            <a:r>
              <a:rPr lang="en-US" dirty="0">
                <a:latin typeface="Montserrat" panose="00000500000000000000" pitchFamily="2" charset="0"/>
                <a:cs typeface="Arial"/>
              </a:rPr>
              <a:t> </a:t>
            </a:r>
            <a:r>
              <a:rPr lang="en-US" dirty="0" err="1">
                <a:latin typeface="Montserrat" panose="00000500000000000000" pitchFamily="2" charset="0"/>
                <a:cs typeface="Arial"/>
              </a:rPr>
              <a:t>souvent</a:t>
            </a:r>
            <a:r>
              <a:rPr lang="en-US" dirty="0">
                <a:latin typeface="Montserrat" panose="00000500000000000000" pitchFamily="2" charset="0"/>
                <a:cs typeface="Arial"/>
              </a:rPr>
              <a:t> de manière </a:t>
            </a:r>
            <a:r>
              <a:rPr lang="en-US" dirty="0" err="1">
                <a:latin typeface="Montserrat" panose="00000500000000000000" pitchFamily="2" charset="0"/>
                <a:cs typeface="Arial"/>
              </a:rPr>
              <a:t>totalement</a:t>
            </a:r>
            <a:r>
              <a:rPr lang="en-US" dirty="0">
                <a:latin typeface="Montserrat" panose="00000500000000000000" pitchFamily="2" charset="0"/>
                <a:cs typeface="Arial"/>
              </a:rPr>
              <a:t> </a:t>
            </a:r>
            <a:r>
              <a:rPr lang="en-US" dirty="0" err="1">
                <a:latin typeface="Montserrat" panose="00000500000000000000" pitchFamily="2" charset="0"/>
                <a:cs typeface="Arial"/>
              </a:rPr>
              <a:t>iattendue</a:t>
            </a:r>
            <a:r>
              <a:rPr lang="en-US" dirty="0">
                <a:latin typeface="Montserrat" panose="00000500000000000000" pitchFamily="2" charset="0"/>
                <a:cs typeface="Arial"/>
              </a:rPr>
              <a:t>, il est fatal dans </a:t>
            </a:r>
            <a:r>
              <a:rPr lang="en-US" dirty="0" err="1">
                <a:latin typeface="Montserrat" panose="00000500000000000000" pitchFamily="2" charset="0"/>
                <a:cs typeface="Arial"/>
              </a:rPr>
              <a:t>tous</a:t>
            </a:r>
            <a:r>
              <a:rPr lang="en-US" dirty="0">
                <a:latin typeface="Montserrat" panose="00000500000000000000" pitchFamily="2" charset="0"/>
                <a:cs typeface="Arial"/>
              </a:rPr>
              <a:t> les </a:t>
            </a:r>
            <a:r>
              <a:rPr lang="en-US" dirty="0" err="1">
                <a:latin typeface="Montserrat" panose="00000500000000000000" pitchFamily="2" charset="0"/>
                <a:cs typeface="Arial"/>
              </a:rPr>
              <a:t>cas</a:t>
            </a:r>
            <a:r>
              <a:rPr lang="en-US" dirty="0">
                <a:latin typeface="Montserrat" panose="00000500000000000000" pitchFamily="2" charset="0"/>
                <a:cs typeface="Arial"/>
              </a:rPr>
              <a:t> sans aide </a:t>
            </a:r>
            <a:r>
              <a:rPr lang="en-US" dirty="0" err="1">
                <a:latin typeface="Montserrat" panose="00000500000000000000" pitchFamily="2" charset="0"/>
                <a:cs typeface="Arial"/>
              </a:rPr>
              <a:t>extérieure</a:t>
            </a:r>
            <a:r>
              <a:rPr lang="en-US" dirty="0">
                <a:latin typeface="Montserrat" panose="00000500000000000000" pitchFamily="2" charset="0"/>
                <a:cs typeface="Arial"/>
              </a:rPr>
              <a:t> et il </a:t>
            </a:r>
            <a:r>
              <a:rPr lang="en-US" dirty="0" err="1">
                <a:latin typeface="Montserrat" panose="00000500000000000000" pitchFamily="2" charset="0"/>
                <a:cs typeface="Arial"/>
              </a:rPr>
              <a:t>exige</a:t>
            </a:r>
            <a:r>
              <a:rPr lang="en-US" dirty="0">
                <a:latin typeface="Montserrat" panose="00000500000000000000" pitchFamily="2" charset="0"/>
                <a:cs typeface="Arial"/>
              </a:rPr>
              <a:t> par </a:t>
            </a:r>
            <a:r>
              <a:rPr lang="en-US" dirty="0" err="1">
                <a:latin typeface="Montserrat" panose="00000500000000000000" pitchFamily="2" charset="0"/>
                <a:cs typeface="Arial"/>
              </a:rPr>
              <a:t>conséquent</a:t>
            </a:r>
            <a:r>
              <a:rPr lang="en-US" dirty="0">
                <a:latin typeface="Montserrat" panose="00000500000000000000" pitchFamily="2" charset="0"/>
                <a:cs typeface="Arial"/>
              </a:rPr>
              <a:t> des </a:t>
            </a:r>
            <a:r>
              <a:rPr lang="en-US" dirty="0" err="1">
                <a:latin typeface="Montserrat" panose="00000500000000000000" pitchFamily="2" charset="0"/>
                <a:cs typeface="Arial"/>
              </a:rPr>
              <a:t>mesures</a:t>
            </a:r>
            <a:r>
              <a:rPr lang="en-US" dirty="0">
                <a:latin typeface="Montserrat" panose="00000500000000000000" pitchFamily="2" charset="0"/>
                <a:cs typeface="Arial"/>
              </a:rPr>
              <a:t> de </a:t>
            </a:r>
            <a:r>
              <a:rPr lang="en-US" dirty="0" err="1">
                <a:latin typeface="Montserrat" panose="00000500000000000000" pitchFamily="2" charset="0"/>
                <a:cs typeface="Arial"/>
              </a:rPr>
              <a:t>réanimation</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Malgré </a:t>
            </a:r>
            <a:r>
              <a:rPr lang="en-US" dirty="0" err="1">
                <a:latin typeface="Montserrat" panose="00000500000000000000" pitchFamily="2" charset="0"/>
                <a:cs typeface="Arial"/>
              </a:rPr>
              <a:t>cela</a:t>
            </a:r>
            <a:r>
              <a:rPr lang="en-US" dirty="0">
                <a:latin typeface="Montserrat" panose="00000500000000000000" pitchFamily="2" charset="0"/>
                <a:cs typeface="Arial"/>
              </a:rPr>
              <a:t>, la </a:t>
            </a:r>
            <a:r>
              <a:rPr lang="en-US" dirty="0" err="1">
                <a:latin typeface="Montserrat" panose="00000500000000000000" pitchFamily="2" charset="0"/>
                <a:cs typeface="Arial"/>
              </a:rPr>
              <a:t>priorité</a:t>
            </a:r>
            <a:r>
              <a:rPr lang="en-US" dirty="0">
                <a:latin typeface="Montserrat" panose="00000500000000000000" pitchFamily="2" charset="0"/>
                <a:cs typeface="Arial"/>
              </a:rPr>
              <a:t> </a:t>
            </a:r>
            <a:r>
              <a:rPr lang="en-US" dirty="0" err="1">
                <a:latin typeface="Montserrat" panose="00000500000000000000" pitchFamily="2" charset="0"/>
                <a:cs typeface="Arial"/>
              </a:rPr>
              <a:t>absolule</a:t>
            </a:r>
            <a:r>
              <a:rPr lang="en-US" dirty="0">
                <a:latin typeface="Montserrat" panose="00000500000000000000" pitchFamily="2" charset="0"/>
                <a:cs typeface="Arial"/>
              </a:rPr>
              <a:t> </a:t>
            </a:r>
            <a:r>
              <a:rPr lang="en-US" dirty="0" err="1">
                <a:latin typeface="Montserrat" panose="00000500000000000000" pitchFamily="2" charset="0"/>
                <a:cs typeface="Arial"/>
              </a:rPr>
              <a:t>va</a:t>
            </a:r>
            <a:r>
              <a:rPr lang="en-US" dirty="0">
                <a:latin typeface="Montserrat" panose="00000500000000000000" pitchFamily="2" charset="0"/>
                <a:cs typeface="Arial"/>
              </a:rPr>
              <a:t> à la </a:t>
            </a:r>
            <a:r>
              <a:rPr lang="en-US" dirty="0" err="1">
                <a:latin typeface="Montserrat" panose="00000500000000000000" pitchFamily="2" charset="0"/>
                <a:cs typeface="Arial"/>
              </a:rPr>
              <a:t>sécurité</a:t>
            </a:r>
            <a:r>
              <a:rPr lang="en-US" dirty="0">
                <a:latin typeface="Montserrat" panose="00000500000000000000" pitchFamily="2" charset="0"/>
                <a:cs typeface="Arial"/>
              </a:rPr>
              <a:t> des premiers </a:t>
            </a:r>
            <a:r>
              <a:rPr lang="en-US" dirty="0" err="1">
                <a:latin typeface="Montserrat" panose="00000500000000000000" pitchFamily="2" charset="0"/>
                <a:cs typeface="Arial"/>
              </a:rPr>
              <a:t>intervenants</a:t>
            </a:r>
            <a:r>
              <a:rPr lang="en-US" dirty="0">
                <a:latin typeface="Montserrat" panose="00000500000000000000" pitchFamily="2" charset="0"/>
                <a:cs typeface="Arial"/>
              </a:rPr>
              <a:t>. On ne </a:t>
            </a:r>
            <a:r>
              <a:rPr lang="en-US" dirty="0" err="1">
                <a:latin typeface="Montserrat" panose="00000500000000000000" pitchFamily="2" charset="0"/>
                <a:cs typeface="Arial"/>
              </a:rPr>
              <a:t>s’approchera</a:t>
            </a:r>
            <a:r>
              <a:rPr lang="en-US" dirty="0">
                <a:latin typeface="Montserrat" panose="00000500000000000000" pitchFamily="2" charset="0"/>
                <a:cs typeface="Arial"/>
              </a:rPr>
              <a:t> de la </a:t>
            </a:r>
            <a:r>
              <a:rPr lang="en-US" dirty="0" err="1">
                <a:latin typeface="Montserrat" panose="00000500000000000000" pitchFamily="2" charset="0"/>
                <a:cs typeface="Arial"/>
              </a:rPr>
              <a:t>personne</a:t>
            </a:r>
            <a:r>
              <a:rPr lang="en-US" dirty="0">
                <a:latin typeface="Montserrat" panose="00000500000000000000" pitchFamily="2" charset="0"/>
                <a:cs typeface="Arial"/>
              </a:rPr>
              <a:t> </a:t>
            </a:r>
            <a:r>
              <a:rPr lang="en-US" dirty="0" err="1">
                <a:latin typeface="Montserrat" panose="00000500000000000000" pitchFamily="2" charset="0"/>
                <a:cs typeface="Arial"/>
              </a:rPr>
              <a:t>concernée</a:t>
            </a:r>
            <a:r>
              <a:rPr lang="en-US" dirty="0">
                <a:latin typeface="Montserrat" panose="00000500000000000000" pitchFamily="2" charset="0"/>
                <a:cs typeface="Arial"/>
              </a:rPr>
              <a:t> </a:t>
            </a:r>
            <a:r>
              <a:rPr lang="en-US" dirty="0" err="1">
                <a:latin typeface="Montserrat" panose="00000500000000000000" pitchFamily="2" charset="0"/>
                <a:cs typeface="Arial"/>
              </a:rPr>
              <a:t>que</a:t>
            </a:r>
            <a:r>
              <a:rPr lang="en-US" dirty="0">
                <a:latin typeface="Montserrat" panose="00000500000000000000" pitchFamily="2" charset="0"/>
                <a:cs typeface="Arial"/>
              </a:rPr>
              <a:t> </a:t>
            </a:r>
            <a:r>
              <a:rPr lang="en-US" dirty="0" err="1">
                <a:latin typeface="Montserrat" panose="00000500000000000000" pitchFamily="2" charset="0"/>
                <a:cs typeface="Arial"/>
              </a:rPr>
              <a:t>lorsque</a:t>
            </a:r>
            <a:r>
              <a:rPr lang="en-US" dirty="0">
                <a:latin typeface="Montserrat" panose="00000500000000000000" pitchFamily="2" charset="0"/>
                <a:cs typeface="Arial"/>
              </a:rPr>
              <a:t> </a:t>
            </a:r>
            <a:r>
              <a:rPr lang="en-US" dirty="0" err="1">
                <a:latin typeface="Montserrat" panose="00000500000000000000" pitchFamily="2" charset="0"/>
                <a:cs typeface="Arial"/>
              </a:rPr>
              <a:t>qu’on</a:t>
            </a:r>
            <a:r>
              <a:rPr lang="en-US" dirty="0">
                <a:latin typeface="Montserrat" panose="00000500000000000000" pitchFamily="2" charset="0"/>
                <a:cs typeface="Arial"/>
              </a:rPr>
              <a:t> aura </a:t>
            </a:r>
            <a:r>
              <a:rPr lang="en-US" dirty="0" err="1">
                <a:latin typeface="Montserrat" panose="00000500000000000000" pitchFamily="2" charset="0"/>
                <a:cs typeface="Arial"/>
              </a:rPr>
              <a:t>pu</a:t>
            </a:r>
            <a:r>
              <a:rPr lang="en-US" dirty="0">
                <a:latin typeface="Montserrat" panose="00000500000000000000" pitchFamily="2" charset="0"/>
                <a:cs typeface="Arial"/>
              </a:rPr>
              <a:t> </a:t>
            </a:r>
            <a:r>
              <a:rPr lang="en-US" dirty="0" err="1">
                <a:latin typeface="Montserrat" panose="00000500000000000000" pitchFamily="2" charset="0"/>
                <a:cs typeface="Arial"/>
              </a:rPr>
              <a:t>s’assurer</a:t>
            </a:r>
            <a:r>
              <a:rPr lang="en-US" dirty="0">
                <a:latin typeface="Montserrat" panose="00000500000000000000" pitchFamily="2" charset="0"/>
                <a:cs typeface="Arial"/>
              </a:rPr>
              <a:t> </a:t>
            </a:r>
            <a:r>
              <a:rPr lang="en-US" dirty="0" err="1">
                <a:latin typeface="Montserrat" panose="00000500000000000000" pitchFamily="2" charset="0"/>
                <a:cs typeface="Arial"/>
              </a:rPr>
              <a:t>qu’il</a:t>
            </a:r>
            <a:r>
              <a:rPr lang="en-US" dirty="0">
                <a:latin typeface="Montserrat" panose="00000500000000000000" pitchFamily="2" charset="0"/>
                <a:cs typeface="Arial"/>
              </a:rPr>
              <a:t> </a:t>
            </a:r>
            <a:r>
              <a:rPr lang="en-US" dirty="0" err="1">
                <a:latin typeface="Montserrat" panose="00000500000000000000" pitchFamily="2" charset="0"/>
                <a:cs typeface="Arial"/>
              </a:rPr>
              <a:t>n’y</a:t>
            </a:r>
            <a:r>
              <a:rPr lang="en-US" dirty="0">
                <a:latin typeface="Montserrat" panose="00000500000000000000" pitchFamily="2" charset="0"/>
                <a:cs typeface="Arial"/>
              </a:rPr>
              <a:t> a pas de danger (</a:t>
            </a:r>
            <a:r>
              <a:rPr lang="en-US" dirty="0" err="1">
                <a:latin typeface="Montserrat" panose="00000500000000000000" pitchFamily="2" charset="0"/>
                <a:cs typeface="Arial"/>
              </a:rPr>
              <a:t>électricité</a:t>
            </a:r>
            <a:r>
              <a:rPr lang="en-US" dirty="0">
                <a:latin typeface="Montserrat" panose="00000500000000000000" pitchFamily="2" charset="0"/>
                <a:cs typeface="Arial"/>
              </a:rPr>
              <a:t>, gas, circulation, etc.)</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En </a:t>
            </a:r>
            <a:r>
              <a:rPr lang="en-US" dirty="0" err="1">
                <a:latin typeface="Montserrat" panose="00000500000000000000" pitchFamily="2" charset="0"/>
                <a:cs typeface="Arial"/>
              </a:rPr>
              <a:t>cas</a:t>
            </a:r>
            <a:r>
              <a:rPr lang="en-US" dirty="0">
                <a:latin typeface="Montserrat" panose="00000500000000000000" pitchFamily="2" charset="0"/>
                <a:cs typeface="Arial"/>
              </a:rPr>
              <a:t> de doute, on </a:t>
            </a:r>
            <a:r>
              <a:rPr lang="en-US" dirty="0" err="1">
                <a:latin typeface="Montserrat" panose="00000500000000000000" pitchFamily="2" charset="0"/>
                <a:cs typeface="Arial"/>
              </a:rPr>
              <a:t>attendra</a:t>
            </a:r>
            <a:r>
              <a:rPr lang="en-US" dirty="0">
                <a:latin typeface="Montserrat" panose="00000500000000000000" pitchFamily="2" charset="0"/>
                <a:cs typeface="Arial"/>
              </a:rPr>
              <a:t> </a:t>
            </a:r>
            <a:r>
              <a:rPr lang="en-US" dirty="0" err="1">
                <a:latin typeface="Montserrat" panose="00000500000000000000" pitchFamily="2" charset="0"/>
                <a:cs typeface="Arial"/>
              </a:rPr>
              <a:t>l’arrivée</a:t>
            </a:r>
            <a:r>
              <a:rPr lang="en-US" dirty="0">
                <a:latin typeface="Montserrat" panose="00000500000000000000" pitchFamily="2" charset="0"/>
                <a:cs typeface="Arial"/>
              </a:rPr>
              <a:t> de </a:t>
            </a:r>
            <a:r>
              <a:rPr lang="en-US" dirty="0" err="1">
                <a:latin typeface="Montserrat" panose="00000500000000000000" pitchFamily="2" charset="0"/>
                <a:cs typeface="Arial"/>
              </a:rPr>
              <a:t>sauveteurs</a:t>
            </a:r>
            <a:r>
              <a:rPr lang="en-US" dirty="0">
                <a:latin typeface="Montserrat" panose="00000500000000000000" pitchFamily="2" charset="0"/>
                <a:cs typeface="Arial"/>
              </a:rPr>
              <a:t> </a:t>
            </a:r>
            <a:r>
              <a:rPr lang="en-US" dirty="0" err="1">
                <a:latin typeface="Montserrat" panose="00000500000000000000" pitchFamily="2" charset="0"/>
                <a:cs typeface="Arial"/>
              </a:rPr>
              <a:t>professionnels</a:t>
            </a:r>
            <a:r>
              <a:rPr lang="en-US" dirty="0">
                <a:latin typeface="Montserrat" panose="00000500000000000000" pitchFamily="2" charset="0"/>
                <a:cs typeface="Arial"/>
              </a:rPr>
              <a:t>.</a:t>
            </a:r>
          </a:p>
          <a:p>
            <a:pPr marL="171450" indent="-171450">
              <a:buFont typeface="Arial"/>
              <a:buChar char="•"/>
            </a:pPr>
            <a:endParaRPr lang="en-US" dirty="0">
              <a:latin typeface="Montserrat" panose="00000500000000000000" pitchFamily="2" charset="0"/>
              <a:ea typeface="Calibri"/>
              <a:cs typeface="Arial" pitchFamily="34" charset="0"/>
            </a:endParaRPr>
          </a:p>
          <a:p>
            <a:pPr marL="171450" indent="-171450">
              <a:buFont typeface="Arial"/>
              <a:buChar char="•"/>
            </a:pPr>
            <a:r>
              <a:rPr lang="fr-FR" dirty="0">
                <a:latin typeface="Montserrat" panose="00000500000000000000" pitchFamily="2" charset="0"/>
                <a:ea typeface="Calibri"/>
                <a:cs typeface="Arial"/>
              </a:rPr>
              <a:t>Ici, ou à un autre moment approprié du cours, les facteurs inhibiteurs et stimulants en matière d'aide peuvent être abordés.</a:t>
            </a:r>
          </a:p>
          <a:p>
            <a:pPr marL="171450" indent="-171450">
              <a:buFont typeface="Arial"/>
              <a:buChar char="•"/>
            </a:pPr>
            <a:r>
              <a:rPr lang="fr-FR" dirty="0">
                <a:latin typeface="Montserrat" panose="00000500000000000000" pitchFamily="2" charset="0"/>
                <a:ea typeface="Calibri"/>
                <a:cs typeface="Arial"/>
              </a:rPr>
              <a:t>Les facteurs inhibiteurs peuvent être, entre autres, la peur des infections, la peur de mal faire ou d'être poursuivi en justice.</a:t>
            </a:r>
          </a:p>
          <a:p>
            <a:pPr marL="171450" indent="-171450">
              <a:buFont typeface="Arial"/>
              <a:buChar char="•"/>
            </a:pPr>
            <a:r>
              <a:rPr lang="fr-FR" dirty="0">
                <a:latin typeface="Montserrat" panose="00000500000000000000" pitchFamily="2" charset="0"/>
                <a:ea typeface="Calibri"/>
                <a:cs typeface="Arial"/>
              </a:rPr>
              <a:t>Les facteurs favorables peuvent être, entre autres : le sentiment d'être compétent pour porter secours, d'aider les autres en détresse, de vouloir soi-même recevoir de l'aide dans un cas similaire.</a:t>
            </a:r>
          </a:p>
          <a:p>
            <a:pPr marL="171450" indent="-171450">
              <a:buFont typeface="Arial"/>
              <a:buChar char="•"/>
            </a:pPr>
            <a:r>
              <a:rPr lang="fr-FR" dirty="0">
                <a:latin typeface="Montserrat" panose="00000500000000000000" pitchFamily="2" charset="0"/>
                <a:ea typeface="Calibri"/>
                <a:cs typeface="Arial"/>
              </a:rPr>
              <a:t>L'objectif des discussions doit être de traiter sérieusement les éventuelles préoccupations et d'encourager la volonté de porter secours.</a:t>
            </a: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Montserrat" panose="00000500000000000000" pitchFamily="2" charset="0"/>
                <a:cs typeface="Arial"/>
              </a:rPr>
              <a:t>Le </a:t>
            </a:r>
            <a:r>
              <a:rPr lang="en-US" dirty="0" err="1">
                <a:latin typeface="Montserrat" panose="00000500000000000000" pitchFamily="2" charset="0"/>
                <a:cs typeface="Arial"/>
              </a:rPr>
              <a:t>symbole</a:t>
            </a:r>
            <a:r>
              <a:rPr lang="en-US" dirty="0">
                <a:latin typeface="Montserrat" panose="00000500000000000000" pitchFamily="2" charset="0"/>
                <a:cs typeface="Arial"/>
              </a:rPr>
              <a:t> de la </a:t>
            </a:r>
            <a:r>
              <a:rPr lang="en-US" dirty="0" err="1">
                <a:latin typeface="Montserrat" panose="00000500000000000000" pitchFamily="2" charset="0"/>
                <a:cs typeface="Arial"/>
              </a:rPr>
              <a:t>chaîne</a:t>
            </a:r>
            <a:r>
              <a:rPr lang="en-US" dirty="0">
                <a:latin typeface="Montserrat" panose="00000500000000000000" pitchFamily="2" charset="0"/>
                <a:cs typeface="Arial"/>
              </a:rPr>
              <a:t> est </a:t>
            </a:r>
            <a:r>
              <a:rPr lang="en-US" dirty="0" err="1">
                <a:latin typeface="Montserrat" panose="00000500000000000000" pitchFamily="2" charset="0"/>
                <a:cs typeface="Arial"/>
              </a:rPr>
              <a:t>utilisé</a:t>
            </a:r>
            <a:r>
              <a:rPr lang="en-US" dirty="0">
                <a:latin typeface="Montserrat" panose="00000500000000000000" pitchFamily="2" charset="0"/>
                <a:cs typeface="Arial"/>
              </a:rPr>
              <a:t> dans deux </a:t>
            </a:r>
            <a:r>
              <a:rPr lang="en-US" dirty="0" err="1">
                <a:latin typeface="Montserrat" panose="00000500000000000000" pitchFamily="2" charset="0"/>
                <a:cs typeface="Arial"/>
              </a:rPr>
              <a:t>contextes</a:t>
            </a:r>
            <a:r>
              <a:rPr lang="en-US" dirty="0">
                <a:latin typeface="Montserrat" panose="00000500000000000000" pitchFamily="2" charset="0"/>
                <a:cs typeface="Arial"/>
              </a:rPr>
              <a:t>, </a:t>
            </a:r>
            <a:r>
              <a:rPr lang="en-US" dirty="0" err="1">
                <a:latin typeface="Montserrat" panose="00000500000000000000" pitchFamily="2" charset="0"/>
                <a:cs typeface="Arial"/>
              </a:rPr>
              <a:t>en</a:t>
            </a:r>
            <a:r>
              <a:rPr lang="en-US" dirty="0">
                <a:latin typeface="Montserrat" panose="00000500000000000000" pitchFamily="2" charset="0"/>
                <a:cs typeface="Arial"/>
              </a:rPr>
              <a:t> </a:t>
            </a:r>
            <a:r>
              <a:rPr lang="en-US" dirty="0" err="1">
                <a:latin typeface="Montserrat" panose="00000500000000000000" pitchFamily="2" charset="0"/>
                <a:cs typeface="Arial"/>
              </a:rPr>
              <a:t>médecine</a:t>
            </a:r>
            <a:r>
              <a:rPr lang="en-US" dirty="0">
                <a:latin typeface="Montserrat" panose="00000500000000000000" pitchFamily="2" charset="0"/>
                <a:cs typeface="Arial"/>
              </a:rPr>
              <a:t> </a:t>
            </a:r>
            <a:r>
              <a:rPr lang="en-US" dirty="0" err="1">
                <a:latin typeface="Montserrat" panose="00000500000000000000" pitchFamily="2" charset="0"/>
                <a:cs typeface="Arial"/>
              </a:rPr>
              <a:t>d’urgence</a:t>
            </a:r>
            <a:r>
              <a:rPr lang="en-US" dirty="0">
                <a:latin typeface="Montserrat" panose="00000500000000000000" pitchFamily="2" charset="0"/>
                <a:cs typeface="Arial"/>
              </a:rPr>
              <a:t>: </a:t>
            </a:r>
            <a:r>
              <a:rPr lang="en-US" dirty="0" err="1">
                <a:latin typeface="Montserrat" panose="00000500000000000000" pitchFamily="2" charset="0"/>
                <a:cs typeface="Arial"/>
              </a:rPr>
              <a:t>comme</a:t>
            </a:r>
            <a:r>
              <a:rPr lang="en-US" dirty="0">
                <a:latin typeface="Montserrat" panose="00000500000000000000" pitchFamily="2" charset="0"/>
                <a:cs typeface="Arial"/>
              </a:rPr>
              <a:t> </a:t>
            </a:r>
            <a:r>
              <a:rPr lang="en-US" dirty="0" err="1">
                <a:latin typeface="Montserrat" panose="00000500000000000000" pitchFamily="2" charset="0"/>
                <a:cs typeface="Arial"/>
              </a:rPr>
              <a:t>chaîne</a:t>
            </a:r>
            <a:r>
              <a:rPr lang="en-US" dirty="0">
                <a:latin typeface="Montserrat" panose="00000500000000000000" pitchFamily="2" charset="0"/>
                <a:cs typeface="Arial"/>
              </a:rPr>
              <a:t> de </a:t>
            </a:r>
            <a:r>
              <a:rPr lang="en-US" dirty="0" err="1">
                <a:latin typeface="Montserrat" panose="00000500000000000000" pitchFamily="2" charset="0"/>
                <a:cs typeface="Arial"/>
              </a:rPr>
              <a:t>survie</a:t>
            </a:r>
            <a:r>
              <a:rPr lang="en-US" dirty="0">
                <a:latin typeface="Montserrat" panose="00000500000000000000" pitchFamily="2" charset="0"/>
                <a:cs typeface="Arial"/>
              </a:rPr>
              <a:t> et </a:t>
            </a:r>
            <a:r>
              <a:rPr lang="en-US" dirty="0" err="1">
                <a:latin typeface="Montserrat" panose="00000500000000000000" pitchFamily="2" charset="0"/>
                <a:cs typeface="Arial"/>
              </a:rPr>
              <a:t>comme</a:t>
            </a:r>
            <a:r>
              <a:rPr lang="en-US" dirty="0">
                <a:latin typeface="Montserrat" panose="00000500000000000000" pitchFamily="2" charset="0"/>
                <a:cs typeface="Arial"/>
              </a:rPr>
              <a:t> </a:t>
            </a:r>
            <a:r>
              <a:rPr lang="en-US" dirty="0" err="1">
                <a:latin typeface="Montserrat" panose="00000500000000000000" pitchFamily="2" charset="0"/>
                <a:cs typeface="Arial"/>
              </a:rPr>
              <a:t>chaîne</a:t>
            </a:r>
            <a:r>
              <a:rPr lang="en-US" dirty="0">
                <a:latin typeface="Montserrat" panose="00000500000000000000" pitchFamily="2" charset="0"/>
                <a:cs typeface="Arial"/>
              </a:rPr>
              <a:t> de </a:t>
            </a:r>
            <a:r>
              <a:rPr lang="en-US" dirty="0" err="1">
                <a:latin typeface="Montserrat" panose="00000500000000000000" pitchFamily="2" charset="0"/>
                <a:cs typeface="Arial"/>
              </a:rPr>
              <a:t>sauvetage</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La </a:t>
            </a:r>
            <a:r>
              <a:rPr lang="en-US" dirty="0" err="1">
                <a:latin typeface="Montserrat" panose="00000500000000000000" pitchFamily="2" charset="0"/>
                <a:cs typeface="Arial"/>
              </a:rPr>
              <a:t>chaîne</a:t>
            </a:r>
            <a:r>
              <a:rPr lang="en-US" dirty="0">
                <a:latin typeface="Montserrat" panose="00000500000000000000" pitchFamily="2" charset="0"/>
                <a:cs typeface="Arial"/>
              </a:rPr>
              <a:t> de </a:t>
            </a:r>
            <a:r>
              <a:rPr lang="en-US" dirty="0" err="1">
                <a:latin typeface="Montserrat" panose="00000500000000000000" pitchFamily="2" charset="0"/>
                <a:cs typeface="Arial"/>
              </a:rPr>
              <a:t>survie</a:t>
            </a:r>
            <a:r>
              <a:rPr lang="en-US" dirty="0">
                <a:latin typeface="Montserrat" panose="00000500000000000000" pitchFamily="2" charset="0"/>
                <a:cs typeface="Arial"/>
              </a:rPr>
              <a:t> </a:t>
            </a:r>
            <a:r>
              <a:rPr lang="en-US" dirty="0" err="1">
                <a:latin typeface="Montserrat" panose="00000500000000000000" pitchFamily="2" charset="0"/>
                <a:cs typeface="Arial"/>
              </a:rPr>
              <a:t>symbolise</a:t>
            </a:r>
            <a:r>
              <a:rPr lang="en-US" dirty="0">
                <a:latin typeface="Montserrat" panose="00000500000000000000" pitchFamily="2" charset="0"/>
                <a:cs typeface="Arial"/>
              </a:rPr>
              <a:t> (dans la version de </a:t>
            </a:r>
            <a:r>
              <a:rPr lang="en-US" dirty="0" err="1">
                <a:latin typeface="Montserrat" panose="00000500000000000000" pitchFamily="2" charset="0"/>
                <a:cs typeface="Arial"/>
              </a:rPr>
              <a:t>l’ERC</a:t>
            </a:r>
            <a:r>
              <a:rPr lang="en-US" dirty="0">
                <a:latin typeface="Montserrat" panose="00000500000000000000" pitchFamily="2" charset="0"/>
                <a:cs typeface="Arial"/>
              </a:rPr>
              <a:t>) </a:t>
            </a:r>
            <a:r>
              <a:rPr lang="en-US" dirty="0" err="1">
                <a:latin typeface="Montserrat" panose="00000500000000000000" pitchFamily="2" charset="0"/>
                <a:cs typeface="Arial"/>
              </a:rPr>
              <a:t>symbolise</a:t>
            </a:r>
            <a:r>
              <a:rPr lang="en-US" dirty="0">
                <a:latin typeface="Montserrat" panose="00000500000000000000" pitchFamily="2" charset="0"/>
                <a:cs typeface="Arial"/>
              </a:rPr>
              <a:t>, </a:t>
            </a:r>
            <a:r>
              <a:rPr lang="en-US" dirty="0" err="1">
                <a:latin typeface="Montserrat" panose="00000500000000000000" pitchFamily="2" charset="0"/>
                <a:cs typeface="Arial"/>
              </a:rPr>
              <a:t>en</a:t>
            </a:r>
            <a:r>
              <a:rPr lang="en-US" dirty="0">
                <a:latin typeface="Montserrat" panose="00000500000000000000" pitchFamily="2" charset="0"/>
                <a:cs typeface="Arial"/>
              </a:rPr>
              <a:t> quatre </a:t>
            </a:r>
            <a:r>
              <a:rPr lang="en-US" dirty="0" err="1">
                <a:latin typeface="Montserrat" panose="00000500000000000000" pitchFamily="2" charset="0"/>
                <a:cs typeface="Arial"/>
              </a:rPr>
              <a:t>maillons</a:t>
            </a:r>
            <a:r>
              <a:rPr lang="en-US" dirty="0">
                <a:latin typeface="Montserrat" panose="00000500000000000000" pitchFamily="2" charset="0"/>
                <a:cs typeface="Arial"/>
              </a:rPr>
              <a:t>, les </a:t>
            </a:r>
            <a:r>
              <a:rPr lang="en-US" dirty="0" err="1">
                <a:latin typeface="Montserrat" panose="00000500000000000000" pitchFamily="2" charset="0"/>
                <a:cs typeface="Arial"/>
              </a:rPr>
              <a:t>principales</a:t>
            </a:r>
            <a:r>
              <a:rPr lang="en-US" dirty="0">
                <a:latin typeface="Montserrat" panose="00000500000000000000" pitchFamily="2" charset="0"/>
                <a:cs typeface="Arial"/>
              </a:rPr>
              <a:t> étapes de </a:t>
            </a:r>
            <a:r>
              <a:rPr lang="en-US" dirty="0" err="1">
                <a:latin typeface="Montserrat" panose="00000500000000000000" pitchFamily="2" charset="0"/>
                <a:cs typeface="Arial"/>
              </a:rPr>
              <a:t>l’assistance</a:t>
            </a:r>
            <a:r>
              <a:rPr lang="en-US" dirty="0">
                <a:latin typeface="Montserrat" panose="00000500000000000000" pitchFamily="2" charset="0"/>
                <a:cs typeface="Arial"/>
              </a:rPr>
              <a:t> à des patient </a:t>
            </a:r>
            <a:r>
              <a:rPr lang="en-US" dirty="0" err="1">
                <a:latin typeface="Montserrat" panose="00000500000000000000" pitchFamily="2" charset="0"/>
                <a:cs typeface="Arial"/>
              </a:rPr>
              <a:t>en</a:t>
            </a:r>
            <a:r>
              <a:rPr lang="en-US" dirty="0">
                <a:latin typeface="Montserrat" panose="00000500000000000000" pitchFamily="2" charset="0"/>
                <a:cs typeface="Arial"/>
              </a:rPr>
              <a:t> </a:t>
            </a:r>
            <a:r>
              <a:rPr lang="en-US" dirty="0" err="1">
                <a:latin typeface="Montserrat" panose="00000500000000000000" pitchFamily="2" charset="0"/>
                <a:cs typeface="Arial"/>
              </a:rPr>
              <a:t>arrêt</a:t>
            </a:r>
            <a:r>
              <a:rPr lang="en-US" dirty="0">
                <a:latin typeface="Montserrat" panose="00000500000000000000" pitchFamily="2" charset="0"/>
                <a:cs typeface="Arial"/>
              </a:rPr>
              <a:t> </a:t>
            </a:r>
            <a:r>
              <a:rPr lang="en-US" dirty="0" err="1">
                <a:latin typeface="Montserrat" panose="00000500000000000000" pitchFamily="2" charset="0"/>
                <a:cs typeface="Arial"/>
              </a:rPr>
              <a:t>cardiaque</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La </a:t>
            </a:r>
            <a:r>
              <a:rPr lang="en-US" dirty="0" err="1">
                <a:latin typeface="Montserrat" panose="00000500000000000000" pitchFamily="2" charset="0"/>
                <a:cs typeface="Arial"/>
              </a:rPr>
              <a:t>chaîne</a:t>
            </a:r>
            <a:r>
              <a:rPr lang="en-US" dirty="0">
                <a:latin typeface="Montserrat" panose="00000500000000000000" pitchFamily="2" charset="0"/>
                <a:cs typeface="Arial"/>
              </a:rPr>
              <a:t> de </a:t>
            </a:r>
            <a:r>
              <a:rPr lang="en-US" dirty="0" err="1">
                <a:latin typeface="Montserrat" panose="00000500000000000000" pitchFamily="2" charset="0"/>
                <a:cs typeface="Arial"/>
              </a:rPr>
              <a:t>sauvetage</a:t>
            </a:r>
            <a:r>
              <a:rPr lang="en-US" dirty="0">
                <a:latin typeface="Montserrat" panose="00000500000000000000" pitchFamily="2" charset="0"/>
                <a:cs typeface="Arial"/>
              </a:rPr>
              <a:t> (</a:t>
            </a:r>
            <a:r>
              <a:rPr lang="en-US" dirty="0" err="1">
                <a:latin typeface="Montserrat" panose="00000500000000000000" pitchFamily="2" charset="0"/>
                <a:cs typeface="Arial"/>
              </a:rPr>
              <a:t>cas</a:t>
            </a:r>
            <a:r>
              <a:rPr lang="en-US" dirty="0">
                <a:latin typeface="Montserrat" panose="00000500000000000000" pitchFamily="2" charset="0"/>
                <a:cs typeface="Arial"/>
              </a:rPr>
              <a:t> la version de </a:t>
            </a:r>
            <a:r>
              <a:rPr lang="en-US" dirty="0" err="1">
                <a:latin typeface="Montserrat" panose="00000500000000000000" pitchFamily="2" charset="0"/>
                <a:cs typeface="Arial"/>
              </a:rPr>
              <a:t>l’IAS</a:t>
            </a:r>
            <a:r>
              <a:rPr lang="en-US" dirty="0">
                <a:latin typeface="Montserrat" panose="00000500000000000000" pitchFamily="2" charset="0"/>
                <a:cs typeface="Arial"/>
              </a:rPr>
              <a:t> / IVR) </a:t>
            </a:r>
            <a:r>
              <a:rPr lang="en-US" dirty="0" err="1">
                <a:latin typeface="Montserrat" panose="00000500000000000000" pitchFamily="2" charset="0"/>
                <a:cs typeface="Arial"/>
              </a:rPr>
              <a:t>décrit</a:t>
            </a:r>
            <a:r>
              <a:rPr lang="en-US" dirty="0">
                <a:latin typeface="Montserrat" panose="00000500000000000000" pitchFamily="2" charset="0"/>
                <a:cs typeface="Arial"/>
              </a:rPr>
              <a:t>, </a:t>
            </a:r>
            <a:r>
              <a:rPr lang="en-US" dirty="0" err="1">
                <a:latin typeface="Montserrat" panose="00000500000000000000" pitchFamily="2" charset="0"/>
                <a:cs typeface="Arial"/>
              </a:rPr>
              <a:t>en</a:t>
            </a:r>
            <a:r>
              <a:rPr lang="en-US" dirty="0">
                <a:latin typeface="Montserrat" panose="00000500000000000000" pitchFamily="2" charset="0"/>
                <a:cs typeface="Arial"/>
              </a:rPr>
              <a:t> </a:t>
            </a:r>
            <a:r>
              <a:rPr lang="en-US" dirty="0" err="1">
                <a:latin typeface="Montserrat" panose="00000500000000000000" pitchFamily="2" charset="0"/>
                <a:cs typeface="Arial"/>
              </a:rPr>
              <a:t>huit</a:t>
            </a:r>
            <a:r>
              <a:rPr lang="en-US" dirty="0">
                <a:latin typeface="Montserrat" panose="00000500000000000000" pitchFamily="2" charset="0"/>
                <a:cs typeface="Arial"/>
              </a:rPr>
              <a:t> </a:t>
            </a:r>
            <a:r>
              <a:rPr lang="en-US" dirty="0" err="1">
                <a:latin typeface="Montserrat" panose="00000500000000000000" pitchFamily="2" charset="0"/>
                <a:cs typeface="Arial"/>
              </a:rPr>
              <a:t>maillons</a:t>
            </a:r>
            <a:r>
              <a:rPr lang="en-US" dirty="0">
                <a:latin typeface="Montserrat" panose="00000500000000000000" pitchFamily="2" charset="0"/>
                <a:cs typeface="Arial"/>
              </a:rPr>
              <a:t>, </a:t>
            </a:r>
            <a:r>
              <a:rPr lang="en-US" dirty="0" err="1">
                <a:latin typeface="Montserrat" panose="00000500000000000000" pitchFamily="2" charset="0"/>
                <a:cs typeface="Arial"/>
              </a:rPr>
              <a:t>l’ensemble</a:t>
            </a:r>
            <a:r>
              <a:rPr lang="en-US" dirty="0">
                <a:latin typeface="Montserrat" panose="00000500000000000000" pitchFamily="2" charset="0"/>
                <a:cs typeface="Arial"/>
              </a:rPr>
              <a:t> de la </a:t>
            </a:r>
            <a:r>
              <a:rPr lang="en-US" dirty="0" err="1">
                <a:latin typeface="Montserrat" panose="00000500000000000000" pitchFamily="2" charset="0"/>
                <a:cs typeface="Arial"/>
              </a:rPr>
              <a:t>chaîne</a:t>
            </a:r>
            <a:r>
              <a:rPr lang="en-US" dirty="0">
                <a:latin typeface="Montserrat" panose="00000500000000000000" pitchFamily="2" charset="0"/>
                <a:cs typeface="Arial"/>
              </a:rPr>
              <a:t> de </a:t>
            </a:r>
            <a:r>
              <a:rPr lang="en-US" dirty="0" err="1">
                <a:latin typeface="Montserrat" panose="00000500000000000000" pitchFamily="2" charset="0"/>
                <a:cs typeface="Arial"/>
              </a:rPr>
              <a:t>fourniture</a:t>
            </a:r>
            <a:r>
              <a:rPr lang="en-US" dirty="0">
                <a:latin typeface="Montserrat" panose="00000500000000000000" pitchFamily="2" charset="0"/>
                <a:cs typeface="Arial"/>
              </a:rPr>
              <a:t> de </a:t>
            </a:r>
            <a:r>
              <a:rPr lang="en-US" dirty="0" err="1">
                <a:latin typeface="Montserrat" panose="00000500000000000000" pitchFamily="2" charset="0"/>
                <a:cs typeface="Arial"/>
              </a:rPr>
              <a:t>soins</a:t>
            </a:r>
            <a:r>
              <a:rPr lang="en-US" dirty="0">
                <a:latin typeface="Montserrat" panose="00000500000000000000" pitchFamily="2" charset="0"/>
                <a:cs typeface="Arial"/>
              </a:rPr>
              <a:t> </a:t>
            </a:r>
            <a:r>
              <a:rPr lang="en-US" dirty="0" err="1">
                <a:latin typeface="Montserrat" panose="00000500000000000000" pitchFamily="2" charset="0"/>
                <a:cs typeface="Arial"/>
              </a:rPr>
              <a:t>en</a:t>
            </a:r>
            <a:r>
              <a:rPr lang="en-US" dirty="0">
                <a:latin typeface="Montserrat" panose="00000500000000000000" pitchFamily="2" charset="0"/>
                <a:cs typeface="Arial"/>
              </a:rPr>
              <a:t> </a:t>
            </a:r>
            <a:r>
              <a:rPr lang="en-US" dirty="0" err="1">
                <a:latin typeface="Montserrat" panose="00000500000000000000" pitchFamily="2" charset="0"/>
                <a:cs typeface="Arial"/>
              </a:rPr>
              <a:t>cas</a:t>
            </a:r>
            <a:r>
              <a:rPr lang="en-US" dirty="0">
                <a:latin typeface="Montserrat" panose="00000500000000000000" pitchFamily="2" charset="0"/>
                <a:cs typeface="Arial"/>
              </a:rPr>
              <a:t> </a:t>
            </a:r>
            <a:r>
              <a:rPr lang="en-US" dirty="0" err="1">
                <a:latin typeface="Montserrat" panose="00000500000000000000" pitchFamily="2" charset="0"/>
                <a:cs typeface="Arial"/>
              </a:rPr>
              <a:t>d’urgence</a:t>
            </a:r>
            <a:r>
              <a:rPr lang="en-US" dirty="0">
                <a:latin typeface="Montserrat" panose="00000500000000000000" pitchFamily="2" charset="0"/>
                <a:cs typeface="Arial"/>
              </a:rPr>
              <a:t>, </a:t>
            </a:r>
            <a:r>
              <a:rPr lang="en-US" dirty="0" err="1">
                <a:latin typeface="Montserrat" panose="00000500000000000000" pitchFamily="2" charset="0"/>
                <a:cs typeface="Arial"/>
              </a:rPr>
              <a:t>indépendamment</a:t>
            </a:r>
            <a:r>
              <a:rPr lang="en-US" dirty="0">
                <a:latin typeface="Montserrat" panose="00000500000000000000" pitchFamily="2" charset="0"/>
                <a:cs typeface="Arial"/>
              </a:rPr>
              <a:t> du type </a:t>
            </a:r>
            <a:r>
              <a:rPr lang="en-US" dirty="0" err="1">
                <a:latin typeface="Montserrat" panose="00000500000000000000" pitchFamily="2" charset="0"/>
                <a:cs typeface="Arial"/>
              </a:rPr>
              <a:t>d’événement</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en-US" dirty="0" err="1">
                <a:latin typeface="Montserrat" panose="00000500000000000000" pitchFamily="2" charset="0"/>
                <a:cs typeface="Arial"/>
              </a:rPr>
              <a:t>Didactiquement</a:t>
            </a:r>
            <a:r>
              <a:rPr lang="en-US" dirty="0">
                <a:latin typeface="Montserrat" panose="00000500000000000000" pitchFamily="2" charset="0"/>
                <a:cs typeface="Arial"/>
              </a:rPr>
              <a:t>, il </a:t>
            </a:r>
            <a:r>
              <a:rPr lang="en-US" dirty="0" err="1">
                <a:latin typeface="Montserrat" panose="00000500000000000000" pitchFamily="2" charset="0"/>
                <a:cs typeface="Arial"/>
              </a:rPr>
              <a:t>s’agit</a:t>
            </a:r>
            <a:r>
              <a:rPr lang="en-US" dirty="0">
                <a:latin typeface="Montserrat" panose="00000500000000000000" pitchFamily="2" charset="0"/>
                <a:cs typeface="Arial"/>
              </a:rPr>
              <a:t> de </a:t>
            </a:r>
            <a:r>
              <a:rPr lang="en-US" dirty="0" err="1">
                <a:latin typeface="Montserrat" panose="00000500000000000000" pitchFamily="2" charset="0"/>
                <a:cs typeface="Arial"/>
              </a:rPr>
              <a:t>souligner</a:t>
            </a:r>
            <a:r>
              <a:rPr lang="en-US" dirty="0">
                <a:latin typeface="Montserrat" panose="00000500000000000000" pitchFamily="2" charset="0"/>
                <a:cs typeface="Arial"/>
              </a:rPr>
              <a:t> </a:t>
            </a:r>
            <a:r>
              <a:rPr lang="en-US" dirty="0" err="1">
                <a:latin typeface="Montserrat" panose="00000500000000000000" pitchFamily="2" charset="0"/>
                <a:cs typeface="Arial"/>
              </a:rPr>
              <a:t>que</a:t>
            </a:r>
            <a:r>
              <a:rPr lang="en-US" dirty="0">
                <a:latin typeface="Montserrat" panose="00000500000000000000" pitchFamily="2" charset="0"/>
                <a:cs typeface="Arial"/>
              </a:rPr>
              <a:t> la force </a:t>
            </a:r>
            <a:r>
              <a:rPr lang="en-US" dirty="0" err="1">
                <a:latin typeface="Montserrat" panose="00000500000000000000" pitchFamily="2" charset="0"/>
                <a:cs typeface="Arial"/>
              </a:rPr>
              <a:t>d’une</a:t>
            </a:r>
            <a:r>
              <a:rPr lang="en-US" dirty="0">
                <a:latin typeface="Montserrat" panose="00000500000000000000" pitchFamily="2" charset="0"/>
                <a:cs typeface="Arial"/>
              </a:rPr>
              <a:t> </a:t>
            </a:r>
            <a:r>
              <a:rPr lang="en-US" dirty="0" err="1">
                <a:latin typeface="Montserrat" panose="00000500000000000000" pitchFamily="2" charset="0"/>
                <a:cs typeface="Arial"/>
              </a:rPr>
              <a:t>chaîne</a:t>
            </a:r>
            <a:r>
              <a:rPr lang="en-US" dirty="0">
                <a:latin typeface="Montserrat" panose="00000500000000000000" pitchFamily="2" charset="0"/>
                <a:cs typeface="Arial"/>
              </a:rPr>
              <a:t> est </a:t>
            </a:r>
            <a:r>
              <a:rPr lang="en-US" dirty="0" err="1">
                <a:latin typeface="Montserrat" panose="00000500000000000000" pitchFamily="2" charset="0"/>
                <a:cs typeface="Arial"/>
              </a:rPr>
              <a:t>déterminée</a:t>
            </a:r>
            <a:r>
              <a:rPr lang="en-US" dirty="0">
                <a:latin typeface="Montserrat" panose="00000500000000000000" pitchFamily="2" charset="0"/>
                <a:cs typeface="Arial"/>
              </a:rPr>
              <a:t> par son </a:t>
            </a:r>
            <a:r>
              <a:rPr lang="en-US" dirty="0" err="1">
                <a:latin typeface="Montserrat" panose="00000500000000000000" pitchFamily="2" charset="0"/>
                <a:cs typeface="Arial"/>
              </a:rPr>
              <a:t>maillon</a:t>
            </a:r>
            <a:r>
              <a:rPr lang="en-US" dirty="0">
                <a:latin typeface="Montserrat" panose="00000500000000000000" pitchFamily="2" charset="0"/>
                <a:cs typeface="Arial"/>
              </a:rPr>
              <a:t> le plus </a:t>
            </a:r>
            <a:r>
              <a:rPr lang="en-US" dirty="0" err="1">
                <a:latin typeface="Montserrat" panose="00000500000000000000" pitchFamily="2" charset="0"/>
                <a:cs typeface="Arial"/>
              </a:rPr>
              <a:t>faible</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5</a:t>
            </a:fld>
            <a:endParaRPr lang="en-US"/>
          </a:p>
        </p:txBody>
      </p:sp>
    </p:spTree>
    <p:extLst>
      <p:ext uri="{BB962C8B-B14F-4D97-AF65-F5344CB8AC3E}">
        <p14:creationId xmlns:p14="http://schemas.microsoft.com/office/powerpoint/2010/main" val="320453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0703D-E8BE-A34A-B771-81A664EF876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14D3DE-95F0-EFE2-2D52-D7DCF27A64B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84CF44C-4DFF-C99E-3472-18D0127631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latin typeface="Montserrat" panose="00000500000000000000" pitchFamily="2" charset="0"/>
                <a:ea typeface="+mn-ea"/>
                <a:cs typeface="+mn-cs"/>
              </a:rPr>
              <a:t>Règle</a:t>
            </a:r>
            <a:r>
              <a:rPr lang="fr-FR" sz="1200" kern="1200" dirty="0">
                <a:solidFill>
                  <a:schemeClr val="tx1"/>
                </a:solidFill>
                <a:latin typeface="Montserrat" panose="00000500000000000000" pitchFamily="2" charset="0"/>
                <a:ea typeface="+mn-ea"/>
                <a:cs typeface="+mn-cs"/>
              </a:rPr>
              <a:t>: Toute personne </a:t>
            </a:r>
            <a:r>
              <a:rPr lang="fr-FR" sz="1200" i="1" kern="1200" dirty="0">
                <a:solidFill>
                  <a:schemeClr val="tx1"/>
                </a:solidFill>
                <a:latin typeface="Montserrat" panose="00000500000000000000" pitchFamily="2" charset="0"/>
                <a:ea typeface="+mn-ea"/>
                <a:cs typeface="+mn-cs"/>
              </a:rPr>
              <a:t>doit</a:t>
            </a:r>
            <a:r>
              <a:rPr lang="fr-FR" sz="1200" kern="1200" dirty="0">
                <a:solidFill>
                  <a:schemeClr val="tx1"/>
                </a:solidFill>
                <a:latin typeface="Montserrat" panose="00000500000000000000" pitchFamily="2" charset="0"/>
                <a:ea typeface="+mn-ea"/>
                <a:cs typeface="+mn-cs"/>
              </a:rPr>
              <a:t> aider quelqu’un en danger de mort imminent, si on peut raisonnablement l’exiger d’elle. Celui qui ne le fait pas risque une sanction selon l’art. 128 Code pénal suisse. Cela vaut aussi bien pour les cas ordinaires, où la réanimation est objectivement indiquée et subjectivement voulue (sur la base de la volonté présumée de la personne), que pour les cas douteux, où la volonté subjective quant à la réanimation n’est pas claire. La règle est donc : « </a:t>
            </a:r>
            <a:r>
              <a:rPr lang="fr-FR" sz="1200" b="1" kern="1200" dirty="0">
                <a:solidFill>
                  <a:schemeClr val="tx1"/>
                </a:solidFill>
                <a:latin typeface="Montserrat" panose="00000500000000000000" pitchFamily="2" charset="0"/>
                <a:ea typeface="+mn-ea"/>
                <a:cs typeface="+mn-cs"/>
              </a:rPr>
              <a:t>in </a:t>
            </a:r>
            <a:r>
              <a:rPr lang="fr-FR" sz="1200" b="1" kern="1200" dirty="0" err="1">
                <a:solidFill>
                  <a:schemeClr val="tx1"/>
                </a:solidFill>
                <a:latin typeface="Montserrat" panose="00000500000000000000" pitchFamily="2" charset="0"/>
                <a:ea typeface="+mn-ea"/>
                <a:cs typeface="+mn-cs"/>
              </a:rPr>
              <a:t>dubio</a:t>
            </a:r>
            <a:r>
              <a:rPr lang="fr-FR" sz="1200" b="1" kern="1200" dirty="0">
                <a:solidFill>
                  <a:schemeClr val="tx1"/>
                </a:solidFill>
                <a:latin typeface="Montserrat" panose="00000500000000000000" pitchFamily="2" charset="0"/>
                <a:ea typeface="+mn-ea"/>
                <a:cs typeface="+mn-cs"/>
              </a:rPr>
              <a:t> pro REA</a:t>
            </a:r>
            <a:r>
              <a:rPr lang="fr-FR" sz="1200" kern="1200" dirty="0">
                <a:solidFill>
                  <a:schemeClr val="tx1"/>
                </a:solidFill>
                <a:latin typeface="Montserrat" panose="00000500000000000000" pitchFamily="2" charset="0"/>
                <a:ea typeface="+mn-ea"/>
                <a:cs typeface="+mn-cs"/>
              </a:rPr>
              <a:t> » – en cas de doute, il faut réanimer.</a:t>
            </a:r>
            <a:br>
              <a:rPr lang="fr-FR" sz="1200" kern="1200" dirty="0">
                <a:solidFill>
                  <a:schemeClr val="tx1"/>
                </a:solidFill>
                <a:latin typeface="Montserrat" panose="00000500000000000000" pitchFamily="2" charset="0"/>
                <a:ea typeface="+mn-ea"/>
                <a:cs typeface="+mn-cs"/>
              </a:rPr>
            </a:br>
            <a:r>
              <a:rPr lang="fr-FR" sz="1200" i="1" kern="1200" dirty="0">
                <a:solidFill>
                  <a:schemeClr val="tx1"/>
                </a:solidFill>
                <a:latin typeface="Montserrat" panose="00000500000000000000" pitchFamily="2" charset="0"/>
                <a:ea typeface="+mn-ea"/>
                <a:cs typeface="+mn-cs"/>
              </a:rPr>
              <a:t>[On ne peut pas raisonnablement exiger une réanimation si le secouriste doit mettre sa propre vie en danger ou si la réanimation est clairement vouée à l'échec/sans espoir.]</a:t>
            </a:r>
            <a:endParaRPr lang="de-DE" sz="1200" i="1" kern="1200" dirty="0">
              <a:solidFill>
                <a:schemeClr val="tx1"/>
              </a:solidFill>
              <a:latin typeface="Montserrat" panose="00000500000000000000" pitchFamily="2" charset="0"/>
              <a:ea typeface="+mn-ea"/>
              <a:cs typeface="+mn-cs"/>
            </a:endParaRPr>
          </a:p>
          <a:p>
            <a:pPr marL="0" indent="0">
              <a:buNone/>
            </a:pPr>
            <a:endParaRPr lang="de-DE" dirty="0">
              <a:latin typeface="Montserrat" panose="00000500000000000000" pitchFamily="2" charset="0"/>
            </a:endParaRPr>
          </a:p>
          <a:p>
            <a:pPr marL="0" indent="0">
              <a:buNone/>
            </a:pPr>
            <a:r>
              <a:rPr lang="fr-FR" sz="1200" b="1" kern="1200" dirty="0">
                <a:solidFill>
                  <a:schemeClr val="tx1"/>
                </a:solidFill>
                <a:latin typeface="Montserrat" panose="00000500000000000000" pitchFamily="2" charset="0"/>
                <a:ea typeface="+mn-ea"/>
                <a:cs typeface="+mn-cs"/>
              </a:rPr>
              <a:t>Exception: </a:t>
            </a:r>
            <a:r>
              <a:rPr lang="fr-FR" sz="1200" kern="1200" dirty="0">
                <a:solidFill>
                  <a:schemeClr val="tx1"/>
                </a:solidFill>
                <a:latin typeface="Montserrat" panose="00000500000000000000" pitchFamily="2" charset="0"/>
                <a:ea typeface="+mn-ea"/>
                <a:cs typeface="+mn-cs"/>
              </a:rPr>
              <a:t>Si la personne a exprimé oralement ou consigné par écrit une interdiction de réanimer, il ne </a:t>
            </a:r>
            <a:r>
              <a:rPr lang="fr-FR" sz="1200" i="1" kern="1200" dirty="0">
                <a:solidFill>
                  <a:schemeClr val="tx1"/>
                </a:solidFill>
                <a:latin typeface="Montserrat" panose="00000500000000000000" pitchFamily="2" charset="0"/>
                <a:ea typeface="+mn-ea"/>
                <a:cs typeface="+mn-cs"/>
              </a:rPr>
              <a:t>faut</a:t>
            </a:r>
            <a:r>
              <a:rPr lang="fr-FR" sz="1200" kern="1200" dirty="0">
                <a:solidFill>
                  <a:schemeClr val="tx1"/>
                </a:solidFill>
                <a:latin typeface="Montserrat" panose="00000500000000000000" pitchFamily="2" charset="0"/>
                <a:ea typeface="+mn-ea"/>
                <a:cs typeface="+mn-cs"/>
              </a:rPr>
              <a:t> pas réanimer, même si la manœuvre aurait de fortes chances de réussir. </a:t>
            </a:r>
            <a:r>
              <a:rPr lang="fr-FR" sz="1200" dirty="0">
                <a:latin typeface="Montserrat" panose="00000500000000000000" pitchFamily="2" charset="0"/>
              </a:rPr>
              <a:t>On ne </a:t>
            </a:r>
            <a:r>
              <a:rPr lang="fr-FR" sz="1200" i="1" dirty="0">
                <a:latin typeface="Montserrat" panose="00000500000000000000" pitchFamily="2" charset="0"/>
              </a:rPr>
              <a:t>doit</a:t>
            </a:r>
            <a:r>
              <a:rPr lang="fr-FR" sz="1200" dirty="0">
                <a:latin typeface="Montserrat" panose="00000500000000000000" pitchFamily="2" charset="0"/>
              </a:rPr>
              <a:t> pas réanimer. </a:t>
            </a:r>
            <a:r>
              <a:rPr lang="fr-FR" sz="1200" kern="1200" dirty="0">
                <a:solidFill>
                  <a:schemeClr val="tx1"/>
                </a:solidFill>
                <a:latin typeface="Montserrat" panose="00000500000000000000" pitchFamily="2" charset="0"/>
                <a:ea typeface="+mn-ea"/>
                <a:cs typeface="+mn-cs"/>
              </a:rPr>
              <a:t>Non veut dire non.</a:t>
            </a:r>
            <a:r>
              <a:rPr lang="fr-FR" sz="1600" kern="1200" dirty="0">
                <a:solidFill>
                  <a:schemeClr val="tx1"/>
                </a:solidFill>
                <a:latin typeface="Montserrat" panose="00000500000000000000" pitchFamily="2" charset="0"/>
                <a:ea typeface="+mn-ea"/>
                <a:cs typeface="+mn-cs"/>
              </a:rPr>
              <a:t> S’il existe des indices clairs que la réanimation est refusée, il faut respecter ce choix. De tels indices peuvent provenir d’un statut de non-réanimation (« réanimation : non »), de directives anticipées, d’une déclaration de la personne rapportée de manière crédible par des proches ou, dans de très rares cas, d’un tampon « No-CPR » (RCP = réanimation cardio-pulmonaire), d’un emblème DNAR (« Do Not </a:t>
            </a:r>
            <a:r>
              <a:rPr lang="fr-FR" sz="1600" kern="1200" dirty="0" err="1">
                <a:solidFill>
                  <a:schemeClr val="tx1"/>
                </a:solidFill>
                <a:latin typeface="Montserrat" panose="00000500000000000000" pitchFamily="2" charset="0"/>
                <a:ea typeface="+mn-ea"/>
                <a:cs typeface="+mn-cs"/>
              </a:rPr>
              <a:t>Attempt</a:t>
            </a:r>
            <a:r>
              <a:rPr lang="fr-FR" sz="1600" kern="1200" dirty="0">
                <a:solidFill>
                  <a:schemeClr val="tx1"/>
                </a:solidFill>
                <a:latin typeface="Montserrat" panose="00000500000000000000" pitchFamily="2" charset="0"/>
                <a:ea typeface="+mn-ea"/>
                <a:cs typeface="+mn-cs"/>
              </a:rPr>
              <a:t> </a:t>
            </a:r>
            <a:r>
              <a:rPr lang="fr-FR" sz="1600" kern="1200" dirty="0" err="1">
                <a:solidFill>
                  <a:schemeClr val="tx1"/>
                </a:solidFill>
                <a:latin typeface="Montserrat" panose="00000500000000000000" pitchFamily="2" charset="0"/>
                <a:ea typeface="+mn-ea"/>
                <a:cs typeface="+mn-cs"/>
              </a:rPr>
              <a:t>Resuscitation</a:t>
            </a:r>
            <a:r>
              <a:rPr lang="fr-FR" sz="1600" kern="1200" dirty="0">
                <a:solidFill>
                  <a:schemeClr val="tx1"/>
                </a:solidFill>
                <a:latin typeface="Montserrat" panose="00000500000000000000" pitchFamily="2" charset="0"/>
                <a:ea typeface="+mn-ea"/>
                <a:cs typeface="+mn-cs"/>
              </a:rPr>
              <a:t> ») ou d’un pendentif/bracelet.</a:t>
            </a:r>
          </a:p>
          <a:p>
            <a:pPr marL="0" indent="0">
              <a:buNone/>
            </a:pPr>
            <a:endParaRPr lang="fr-FR" sz="1600" kern="1200" dirty="0">
              <a:solidFill>
                <a:schemeClr val="tx1"/>
              </a:solidFill>
              <a:latin typeface="Montserrat" panose="00000500000000000000" pitchFamily="2" charset="0"/>
              <a:ea typeface="+mn-ea"/>
              <a:cs typeface="+mn-cs"/>
            </a:endParaRPr>
          </a:p>
          <a:p>
            <a:pPr marL="0" indent="0">
              <a:buNone/>
            </a:pPr>
            <a:r>
              <a:rPr lang="fr-FR" b="1" dirty="0">
                <a:latin typeface="Montserrat" panose="00000500000000000000" pitchFamily="2" charset="0"/>
              </a:rPr>
              <a:t>Responsabilité en cas de lésions </a:t>
            </a:r>
            <a:r>
              <a:rPr lang="fr-FR" dirty="0">
                <a:latin typeface="Montserrat" panose="00000500000000000000" pitchFamily="2" charset="0"/>
              </a:rPr>
              <a:t>: les mesures de réanimation en cas d'arrêt cardiaque peuvent causer des lésions corporelles (par exemple, des fractures de côtes). Celles-ci sont généralement justifiées par le consentement présumé de la personne concernée ou par le fait qu'on lui porte secours. Une exception s'applique uniquement s'il est </a:t>
            </a:r>
            <a:r>
              <a:rPr lang="fr-FR" i="1" dirty="0">
                <a:latin typeface="Montserrat" panose="00000500000000000000" pitchFamily="2" charset="0"/>
              </a:rPr>
              <a:t>clairement établi </a:t>
            </a:r>
            <a:r>
              <a:rPr lang="fr-FR" dirty="0">
                <a:latin typeface="Montserrat" panose="00000500000000000000" pitchFamily="2" charset="0"/>
              </a:rPr>
              <a:t>que la réanimation a été refusée. Quiconque procède à une réanimation malgré un refus clair peut être tenu responsable des lésions causées. Dans la plupart des cas, il n'est pas clair si la réanimation a été refusée. Quiconque procède à une réanimation dans une telle situation n'est pas responsable des dommages causés, car il sauve ou tente de sauver un bien juridique supérieur, à savoir la vie, au détriment d'un bien juridique moins important, à savoir l'intégrité physique.</a:t>
            </a:r>
            <a:endParaRPr lang="de-DE" dirty="0">
              <a:latin typeface="Montserrat" panose="00000500000000000000" pitchFamily="2" charset="0"/>
            </a:endParaRPr>
          </a:p>
          <a:p>
            <a:pPr marL="0" indent="0">
              <a:buNone/>
            </a:pPr>
            <a:endParaRPr lang="de-DE" dirty="0">
              <a:latin typeface="Montserrat" panose="00000500000000000000" pitchFamily="2" charset="0"/>
            </a:endParaRPr>
          </a:p>
          <a:p>
            <a:endParaRPr lang="de-CH" dirty="0"/>
          </a:p>
        </p:txBody>
      </p:sp>
      <p:sp>
        <p:nvSpPr>
          <p:cNvPr id="4" name="Foliennummernplatzhalter 3">
            <a:extLst>
              <a:ext uri="{FF2B5EF4-FFF2-40B4-BE49-F238E27FC236}">
                <a16:creationId xmlns:a16="http://schemas.microsoft.com/office/drawing/2014/main" id="{5B87F489-9A4C-094E-6103-84AE2DBD39C6}"/>
              </a:ext>
            </a:extLst>
          </p:cNvPr>
          <p:cNvSpPr>
            <a:spLocks noGrp="1"/>
          </p:cNvSpPr>
          <p:nvPr>
            <p:ph type="sldNum" sz="quarter" idx="5"/>
          </p:nvPr>
        </p:nvSpPr>
        <p:spPr/>
        <p:txBody>
          <a:bodyPr/>
          <a:lstStyle/>
          <a:p>
            <a:fld id="{C8B319DC-CEF4-44F4-8AA2-6201DE4092B6}" type="slidenum">
              <a:rPr lang="de-CH" smtClean="0"/>
              <a:t>6</a:t>
            </a:fld>
            <a:endParaRPr lang="de-CH"/>
          </a:p>
        </p:txBody>
      </p:sp>
    </p:spTree>
    <p:extLst>
      <p:ext uri="{BB962C8B-B14F-4D97-AF65-F5344CB8AC3E}">
        <p14:creationId xmlns:p14="http://schemas.microsoft.com/office/powerpoint/2010/main" val="3484649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Montserrat" panose="00000500000000000000" pitchFamily="2" charset="0"/>
                <a:cs typeface="Arial"/>
              </a:rPr>
              <a:t>Les premiers </a:t>
            </a:r>
            <a:r>
              <a:rPr lang="en-US" dirty="0" err="1">
                <a:latin typeface="Montserrat" panose="00000500000000000000" pitchFamily="2" charset="0"/>
                <a:cs typeface="Arial"/>
              </a:rPr>
              <a:t>soins</a:t>
            </a:r>
            <a:r>
              <a:rPr lang="en-US" dirty="0">
                <a:latin typeface="Montserrat" panose="00000500000000000000" pitchFamily="2" charset="0"/>
                <a:cs typeface="Arial"/>
              </a:rPr>
              <a:t> </a:t>
            </a:r>
            <a:r>
              <a:rPr lang="en-US" dirty="0" err="1">
                <a:latin typeface="Montserrat" panose="00000500000000000000" pitchFamily="2" charset="0"/>
                <a:cs typeface="Arial"/>
              </a:rPr>
              <a:t>commencent</a:t>
            </a:r>
            <a:r>
              <a:rPr lang="en-US" dirty="0">
                <a:latin typeface="Montserrat" panose="00000500000000000000" pitchFamily="2" charset="0"/>
                <a:cs typeface="Arial"/>
              </a:rPr>
              <a:t> </a:t>
            </a:r>
            <a:r>
              <a:rPr lang="en-US" dirty="0" err="1">
                <a:latin typeface="Montserrat" panose="00000500000000000000" pitchFamily="2" charset="0"/>
                <a:cs typeface="Arial"/>
              </a:rPr>
              <a:t>toujours</a:t>
            </a:r>
            <a:r>
              <a:rPr lang="en-US" dirty="0">
                <a:latin typeface="Montserrat" panose="00000500000000000000" pitchFamily="2" charset="0"/>
                <a:cs typeface="Arial"/>
              </a:rPr>
              <a:t> par </a:t>
            </a:r>
            <a:r>
              <a:rPr lang="en-US" dirty="0" err="1">
                <a:latin typeface="Montserrat" panose="00000500000000000000" pitchFamily="2" charset="0"/>
                <a:cs typeface="Arial"/>
              </a:rPr>
              <a:t>une</a:t>
            </a:r>
            <a:r>
              <a:rPr lang="en-US" dirty="0">
                <a:latin typeface="Montserrat" panose="00000500000000000000" pitchFamily="2" charset="0"/>
                <a:cs typeface="Arial"/>
              </a:rPr>
              <a:t> </a:t>
            </a:r>
            <a:r>
              <a:rPr lang="en-US" dirty="0" err="1">
                <a:latin typeface="Montserrat" panose="00000500000000000000" pitchFamily="2" charset="0"/>
                <a:cs typeface="Arial"/>
              </a:rPr>
              <a:t>évaluation</a:t>
            </a:r>
            <a:r>
              <a:rPr lang="en-US" dirty="0">
                <a:latin typeface="Montserrat" panose="00000500000000000000" pitchFamily="2" charset="0"/>
                <a:cs typeface="Arial"/>
              </a:rPr>
              <a:t> de la situation et de la </a:t>
            </a:r>
            <a:r>
              <a:rPr lang="en-US" dirty="0" err="1">
                <a:latin typeface="Montserrat" panose="00000500000000000000" pitchFamily="2" charset="0"/>
                <a:cs typeface="Arial"/>
              </a:rPr>
              <a:t>personne</a:t>
            </a:r>
            <a:r>
              <a:rPr lang="en-US" dirty="0">
                <a:latin typeface="Montserrat" panose="00000500000000000000" pitchFamily="2" charset="0"/>
                <a:cs typeface="Arial"/>
              </a:rPr>
              <a:t> </a:t>
            </a:r>
            <a:r>
              <a:rPr lang="en-US" dirty="0" err="1">
                <a:latin typeface="Montserrat" panose="00000500000000000000" pitchFamily="2" charset="0"/>
                <a:cs typeface="Arial"/>
              </a:rPr>
              <a:t>concernée</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fr-CH" dirty="0">
                <a:latin typeface="Montserrat" panose="00000500000000000000" pitchFamily="2" charset="0"/>
                <a:cs typeface="Arial"/>
              </a:rPr>
              <a:t>La priorité </a:t>
            </a:r>
            <a:r>
              <a:rPr lang="fr-CH" dirty="0" err="1">
                <a:latin typeface="Montserrat" panose="00000500000000000000" pitchFamily="2" charset="0"/>
                <a:cs typeface="Arial"/>
              </a:rPr>
              <a:t>absolule</a:t>
            </a:r>
            <a:r>
              <a:rPr lang="fr-CH" dirty="0">
                <a:latin typeface="Montserrat" panose="00000500000000000000" pitchFamily="2" charset="0"/>
                <a:cs typeface="Arial"/>
              </a:rPr>
              <a:t> va à la sécurité des premiers intervenants. On ne s’approchera de la personne concernée que lorsque qu’on aura pu s’assurer qu’il n’y a pas de danger (électricité, </a:t>
            </a:r>
            <a:r>
              <a:rPr lang="fr-CH" dirty="0" err="1">
                <a:latin typeface="Montserrat" panose="00000500000000000000" pitchFamily="2" charset="0"/>
                <a:cs typeface="Arial"/>
              </a:rPr>
              <a:t>gas</a:t>
            </a:r>
            <a:r>
              <a:rPr lang="fr-CH" dirty="0">
                <a:latin typeface="Montserrat" panose="00000500000000000000" pitchFamily="2" charset="0"/>
                <a:cs typeface="Arial"/>
              </a:rPr>
              <a:t>, circulation, etc.)</a:t>
            </a:r>
          </a:p>
          <a:p>
            <a:pPr marL="171450" indent="-171450">
              <a:buFont typeface="Arial"/>
              <a:buChar char="•"/>
            </a:pPr>
            <a:r>
              <a:rPr lang="en-US" dirty="0">
                <a:latin typeface="Montserrat" panose="00000500000000000000" pitchFamily="2" charset="0"/>
                <a:cs typeface="Arial"/>
              </a:rPr>
              <a:t>Il </a:t>
            </a:r>
            <a:r>
              <a:rPr lang="en-US" dirty="0" err="1">
                <a:latin typeface="Montserrat" panose="00000500000000000000" pitchFamily="2" charset="0"/>
                <a:cs typeface="Arial"/>
              </a:rPr>
              <a:t>s’agit</a:t>
            </a:r>
            <a:r>
              <a:rPr lang="en-US" dirty="0">
                <a:latin typeface="Montserrat" panose="00000500000000000000" pitchFamily="2" charset="0"/>
                <a:cs typeface="Arial"/>
              </a:rPr>
              <a:t> </a:t>
            </a:r>
            <a:r>
              <a:rPr lang="en-US" dirty="0" err="1">
                <a:latin typeface="Montserrat" panose="00000500000000000000" pitchFamily="2" charset="0"/>
                <a:cs typeface="Arial"/>
              </a:rPr>
              <a:t>d’identifier</a:t>
            </a:r>
            <a:r>
              <a:rPr lang="en-US" dirty="0">
                <a:latin typeface="Montserrat" panose="00000500000000000000" pitchFamily="2" charset="0"/>
                <a:cs typeface="Arial"/>
              </a:rPr>
              <a:t> </a:t>
            </a:r>
            <a:r>
              <a:rPr lang="en-US" dirty="0" err="1">
                <a:latin typeface="Montserrat" panose="00000500000000000000" pitchFamily="2" charset="0"/>
                <a:cs typeface="Arial"/>
              </a:rPr>
              <a:t>si</a:t>
            </a:r>
            <a:r>
              <a:rPr lang="en-US" dirty="0">
                <a:latin typeface="Montserrat" panose="00000500000000000000" pitchFamily="2" charset="0"/>
                <a:cs typeface="Arial"/>
              </a:rPr>
              <a:t> la </a:t>
            </a:r>
            <a:r>
              <a:rPr lang="en-US" dirty="0" err="1">
                <a:latin typeface="Montserrat" panose="00000500000000000000" pitchFamily="2" charset="0"/>
                <a:cs typeface="Arial"/>
              </a:rPr>
              <a:t>patiente</a:t>
            </a:r>
            <a:r>
              <a:rPr lang="en-US" dirty="0">
                <a:latin typeface="Montserrat" panose="00000500000000000000" pitchFamily="2" charset="0"/>
                <a:cs typeface="Arial"/>
              </a:rPr>
              <a:t> </a:t>
            </a:r>
            <a:r>
              <a:rPr lang="en-US" dirty="0" err="1">
                <a:latin typeface="Montserrat" panose="00000500000000000000" pitchFamily="2" charset="0"/>
                <a:cs typeface="Arial"/>
              </a:rPr>
              <a:t>ou</a:t>
            </a:r>
            <a:r>
              <a:rPr lang="en-US" dirty="0">
                <a:latin typeface="Montserrat" panose="00000500000000000000" pitchFamily="2" charset="0"/>
                <a:cs typeface="Arial"/>
              </a:rPr>
              <a:t> le patient est exposé à </a:t>
            </a:r>
            <a:r>
              <a:rPr lang="en-US" dirty="0" err="1">
                <a:latin typeface="Montserrat" panose="00000500000000000000" pitchFamily="2" charset="0"/>
                <a:cs typeface="Arial"/>
              </a:rPr>
              <a:t>une</a:t>
            </a:r>
            <a:r>
              <a:rPr lang="en-US" dirty="0">
                <a:latin typeface="Montserrat" panose="00000500000000000000" pitchFamily="2" charset="0"/>
                <a:cs typeface="Arial"/>
              </a:rPr>
              <a:t> menace imminent et </a:t>
            </a:r>
            <a:r>
              <a:rPr lang="en-US" dirty="0" err="1">
                <a:latin typeface="Montserrat" panose="00000500000000000000" pitchFamily="2" charset="0"/>
                <a:cs typeface="Arial"/>
              </a:rPr>
              <a:t>si</a:t>
            </a:r>
            <a:r>
              <a:rPr lang="en-US" dirty="0">
                <a:latin typeface="Montserrat" panose="00000500000000000000" pitchFamily="2" charset="0"/>
                <a:cs typeface="Arial"/>
              </a:rPr>
              <a:t> des </a:t>
            </a:r>
            <a:r>
              <a:rPr lang="en-US" dirty="0" err="1">
                <a:latin typeface="Montserrat" panose="00000500000000000000" pitchFamily="2" charset="0"/>
                <a:cs typeface="Arial"/>
              </a:rPr>
              <a:t>mesures</a:t>
            </a:r>
            <a:r>
              <a:rPr lang="en-US" dirty="0">
                <a:latin typeface="Montserrat" panose="00000500000000000000" pitchFamily="2" charset="0"/>
                <a:cs typeface="Arial"/>
              </a:rPr>
              <a:t> </a:t>
            </a:r>
            <a:r>
              <a:rPr lang="en-US" dirty="0" err="1">
                <a:latin typeface="Montserrat" panose="00000500000000000000" pitchFamily="2" charset="0"/>
                <a:cs typeface="Arial"/>
              </a:rPr>
              <a:t>d’urgence</a:t>
            </a:r>
            <a:r>
              <a:rPr lang="en-US" dirty="0">
                <a:latin typeface="Montserrat" panose="00000500000000000000" pitchFamily="2" charset="0"/>
                <a:cs typeface="Arial"/>
              </a:rPr>
              <a:t> </a:t>
            </a:r>
            <a:r>
              <a:rPr lang="en-US" dirty="0" err="1">
                <a:latin typeface="Montserrat" panose="00000500000000000000" pitchFamily="2" charset="0"/>
                <a:cs typeface="Arial"/>
              </a:rPr>
              <a:t>sont</a:t>
            </a:r>
            <a:r>
              <a:rPr lang="en-US" dirty="0">
                <a:latin typeface="Montserrat" panose="00000500000000000000" pitchFamily="2" charset="0"/>
                <a:cs typeface="Arial"/>
              </a:rPr>
              <a:t> </a:t>
            </a:r>
            <a:r>
              <a:rPr lang="en-US" dirty="0" err="1">
                <a:latin typeface="Montserrat" panose="00000500000000000000" pitchFamily="2" charset="0"/>
                <a:cs typeface="Arial"/>
              </a:rPr>
              <a:t>nécessaires</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endParaRPr lang="en-US" dirty="0">
              <a:latin typeface="Arial" pitchFamily="34"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8</a:t>
            </a:fld>
            <a:endParaRPr lang="en-US"/>
          </a:p>
        </p:txBody>
      </p:sp>
    </p:spTree>
    <p:extLst>
      <p:ext uri="{BB962C8B-B14F-4D97-AF65-F5344CB8AC3E}">
        <p14:creationId xmlns:p14="http://schemas.microsoft.com/office/powerpoint/2010/main" val="103104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1460" indent="-251460">
              <a:spcBef>
                <a:spcPct val="20000"/>
              </a:spcBef>
            </a:pPr>
            <a:r>
              <a:rPr lang="de-CH" dirty="0">
                <a:latin typeface="Montserrat" panose="00000500000000000000" pitchFamily="2" charset="0"/>
              </a:rPr>
              <a:t>La </a:t>
            </a:r>
            <a:r>
              <a:rPr lang="de-CH" dirty="0" err="1">
                <a:latin typeface="Montserrat" panose="00000500000000000000" pitchFamily="2" charset="0"/>
              </a:rPr>
              <a:t>personne</a:t>
            </a:r>
            <a:r>
              <a:rPr lang="de-CH" dirty="0">
                <a:latin typeface="Montserrat" panose="00000500000000000000" pitchFamily="2" charset="0"/>
              </a:rPr>
              <a:t>…</a:t>
            </a:r>
            <a:endParaRPr lang="en-US" dirty="0">
              <a:latin typeface="Montserrat" panose="00000500000000000000" pitchFamily="2" charset="0"/>
            </a:endParaRPr>
          </a:p>
          <a:p>
            <a:pPr marL="171450" indent="-171450">
              <a:spcBef>
                <a:spcPct val="20000"/>
              </a:spcBef>
              <a:buFont typeface="Arial"/>
              <a:buChar char="•"/>
            </a:pPr>
            <a:r>
              <a:rPr lang="de-CH" dirty="0" err="1">
                <a:latin typeface="Montserrat" panose="00000500000000000000" pitchFamily="2" charset="0"/>
              </a:rPr>
              <a:t>est</a:t>
            </a:r>
            <a:r>
              <a:rPr lang="de-CH" dirty="0">
                <a:latin typeface="Montserrat" panose="00000500000000000000" pitchFamily="2" charset="0"/>
              </a:rPr>
              <a:t> </a:t>
            </a:r>
            <a:r>
              <a:rPr lang="de-CH" dirty="0" err="1">
                <a:latin typeface="Montserrat" panose="00000500000000000000" pitchFamily="2" charset="0"/>
              </a:rPr>
              <a:t>consciente</a:t>
            </a:r>
            <a:r>
              <a:rPr lang="de-CH" dirty="0">
                <a:latin typeface="Montserrat" panose="00000500000000000000" pitchFamily="2" charset="0"/>
              </a:rPr>
              <a:t> et </a:t>
            </a:r>
            <a:r>
              <a:rPr lang="de-CH" dirty="0" err="1">
                <a:latin typeface="Montserrat" panose="00000500000000000000" pitchFamily="2" charset="0"/>
              </a:rPr>
              <a:t>est</a:t>
            </a:r>
            <a:r>
              <a:rPr lang="de-CH" dirty="0">
                <a:latin typeface="Montserrat" panose="00000500000000000000" pitchFamily="2" charset="0"/>
              </a:rPr>
              <a:t> en </a:t>
            </a:r>
            <a:r>
              <a:rPr lang="de-CH" dirty="0" err="1">
                <a:latin typeface="Montserrat" panose="00000500000000000000" pitchFamily="2" charset="0"/>
              </a:rPr>
              <a:t>mesure</a:t>
            </a:r>
            <a:r>
              <a:rPr lang="de-CH" dirty="0">
                <a:latin typeface="Montserrat" panose="00000500000000000000" pitchFamily="2" charset="0"/>
              </a:rPr>
              <a:t> de </a:t>
            </a:r>
            <a:r>
              <a:rPr lang="de-CH" dirty="0" err="1">
                <a:latin typeface="Montserrat" panose="00000500000000000000" pitchFamily="2" charset="0"/>
              </a:rPr>
              <a:t>répondre</a:t>
            </a:r>
            <a:r>
              <a:rPr lang="de-CH" dirty="0">
                <a:latin typeface="Montserrat" panose="00000500000000000000" pitchFamily="2" charset="0"/>
              </a:rPr>
              <a:t> </a:t>
            </a:r>
            <a:r>
              <a:rPr lang="de-CH" dirty="0" err="1">
                <a:latin typeface="Montserrat" panose="00000500000000000000" pitchFamily="2" charset="0"/>
              </a:rPr>
              <a:t>aux</a:t>
            </a:r>
            <a:r>
              <a:rPr lang="de-CH" dirty="0">
                <a:latin typeface="Montserrat" panose="00000500000000000000" pitchFamily="2" charset="0"/>
              </a:rPr>
              <a:t> </a:t>
            </a:r>
            <a:r>
              <a:rPr lang="de-CH" dirty="0" err="1">
                <a:latin typeface="Montserrat" panose="00000500000000000000" pitchFamily="2" charset="0"/>
              </a:rPr>
              <a:t>questions</a:t>
            </a:r>
            <a:endParaRPr lang="en-US" dirty="0">
              <a:latin typeface="Montserrat" panose="00000500000000000000" pitchFamily="2" charset="0"/>
              <a:ea typeface="Calibri"/>
              <a:cs typeface="Calibri"/>
            </a:endParaRPr>
          </a:p>
          <a:p>
            <a:pPr marL="171450" indent="-171450">
              <a:spcBef>
                <a:spcPct val="20000"/>
              </a:spcBef>
              <a:buFont typeface="Arial"/>
              <a:buChar char="•"/>
            </a:pPr>
            <a:r>
              <a:rPr lang="de-CH" dirty="0" err="1">
                <a:latin typeface="Montserrat" panose="00000500000000000000" pitchFamily="2" charset="0"/>
              </a:rPr>
              <a:t>exprime</a:t>
            </a:r>
            <a:r>
              <a:rPr lang="de-CH" dirty="0">
                <a:latin typeface="Montserrat" panose="00000500000000000000" pitchFamily="2" charset="0"/>
              </a:rPr>
              <a:t> des </a:t>
            </a:r>
            <a:r>
              <a:rPr lang="de-CH" dirty="0" err="1">
                <a:latin typeface="Montserrat" panose="00000500000000000000" pitchFamily="2" charset="0"/>
              </a:rPr>
              <a:t>besoins</a:t>
            </a:r>
            <a:endParaRPr lang="en-US" dirty="0">
              <a:latin typeface="Montserrat" panose="00000500000000000000" pitchFamily="2" charset="0"/>
              <a:ea typeface="Calibri"/>
              <a:cs typeface="Calibri"/>
            </a:endParaRPr>
          </a:p>
          <a:p>
            <a:pPr marL="171450" indent="-171450">
              <a:spcBef>
                <a:spcPct val="20000"/>
              </a:spcBef>
              <a:buFont typeface="Arial"/>
              <a:buChar char="•"/>
            </a:pPr>
            <a:r>
              <a:rPr lang="de-CH" dirty="0" err="1">
                <a:latin typeface="Montserrat" panose="00000500000000000000" pitchFamily="2" charset="0"/>
              </a:rPr>
              <a:t>n’est</a:t>
            </a:r>
            <a:r>
              <a:rPr lang="de-CH" dirty="0">
                <a:latin typeface="Montserrat" panose="00000500000000000000" pitchFamily="2" charset="0"/>
              </a:rPr>
              <a:t> </a:t>
            </a:r>
            <a:r>
              <a:rPr lang="de-CH" dirty="0" err="1">
                <a:latin typeface="Montserrat" panose="00000500000000000000" pitchFamily="2" charset="0"/>
              </a:rPr>
              <a:t>généralement</a:t>
            </a:r>
            <a:r>
              <a:rPr lang="de-CH" dirty="0">
                <a:latin typeface="Montserrat" panose="00000500000000000000" pitchFamily="2" charset="0"/>
              </a:rPr>
              <a:t> </a:t>
            </a:r>
            <a:r>
              <a:rPr lang="de-CH" dirty="0" err="1">
                <a:latin typeface="Montserrat" panose="00000500000000000000" pitchFamily="2" charset="0"/>
              </a:rPr>
              <a:t>pas</a:t>
            </a:r>
            <a:r>
              <a:rPr lang="de-CH" dirty="0">
                <a:latin typeface="Montserrat" panose="00000500000000000000" pitchFamily="2" charset="0"/>
              </a:rPr>
              <a:t> en </a:t>
            </a:r>
            <a:r>
              <a:rPr lang="de-CH" dirty="0" err="1">
                <a:latin typeface="Montserrat" panose="00000500000000000000" pitchFamily="2" charset="0"/>
              </a:rPr>
              <a:t>danger</a:t>
            </a:r>
            <a:r>
              <a:rPr lang="de-CH" dirty="0">
                <a:latin typeface="Montserrat" panose="00000500000000000000" pitchFamily="2" charset="0"/>
              </a:rPr>
              <a:t> imminent</a:t>
            </a:r>
            <a:endParaRPr lang="en-US" dirty="0">
              <a:latin typeface="Montserrat" panose="00000500000000000000" pitchFamily="2" charset="0"/>
              <a:ea typeface="Calibri"/>
              <a:cs typeface="Calibri"/>
            </a:endParaRPr>
          </a:p>
          <a:p>
            <a:pPr marL="285750" indent="-285750">
              <a:spcBef>
                <a:spcPct val="20000"/>
              </a:spcBef>
              <a:buFont typeface="Arial"/>
              <a:buChar char="•"/>
            </a:pPr>
            <a:endParaRPr lang="de-CH"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9</a:t>
            </a:fld>
            <a:endParaRPr lang="en-US"/>
          </a:p>
        </p:txBody>
      </p:sp>
    </p:spTree>
    <p:extLst>
      <p:ext uri="{BB962C8B-B14F-4D97-AF65-F5344CB8AC3E}">
        <p14:creationId xmlns:p14="http://schemas.microsoft.com/office/powerpoint/2010/main" val="2087323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2" indent="-285750">
              <a:buFont typeface="Arial"/>
              <a:buChar char="•"/>
            </a:pPr>
            <a:r>
              <a:rPr lang="de-CH" dirty="0">
                <a:latin typeface="Montserrat" panose="00000500000000000000" pitchFamily="2" charset="0"/>
                <a:cs typeface="Arial"/>
              </a:rPr>
              <a:t>La </a:t>
            </a:r>
            <a:r>
              <a:rPr lang="de-CH" dirty="0" err="1">
                <a:latin typeface="Montserrat" panose="00000500000000000000" pitchFamily="2" charset="0"/>
                <a:cs typeface="Arial"/>
              </a:rPr>
              <a:t>personne</a:t>
            </a:r>
            <a:r>
              <a:rPr lang="de-CH" dirty="0">
                <a:latin typeface="Montserrat" panose="00000500000000000000" pitchFamily="2" charset="0"/>
                <a:cs typeface="Arial"/>
              </a:rPr>
              <a:t> </a:t>
            </a:r>
            <a:r>
              <a:rPr lang="de-CH" dirty="0" err="1">
                <a:latin typeface="Montserrat" panose="00000500000000000000" pitchFamily="2" charset="0"/>
                <a:cs typeface="Arial"/>
              </a:rPr>
              <a:t>inconsciente</a:t>
            </a:r>
            <a:r>
              <a:rPr lang="de-CH" dirty="0">
                <a:latin typeface="Montserrat" panose="00000500000000000000" pitchFamily="2" charset="0"/>
                <a:cs typeface="Arial"/>
              </a:rPr>
              <a:t> ne </a:t>
            </a:r>
            <a:r>
              <a:rPr lang="de-CH" dirty="0" err="1">
                <a:latin typeface="Montserrat" panose="00000500000000000000" pitchFamily="2" charset="0"/>
                <a:cs typeface="Arial"/>
              </a:rPr>
              <a:t>réagit</a:t>
            </a:r>
            <a:r>
              <a:rPr lang="de-CH" dirty="0">
                <a:latin typeface="Montserrat" panose="00000500000000000000" pitchFamily="2" charset="0"/>
                <a:cs typeface="Arial"/>
              </a:rPr>
              <a:t> </a:t>
            </a:r>
            <a:r>
              <a:rPr lang="de-CH" dirty="0" err="1">
                <a:latin typeface="Montserrat" panose="00000500000000000000" pitchFamily="2" charset="0"/>
                <a:cs typeface="Arial"/>
              </a:rPr>
              <a:t>pas</a:t>
            </a:r>
            <a:r>
              <a:rPr lang="de-CH" dirty="0">
                <a:latin typeface="Montserrat" panose="00000500000000000000" pitchFamily="2" charset="0"/>
                <a:cs typeface="Arial"/>
              </a:rPr>
              <a:t> au </a:t>
            </a:r>
            <a:r>
              <a:rPr lang="de-CH" dirty="0" err="1">
                <a:latin typeface="Montserrat" panose="00000500000000000000" pitchFamily="2" charset="0"/>
                <a:cs typeface="Arial"/>
              </a:rPr>
              <a:t>toucher</a:t>
            </a:r>
            <a:r>
              <a:rPr lang="de-CH" dirty="0">
                <a:latin typeface="Montserrat" panose="00000500000000000000" pitchFamily="2" charset="0"/>
                <a:cs typeface="Arial"/>
              </a:rPr>
              <a:t> </a:t>
            </a:r>
            <a:r>
              <a:rPr lang="de-CH" dirty="0" err="1">
                <a:latin typeface="Montserrat" panose="00000500000000000000" pitchFamily="2" charset="0"/>
                <a:cs typeface="Arial"/>
              </a:rPr>
              <a:t>ni</a:t>
            </a:r>
            <a:r>
              <a:rPr lang="de-CH" dirty="0">
                <a:latin typeface="Montserrat" panose="00000500000000000000" pitchFamily="2" charset="0"/>
                <a:cs typeface="Arial"/>
              </a:rPr>
              <a:t> à </a:t>
            </a:r>
            <a:r>
              <a:rPr lang="de-CH" dirty="0" err="1">
                <a:latin typeface="Montserrat" panose="00000500000000000000" pitchFamily="2" charset="0"/>
                <a:cs typeface="Arial"/>
              </a:rPr>
              <a:t>une</a:t>
            </a:r>
            <a:r>
              <a:rPr lang="de-CH" dirty="0">
                <a:latin typeface="Montserrat" panose="00000500000000000000" pitchFamily="2" charset="0"/>
                <a:cs typeface="Arial"/>
              </a:rPr>
              <a:t> </a:t>
            </a:r>
            <a:r>
              <a:rPr lang="de-CH" dirty="0" err="1">
                <a:latin typeface="Montserrat" panose="00000500000000000000" pitchFamily="2" charset="0"/>
                <a:cs typeface="Arial"/>
              </a:rPr>
              <a:t>voix</a:t>
            </a:r>
            <a:r>
              <a:rPr lang="de-CH" dirty="0">
                <a:latin typeface="Montserrat" panose="00000500000000000000" pitchFamily="2" charset="0"/>
                <a:cs typeface="Arial"/>
              </a:rPr>
              <a:t> forte, </a:t>
            </a:r>
            <a:r>
              <a:rPr lang="de-CH" dirty="0" err="1">
                <a:latin typeface="Montserrat" panose="00000500000000000000" pitchFamily="2" charset="0"/>
                <a:cs typeface="Arial"/>
              </a:rPr>
              <a:t>mais</a:t>
            </a:r>
            <a:r>
              <a:rPr lang="de-CH" dirty="0">
                <a:latin typeface="Montserrat" panose="00000500000000000000" pitchFamily="2" charset="0"/>
                <a:cs typeface="Arial"/>
              </a:rPr>
              <a:t> </a:t>
            </a:r>
            <a:r>
              <a:rPr lang="de-CH" dirty="0" err="1">
                <a:latin typeface="Montserrat" panose="00000500000000000000" pitchFamily="2" charset="0"/>
                <a:cs typeface="Arial"/>
              </a:rPr>
              <a:t>respire</a:t>
            </a:r>
            <a:r>
              <a:rPr lang="de-CH" dirty="0">
                <a:latin typeface="Montserrat" panose="00000500000000000000" pitchFamily="2" charset="0"/>
                <a:cs typeface="Arial"/>
              </a:rPr>
              <a:t> </a:t>
            </a:r>
            <a:r>
              <a:rPr lang="de-CH" dirty="0" err="1">
                <a:latin typeface="Montserrat" panose="00000500000000000000" pitchFamily="2" charset="0"/>
                <a:cs typeface="Arial"/>
              </a:rPr>
              <a:t>normalement</a:t>
            </a:r>
            <a:r>
              <a:rPr lang="de-CH" dirty="0">
                <a:latin typeface="Montserrat" panose="00000500000000000000" pitchFamily="2" charset="0"/>
                <a:cs typeface="Arial"/>
              </a:rPr>
              <a:t>.</a:t>
            </a:r>
            <a:endParaRPr lang="en-US" dirty="0">
              <a:latin typeface="Montserrat" panose="00000500000000000000" pitchFamily="2" charset="0"/>
              <a:cs typeface="Arial"/>
            </a:endParaRPr>
          </a:p>
          <a:p>
            <a:pPr marL="285750" indent="-285750">
              <a:buFont typeface="Arial"/>
              <a:buChar char="•"/>
            </a:pPr>
            <a:r>
              <a:rPr lang="fr-FR" dirty="0">
                <a:latin typeface="Montserrat" panose="00000500000000000000" pitchFamily="2" charset="0"/>
                <a:cs typeface="Arial"/>
              </a:rPr>
              <a:t>Libérer les voies respiratoires en inclinant la tête vers l’arrière et en soulevant le menton</a:t>
            </a:r>
          </a:p>
          <a:p>
            <a:pPr marL="285750" indent="-285750">
              <a:buFont typeface="Arial"/>
              <a:buChar char="•"/>
            </a:pPr>
            <a:r>
              <a:rPr lang="fr-FR" dirty="0">
                <a:latin typeface="Montserrat" panose="00000500000000000000" pitchFamily="2" charset="0"/>
                <a:cs typeface="Arial"/>
              </a:rPr>
              <a:t>vérifier la respiration en regardant, en écoutant et en palpant. </a:t>
            </a:r>
          </a:p>
          <a:p>
            <a:pPr marL="285750" indent="-285750">
              <a:buFont typeface="Arial"/>
              <a:buChar char="•"/>
            </a:pPr>
            <a:r>
              <a:rPr lang="de-CH" dirty="0" err="1">
                <a:latin typeface="Montserrat" panose="00000500000000000000" pitchFamily="2" charset="0"/>
                <a:cs typeface="Arial"/>
              </a:rPr>
              <a:t>Risque</a:t>
            </a:r>
            <a:r>
              <a:rPr lang="de-CH" dirty="0">
                <a:latin typeface="Montserrat" panose="00000500000000000000" pitchFamily="2" charset="0"/>
                <a:cs typeface="Arial"/>
              </a:rPr>
              <a:t> vital </a:t>
            </a:r>
            <a:r>
              <a:rPr lang="de-CH" dirty="0" err="1">
                <a:latin typeface="Montserrat" panose="00000500000000000000" pitchFamily="2" charset="0"/>
                <a:cs typeface="Arial"/>
              </a:rPr>
              <a:t>potentiel</a:t>
            </a:r>
            <a:r>
              <a:rPr lang="de-CH" dirty="0">
                <a:latin typeface="Montserrat" panose="00000500000000000000" pitchFamily="2" charset="0"/>
                <a:cs typeface="Arial"/>
              </a:rPr>
              <a:t>.</a:t>
            </a:r>
          </a:p>
          <a:p>
            <a:pPr marL="285750" indent="-285750">
              <a:buFont typeface="Arial"/>
              <a:buChar char="•"/>
            </a:pPr>
            <a:r>
              <a:rPr lang="de-CH" dirty="0">
                <a:latin typeface="Montserrat" panose="00000500000000000000" pitchFamily="2" charset="0"/>
                <a:cs typeface="Arial"/>
              </a:rPr>
              <a:t>La </a:t>
            </a:r>
            <a:r>
              <a:rPr lang="de-CH" dirty="0" err="1">
                <a:latin typeface="Montserrat" panose="00000500000000000000" pitchFamily="2" charset="0"/>
                <a:cs typeface="Arial"/>
              </a:rPr>
              <a:t>mise</a:t>
            </a:r>
            <a:r>
              <a:rPr lang="de-CH" dirty="0">
                <a:latin typeface="Montserrat" panose="00000500000000000000" pitchFamily="2" charset="0"/>
                <a:cs typeface="Arial"/>
              </a:rPr>
              <a:t> en </a:t>
            </a:r>
            <a:r>
              <a:rPr lang="de-CH" dirty="0" err="1">
                <a:latin typeface="Montserrat" panose="00000500000000000000" pitchFamily="2" charset="0"/>
                <a:cs typeface="Arial"/>
              </a:rPr>
              <a:t>position</a:t>
            </a:r>
            <a:r>
              <a:rPr lang="de-CH" dirty="0">
                <a:latin typeface="Montserrat" panose="00000500000000000000" pitchFamily="2" charset="0"/>
                <a:cs typeface="Arial"/>
              </a:rPr>
              <a:t> </a:t>
            </a:r>
            <a:r>
              <a:rPr lang="de-CH" dirty="0" err="1">
                <a:latin typeface="Montserrat" panose="00000500000000000000" pitchFamily="2" charset="0"/>
                <a:cs typeface="Arial"/>
              </a:rPr>
              <a:t>latérale</a:t>
            </a:r>
            <a:r>
              <a:rPr lang="de-CH" dirty="0">
                <a:latin typeface="Montserrat" panose="00000500000000000000" pitchFamily="2" charset="0"/>
                <a:cs typeface="Arial"/>
              </a:rPr>
              <a:t> de </a:t>
            </a:r>
            <a:r>
              <a:rPr lang="de-CH" dirty="0" err="1">
                <a:latin typeface="Montserrat" panose="00000500000000000000" pitchFamily="2" charset="0"/>
                <a:cs typeface="Arial"/>
              </a:rPr>
              <a:t>sécurité</a:t>
            </a:r>
            <a:r>
              <a:rPr lang="de-CH" dirty="0">
                <a:latin typeface="Montserrat" panose="00000500000000000000" pitchFamily="2" charset="0"/>
                <a:cs typeface="Arial"/>
              </a:rPr>
              <a:t> </a:t>
            </a:r>
            <a:r>
              <a:rPr lang="de-CH" dirty="0" err="1">
                <a:latin typeface="Montserrat" panose="00000500000000000000" pitchFamily="2" charset="0"/>
                <a:cs typeface="Arial"/>
              </a:rPr>
              <a:t>peut</a:t>
            </a:r>
            <a:r>
              <a:rPr lang="de-CH" dirty="0">
                <a:latin typeface="Montserrat" panose="00000500000000000000" pitchFamily="2" charset="0"/>
                <a:cs typeface="Arial"/>
              </a:rPr>
              <a:t> </a:t>
            </a:r>
            <a:r>
              <a:rPr lang="de-CH" dirty="0" err="1">
                <a:latin typeface="Montserrat" panose="00000500000000000000" pitchFamily="2" charset="0"/>
                <a:cs typeface="Arial"/>
              </a:rPr>
              <a:t>sauver</a:t>
            </a:r>
            <a:r>
              <a:rPr lang="de-CH" dirty="0">
                <a:latin typeface="Montserrat" panose="00000500000000000000" pitchFamily="2" charset="0"/>
                <a:cs typeface="Arial"/>
              </a:rPr>
              <a:t> la </a:t>
            </a:r>
            <a:r>
              <a:rPr lang="de-CH" dirty="0" err="1">
                <a:latin typeface="Montserrat" panose="00000500000000000000" pitchFamily="2" charset="0"/>
                <a:cs typeface="Arial"/>
              </a:rPr>
              <a:t>vie</a:t>
            </a:r>
            <a:r>
              <a:rPr lang="de-CH" dirty="0">
                <a:latin typeface="Montserrat" panose="00000500000000000000" pitchFamily="2" charset="0"/>
                <a:cs typeface="Arial"/>
              </a:rPr>
              <a:t>. Comme le </a:t>
            </a:r>
            <a:r>
              <a:rPr lang="de-CH" dirty="0" err="1">
                <a:latin typeface="Montserrat" panose="00000500000000000000" pitchFamily="2" charset="0"/>
                <a:cs typeface="Arial"/>
              </a:rPr>
              <a:t>risque</a:t>
            </a:r>
            <a:r>
              <a:rPr lang="de-CH" dirty="0">
                <a:latin typeface="Montserrat" panose="00000500000000000000" pitchFamily="2" charset="0"/>
                <a:cs typeface="Arial"/>
              </a:rPr>
              <a:t> vital </a:t>
            </a:r>
            <a:r>
              <a:rPr lang="de-CH" dirty="0" err="1">
                <a:latin typeface="Montserrat" panose="00000500000000000000" pitchFamily="2" charset="0"/>
                <a:cs typeface="Arial"/>
              </a:rPr>
              <a:t>est</a:t>
            </a:r>
            <a:r>
              <a:rPr lang="de-CH" dirty="0">
                <a:latin typeface="Montserrat" panose="00000500000000000000" pitchFamily="2" charset="0"/>
                <a:cs typeface="Arial"/>
              </a:rPr>
              <a:t> </a:t>
            </a:r>
            <a:r>
              <a:rPr lang="de-CH" dirty="0" err="1">
                <a:latin typeface="Montserrat" panose="00000500000000000000" pitchFamily="2" charset="0"/>
                <a:cs typeface="Arial"/>
              </a:rPr>
              <a:t>prioritaire</a:t>
            </a:r>
            <a:r>
              <a:rPr lang="de-CH" dirty="0">
                <a:latin typeface="Montserrat" panose="00000500000000000000" pitchFamily="2" charset="0"/>
                <a:cs typeface="Arial"/>
              </a:rPr>
              <a:t>, on la </a:t>
            </a:r>
            <a:r>
              <a:rPr lang="de-CH" dirty="0" err="1">
                <a:latin typeface="Montserrat" panose="00000500000000000000" pitchFamily="2" charset="0"/>
                <a:cs typeface="Arial"/>
              </a:rPr>
              <a:t>mettre</a:t>
            </a:r>
            <a:r>
              <a:rPr lang="de-CH" dirty="0">
                <a:latin typeface="Montserrat" panose="00000500000000000000" pitchFamily="2" charset="0"/>
                <a:cs typeface="Arial"/>
              </a:rPr>
              <a:t> en </a:t>
            </a:r>
            <a:r>
              <a:rPr lang="de-CH" dirty="0" err="1">
                <a:latin typeface="Montserrat" panose="00000500000000000000" pitchFamily="2" charset="0"/>
                <a:cs typeface="Arial"/>
              </a:rPr>
              <a:t>oeuvre</a:t>
            </a:r>
            <a:r>
              <a:rPr lang="de-CH" dirty="0">
                <a:latin typeface="Montserrat" panose="00000500000000000000" pitchFamily="2" charset="0"/>
                <a:cs typeface="Arial"/>
              </a:rPr>
              <a:t> y </a:t>
            </a:r>
            <a:r>
              <a:rPr lang="de-CH" dirty="0" err="1">
                <a:latin typeface="Montserrat" panose="00000500000000000000" pitchFamily="2" charset="0"/>
                <a:cs typeface="Arial"/>
              </a:rPr>
              <a:t>compris</a:t>
            </a:r>
            <a:r>
              <a:rPr lang="de-CH" dirty="0">
                <a:latin typeface="Montserrat" panose="00000500000000000000" pitchFamily="2" charset="0"/>
                <a:cs typeface="Arial"/>
              </a:rPr>
              <a:t> en </a:t>
            </a:r>
            <a:r>
              <a:rPr lang="de-CH" dirty="0" err="1">
                <a:latin typeface="Montserrat" panose="00000500000000000000" pitchFamily="2" charset="0"/>
                <a:cs typeface="Arial"/>
              </a:rPr>
              <a:t>cas</a:t>
            </a:r>
            <a:r>
              <a:rPr lang="de-CH" dirty="0">
                <a:latin typeface="Montserrat" panose="00000500000000000000" pitchFamily="2" charset="0"/>
                <a:cs typeface="Arial"/>
              </a:rPr>
              <a:t> de </a:t>
            </a:r>
            <a:r>
              <a:rPr lang="de-CH" dirty="0" err="1">
                <a:latin typeface="Montserrat" panose="00000500000000000000" pitchFamily="2" charset="0"/>
                <a:cs typeface="Arial"/>
              </a:rPr>
              <a:t>suspicion</a:t>
            </a:r>
            <a:r>
              <a:rPr lang="de-CH" dirty="0">
                <a:latin typeface="Montserrat" panose="00000500000000000000" pitchFamily="2" charset="0"/>
                <a:cs typeface="Arial"/>
              </a:rPr>
              <a:t> de </a:t>
            </a:r>
            <a:r>
              <a:rPr lang="de-CH" dirty="0" err="1">
                <a:latin typeface="Montserrat" panose="00000500000000000000" pitchFamily="2" charset="0"/>
                <a:cs typeface="Arial"/>
              </a:rPr>
              <a:t>blessure</a:t>
            </a:r>
            <a:r>
              <a:rPr lang="de-CH" dirty="0">
                <a:latin typeface="Montserrat" panose="00000500000000000000" pitchFamily="2" charset="0"/>
                <a:cs typeface="Arial"/>
              </a:rPr>
              <a:t> dorsale. Le but </a:t>
            </a:r>
            <a:r>
              <a:rPr lang="de-CH" dirty="0" err="1">
                <a:latin typeface="Montserrat" panose="00000500000000000000" pitchFamily="2" charset="0"/>
                <a:cs typeface="Arial"/>
              </a:rPr>
              <a:t>est</a:t>
            </a:r>
            <a:r>
              <a:rPr lang="de-CH" dirty="0">
                <a:latin typeface="Montserrat" panose="00000500000000000000" pitchFamily="2" charset="0"/>
                <a:cs typeface="Arial"/>
              </a:rPr>
              <a:t> de </a:t>
            </a:r>
            <a:r>
              <a:rPr lang="de-CH" dirty="0" err="1">
                <a:latin typeface="Montserrat" panose="00000500000000000000" pitchFamily="2" charset="0"/>
                <a:cs typeface="Arial"/>
              </a:rPr>
              <a:t>maintenir</a:t>
            </a:r>
            <a:r>
              <a:rPr lang="de-CH" dirty="0">
                <a:latin typeface="Montserrat" panose="00000500000000000000" pitchFamily="2" charset="0"/>
                <a:cs typeface="Arial"/>
              </a:rPr>
              <a:t> </a:t>
            </a:r>
            <a:r>
              <a:rPr lang="de-CH" dirty="0" err="1">
                <a:latin typeface="Montserrat" panose="00000500000000000000" pitchFamily="2" charset="0"/>
                <a:cs typeface="Arial"/>
              </a:rPr>
              <a:t>les</a:t>
            </a:r>
            <a:r>
              <a:rPr lang="de-CH" dirty="0">
                <a:latin typeface="Montserrat" panose="00000500000000000000" pitchFamily="2" charset="0"/>
                <a:cs typeface="Arial"/>
              </a:rPr>
              <a:t> </a:t>
            </a:r>
            <a:r>
              <a:rPr lang="de-CH" dirty="0" err="1">
                <a:latin typeface="Montserrat" panose="00000500000000000000" pitchFamily="2" charset="0"/>
                <a:cs typeface="Arial"/>
              </a:rPr>
              <a:t>voies</a:t>
            </a:r>
            <a:r>
              <a:rPr lang="de-CH" dirty="0">
                <a:latin typeface="Montserrat" panose="00000500000000000000" pitchFamily="2" charset="0"/>
                <a:cs typeface="Arial"/>
              </a:rPr>
              <a:t> </a:t>
            </a:r>
            <a:r>
              <a:rPr lang="de-CH" dirty="0" err="1">
                <a:latin typeface="Montserrat" panose="00000500000000000000" pitchFamily="2" charset="0"/>
                <a:cs typeface="Arial"/>
              </a:rPr>
              <a:t>respiratoires</a:t>
            </a:r>
            <a:r>
              <a:rPr lang="de-CH" dirty="0">
                <a:latin typeface="Montserrat" panose="00000500000000000000" pitchFamily="2" charset="0"/>
                <a:cs typeface="Arial"/>
              </a:rPr>
              <a:t> </a:t>
            </a:r>
            <a:r>
              <a:rPr lang="de-CH" dirty="0" err="1">
                <a:latin typeface="Montserrat" panose="00000500000000000000" pitchFamily="2" charset="0"/>
                <a:cs typeface="Arial"/>
              </a:rPr>
              <a:t>libres</a:t>
            </a:r>
            <a:r>
              <a:rPr lang="de-CH" dirty="0">
                <a:latin typeface="Montserrat" panose="00000500000000000000" pitchFamily="2" charset="0"/>
                <a:cs typeface="Arial"/>
              </a:rPr>
              <a:t>.</a:t>
            </a:r>
            <a:endParaRPr lang="de-CH" dirty="0">
              <a:latin typeface="Montserrat" panose="00000500000000000000" pitchFamily="2" charset="0"/>
              <a:ea typeface="Calibri"/>
              <a:cs typeface="Arial"/>
            </a:endParaRPr>
          </a:p>
          <a:p>
            <a:pPr marL="285750" indent="-285750">
              <a:buFont typeface="Arial"/>
              <a:buChar char="•"/>
            </a:pPr>
            <a:r>
              <a:rPr lang="de-CH" dirty="0">
                <a:latin typeface="Montserrat" panose="00000500000000000000" pitchFamily="2" charset="0"/>
                <a:cs typeface="Arial"/>
              </a:rPr>
              <a:t>La </a:t>
            </a:r>
            <a:r>
              <a:rPr lang="de-CH" dirty="0" err="1">
                <a:latin typeface="Montserrat" panose="00000500000000000000" pitchFamily="2" charset="0"/>
                <a:cs typeface="Arial"/>
              </a:rPr>
              <a:t>personne</a:t>
            </a:r>
            <a:r>
              <a:rPr lang="de-CH" dirty="0">
                <a:latin typeface="Montserrat" panose="00000500000000000000" pitchFamily="2" charset="0"/>
                <a:cs typeface="Arial"/>
              </a:rPr>
              <a:t> </a:t>
            </a:r>
            <a:r>
              <a:rPr lang="de-CH" dirty="0" err="1">
                <a:latin typeface="Montserrat" panose="00000500000000000000" pitchFamily="2" charset="0"/>
                <a:cs typeface="Arial"/>
              </a:rPr>
              <a:t>concernée</a:t>
            </a:r>
            <a:r>
              <a:rPr lang="de-CH" dirty="0">
                <a:latin typeface="Montserrat" panose="00000500000000000000" pitchFamily="2" charset="0"/>
                <a:cs typeface="Arial"/>
              </a:rPr>
              <a:t> </a:t>
            </a:r>
            <a:r>
              <a:rPr lang="de-CH" dirty="0" err="1">
                <a:latin typeface="Montserrat" panose="00000500000000000000" pitchFamily="2" charset="0"/>
                <a:cs typeface="Arial"/>
              </a:rPr>
              <a:t>doit</a:t>
            </a:r>
            <a:r>
              <a:rPr lang="de-CH" dirty="0">
                <a:latin typeface="Montserrat" panose="00000500000000000000" pitchFamily="2" charset="0"/>
                <a:cs typeface="Arial"/>
              </a:rPr>
              <a:t> </a:t>
            </a:r>
            <a:r>
              <a:rPr lang="de-CH" dirty="0" err="1">
                <a:latin typeface="Montserrat" panose="00000500000000000000" pitchFamily="2" charset="0"/>
                <a:cs typeface="Arial"/>
              </a:rPr>
              <a:t>être</a:t>
            </a:r>
            <a:r>
              <a:rPr lang="de-CH" dirty="0">
                <a:latin typeface="Montserrat" panose="00000500000000000000" pitchFamily="2" charset="0"/>
                <a:cs typeface="Arial"/>
              </a:rPr>
              <a:t> </a:t>
            </a:r>
            <a:r>
              <a:rPr lang="de-CH" dirty="0" err="1">
                <a:latin typeface="Montserrat" panose="00000500000000000000" pitchFamily="2" charset="0"/>
                <a:cs typeface="Arial"/>
              </a:rPr>
              <a:t>assistée</a:t>
            </a:r>
            <a:r>
              <a:rPr lang="de-CH" dirty="0">
                <a:latin typeface="Montserrat" panose="00000500000000000000" pitchFamily="2" charset="0"/>
                <a:cs typeface="Arial"/>
              </a:rPr>
              <a:t> </a:t>
            </a:r>
            <a:r>
              <a:rPr lang="de-CH" dirty="0" err="1">
                <a:latin typeface="Montserrat" panose="00000500000000000000" pitchFamily="2" charset="0"/>
                <a:cs typeface="Arial"/>
              </a:rPr>
              <a:t>jusqu’à</a:t>
            </a:r>
            <a:r>
              <a:rPr lang="de-CH" dirty="0">
                <a:latin typeface="Montserrat" panose="00000500000000000000" pitchFamily="2" charset="0"/>
                <a:cs typeface="Arial"/>
              </a:rPr>
              <a:t> </a:t>
            </a:r>
            <a:r>
              <a:rPr lang="de-CH" dirty="0" err="1">
                <a:latin typeface="Montserrat" panose="00000500000000000000" pitchFamily="2" charset="0"/>
                <a:cs typeface="Arial"/>
              </a:rPr>
              <a:t>l’arrivée</a:t>
            </a:r>
            <a:r>
              <a:rPr lang="de-CH" dirty="0">
                <a:latin typeface="Montserrat" panose="00000500000000000000" pitchFamily="2" charset="0"/>
                <a:cs typeface="Arial"/>
              </a:rPr>
              <a:t> du </a:t>
            </a:r>
            <a:r>
              <a:rPr lang="de-CH" dirty="0" err="1">
                <a:latin typeface="Montserrat" panose="00000500000000000000" pitchFamily="2" charset="0"/>
                <a:cs typeface="Arial"/>
              </a:rPr>
              <a:t>service</a:t>
            </a:r>
            <a:r>
              <a:rPr lang="de-CH" dirty="0">
                <a:latin typeface="Montserrat" panose="00000500000000000000" pitchFamily="2" charset="0"/>
                <a:cs typeface="Arial"/>
              </a:rPr>
              <a:t> de </a:t>
            </a:r>
            <a:r>
              <a:rPr lang="de-CH" dirty="0" err="1">
                <a:latin typeface="Montserrat" panose="00000500000000000000" pitchFamily="2" charset="0"/>
                <a:cs typeface="Arial"/>
              </a:rPr>
              <a:t>secours</a:t>
            </a:r>
            <a:r>
              <a:rPr lang="de-CH" dirty="0">
                <a:latin typeface="Montserrat" panose="00000500000000000000" pitchFamily="2" charset="0"/>
                <a:cs typeface="Arial"/>
              </a:rPr>
              <a:t>, et </a:t>
            </a:r>
            <a:r>
              <a:rPr lang="de-CH" dirty="0" err="1">
                <a:latin typeface="Montserrat" panose="00000500000000000000" pitchFamily="2" charset="0"/>
                <a:cs typeface="Arial"/>
              </a:rPr>
              <a:t>sa</a:t>
            </a:r>
            <a:r>
              <a:rPr lang="de-CH" dirty="0">
                <a:latin typeface="Montserrat" panose="00000500000000000000" pitchFamily="2" charset="0"/>
                <a:cs typeface="Arial"/>
              </a:rPr>
              <a:t> </a:t>
            </a:r>
            <a:r>
              <a:rPr lang="de-CH" dirty="0" err="1">
                <a:latin typeface="Montserrat" panose="00000500000000000000" pitchFamily="2" charset="0"/>
                <a:cs typeface="Arial"/>
              </a:rPr>
              <a:t>respiration</a:t>
            </a:r>
            <a:r>
              <a:rPr lang="de-CH" dirty="0">
                <a:latin typeface="Montserrat" panose="00000500000000000000" pitchFamily="2" charset="0"/>
                <a:cs typeface="Arial"/>
              </a:rPr>
              <a:t> </a:t>
            </a:r>
            <a:r>
              <a:rPr lang="de-CH" dirty="0" err="1">
                <a:latin typeface="Montserrat" panose="00000500000000000000" pitchFamily="2" charset="0"/>
                <a:cs typeface="Arial"/>
              </a:rPr>
              <a:t>doit</a:t>
            </a:r>
            <a:r>
              <a:rPr lang="de-CH" dirty="0">
                <a:latin typeface="Montserrat" panose="00000500000000000000" pitchFamily="2" charset="0"/>
                <a:cs typeface="Arial"/>
              </a:rPr>
              <a:t> </a:t>
            </a:r>
            <a:r>
              <a:rPr lang="de-CH" dirty="0" err="1">
                <a:latin typeface="Montserrat" panose="00000500000000000000" pitchFamily="2" charset="0"/>
                <a:cs typeface="Arial"/>
              </a:rPr>
              <a:t>être</a:t>
            </a:r>
            <a:r>
              <a:rPr lang="de-CH" dirty="0">
                <a:latin typeface="Montserrat" panose="00000500000000000000" pitchFamily="2" charset="0"/>
                <a:cs typeface="Arial"/>
              </a:rPr>
              <a:t> </a:t>
            </a:r>
            <a:r>
              <a:rPr lang="de-CH" dirty="0" err="1">
                <a:latin typeface="Montserrat" panose="00000500000000000000" pitchFamily="2" charset="0"/>
                <a:cs typeface="Arial"/>
              </a:rPr>
              <a:t>régulièrement</a:t>
            </a:r>
            <a:r>
              <a:rPr lang="de-CH" dirty="0">
                <a:latin typeface="Montserrat" panose="00000500000000000000" pitchFamily="2" charset="0"/>
                <a:cs typeface="Arial"/>
              </a:rPr>
              <a:t> </a:t>
            </a:r>
            <a:r>
              <a:rPr lang="de-CH" dirty="0" err="1">
                <a:latin typeface="Montserrat" panose="00000500000000000000" pitchFamily="2" charset="0"/>
                <a:cs typeface="Arial"/>
              </a:rPr>
              <a:t>contrôlée</a:t>
            </a:r>
            <a:r>
              <a:rPr lang="de-CH" dirty="0">
                <a:latin typeface="Montserrat" panose="00000500000000000000" pitchFamily="2" charset="0"/>
                <a:cs typeface="Arial"/>
              </a:rPr>
              <a:t>.</a:t>
            </a:r>
          </a:p>
          <a:p>
            <a:pPr marL="285750" indent="-285750">
              <a:buFont typeface="Arial"/>
              <a:buChar char="•"/>
            </a:pPr>
            <a:endParaRPr lang="en-US" dirty="0">
              <a:latin typeface="Arial" pitchFamily="34"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10</a:t>
            </a:fld>
            <a:endParaRPr lang="en-US"/>
          </a:p>
        </p:txBody>
      </p:sp>
    </p:spTree>
    <p:extLst>
      <p:ext uri="{BB962C8B-B14F-4D97-AF65-F5344CB8AC3E}">
        <p14:creationId xmlns:p14="http://schemas.microsoft.com/office/powerpoint/2010/main" val="1502248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de-CH" dirty="0">
                <a:latin typeface="Montserrat" panose="00000500000000000000" pitchFamily="2" charset="0"/>
                <a:cs typeface="Arial"/>
              </a:rPr>
              <a:t>Le but de la </a:t>
            </a:r>
            <a:r>
              <a:rPr lang="de-CH" dirty="0" err="1">
                <a:latin typeface="Montserrat" panose="00000500000000000000" pitchFamily="2" charset="0"/>
                <a:cs typeface="Arial"/>
              </a:rPr>
              <a:t>position</a:t>
            </a:r>
            <a:r>
              <a:rPr lang="de-CH" dirty="0">
                <a:latin typeface="Montserrat" panose="00000500000000000000" pitchFamily="2" charset="0"/>
                <a:cs typeface="Arial"/>
              </a:rPr>
              <a:t> </a:t>
            </a:r>
            <a:r>
              <a:rPr lang="de-CH" dirty="0" err="1">
                <a:latin typeface="Montserrat" panose="00000500000000000000" pitchFamily="2" charset="0"/>
                <a:cs typeface="Arial"/>
              </a:rPr>
              <a:t>latérale</a:t>
            </a:r>
            <a:r>
              <a:rPr lang="de-CH" dirty="0">
                <a:latin typeface="Montserrat" panose="00000500000000000000" pitchFamily="2" charset="0"/>
                <a:cs typeface="Arial"/>
              </a:rPr>
              <a:t> de </a:t>
            </a:r>
            <a:r>
              <a:rPr lang="de-CH" dirty="0" err="1">
                <a:latin typeface="Montserrat" panose="00000500000000000000" pitchFamily="2" charset="0"/>
                <a:cs typeface="Arial"/>
              </a:rPr>
              <a:t>sécurité</a:t>
            </a:r>
            <a:r>
              <a:rPr lang="de-CH" dirty="0">
                <a:latin typeface="Montserrat" panose="00000500000000000000" pitchFamily="2" charset="0"/>
                <a:cs typeface="Arial"/>
              </a:rPr>
              <a:t> </a:t>
            </a:r>
            <a:r>
              <a:rPr lang="de-CH" dirty="0" err="1">
                <a:latin typeface="Montserrat" panose="00000500000000000000" pitchFamily="2" charset="0"/>
                <a:cs typeface="Arial"/>
              </a:rPr>
              <a:t>est</a:t>
            </a:r>
            <a:r>
              <a:rPr lang="de-CH" dirty="0">
                <a:latin typeface="Montserrat" panose="00000500000000000000" pitchFamily="2" charset="0"/>
                <a:cs typeface="Arial"/>
              </a:rPr>
              <a:t> de </a:t>
            </a:r>
            <a:r>
              <a:rPr lang="de-CH" dirty="0" err="1">
                <a:latin typeface="Montserrat" panose="00000500000000000000" pitchFamily="2" charset="0"/>
                <a:cs typeface="Arial"/>
              </a:rPr>
              <a:t>maintenir</a:t>
            </a:r>
            <a:r>
              <a:rPr lang="de-CH" dirty="0">
                <a:latin typeface="Montserrat" panose="00000500000000000000" pitchFamily="2" charset="0"/>
                <a:cs typeface="Arial"/>
              </a:rPr>
              <a:t> </a:t>
            </a:r>
            <a:r>
              <a:rPr lang="de-CH" dirty="0" err="1">
                <a:latin typeface="Montserrat" panose="00000500000000000000" pitchFamily="2" charset="0"/>
                <a:cs typeface="Arial"/>
              </a:rPr>
              <a:t>les</a:t>
            </a:r>
            <a:r>
              <a:rPr lang="de-CH" dirty="0">
                <a:latin typeface="Montserrat" panose="00000500000000000000" pitchFamily="2" charset="0"/>
                <a:cs typeface="Arial"/>
              </a:rPr>
              <a:t> </a:t>
            </a:r>
            <a:r>
              <a:rPr lang="de-CH" dirty="0" err="1">
                <a:latin typeface="Montserrat" panose="00000500000000000000" pitchFamily="2" charset="0"/>
                <a:cs typeface="Arial"/>
              </a:rPr>
              <a:t>voies</a:t>
            </a:r>
            <a:r>
              <a:rPr lang="de-CH" dirty="0">
                <a:latin typeface="Montserrat" panose="00000500000000000000" pitchFamily="2" charset="0"/>
                <a:cs typeface="Arial"/>
              </a:rPr>
              <a:t> </a:t>
            </a:r>
            <a:r>
              <a:rPr lang="de-CH" dirty="0" err="1">
                <a:latin typeface="Montserrat" panose="00000500000000000000" pitchFamily="2" charset="0"/>
                <a:cs typeface="Arial"/>
              </a:rPr>
              <a:t>respiratoires</a:t>
            </a:r>
            <a:r>
              <a:rPr lang="de-CH" dirty="0">
                <a:latin typeface="Montserrat" panose="00000500000000000000" pitchFamily="2" charset="0"/>
                <a:cs typeface="Arial"/>
              </a:rPr>
              <a:t> </a:t>
            </a:r>
            <a:r>
              <a:rPr lang="de-CH" dirty="0" err="1">
                <a:latin typeface="Montserrat" panose="00000500000000000000" pitchFamily="2" charset="0"/>
                <a:cs typeface="Arial"/>
              </a:rPr>
              <a:t>libres</a:t>
            </a:r>
            <a:r>
              <a:rPr lang="de-CH"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de-CH" dirty="0">
                <a:latin typeface="Montserrat" panose="00000500000000000000" pitchFamily="2" charset="0"/>
                <a:cs typeface="Arial"/>
              </a:rPr>
              <a:t>Dans </a:t>
            </a:r>
            <a:r>
              <a:rPr lang="de-CH" dirty="0" err="1">
                <a:latin typeface="Montserrat" panose="00000500000000000000" pitchFamily="2" charset="0"/>
                <a:cs typeface="Arial"/>
              </a:rPr>
              <a:t>ce</a:t>
            </a:r>
            <a:r>
              <a:rPr lang="de-CH" dirty="0">
                <a:latin typeface="Montserrat" panose="00000500000000000000" pitchFamily="2" charset="0"/>
                <a:cs typeface="Arial"/>
              </a:rPr>
              <a:t> </a:t>
            </a:r>
            <a:r>
              <a:rPr lang="de-CH" dirty="0" err="1">
                <a:latin typeface="Montserrat" panose="00000500000000000000" pitchFamily="2" charset="0"/>
                <a:cs typeface="Arial"/>
              </a:rPr>
              <a:t>cadre</a:t>
            </a:r>
            <a:r>
              <a:rPr lang="de-CH" dirty="0">
                <a:latin typeface="Montserrat" panose="00000500000000000000" pitchFamily="2" charset="0"/>
                <a:cs typeface="Arial"/>
              </a:rPr>
              <a:t>, la </a:t>
            </a:r>
            <a:r>
              <a:rPr lang="de-CH" dirty="0" err="1">
                <a:latin typeface="Montserrat" panose="00000500000000000000" pitchFamily="2" charset="0"/>
                <a:cs typeface="Arial"/>
              </a:rPr>
              <a:t>bouche</a:t>
            </a:r>
            <a:r>
              <a:rPr lang="de-CH" dirty="0">
                <a:latin typeface="Montserrat" panose="00000500000000000000" pitchFamily="2" charset="0"/>
                <a:cs typeface="Arial"/>
              </a:rPr>
              <a:t> </a:t>
            </a:r>
            <a:r>
              <a:rPr lang="de-CH" dirty="0" err="1">
                <a:latin typeface="Montserrat" panose="00000500000000000000" pitchFamily="2" charset="0"/>
                <a:cs typeface="Arial"/>
              </a:rPr>
              <a:t>doit</a:t>
            </a:r>
            <a:r>
              <a:rPr lang="de-CH" dirty="0">
                <a:latin typeface="Montserrat" panose="00000500000000000000" pitchFamily="2" charset="0"/>
                <a:cs typeface="Arial"/>
              </a:rPr>
              <a:t> </a:t>
            </a:r>
            <a:r>
              <a:rPr lang="de-CH" dirty="0" err="1">
                <a:latin typeface="Montserrat" panose="00000500000000000000" pitchFamily="2" charset="0"/>
                <a:cs typeface="Arial"/>
              </a:rPr>
              <a:t>être</a:t>
            </a:r>
            <a:r>
              <a:rPr lang="de-CH" dirty="0">
                <a:latin typeface="Montserrat" panose="00000500000000000000" pitchFamily="2" charset="0"/>
                <a:cs typeface="Arial"/>
              </a:rPr>
              <a:t> </a:t>
            </a:r>
            <a:r>
              <a:rPr lang="de-CH" dirty="0" err="1">
                <a:latin typeface="Montserrat" panose="00000500000000000000" pitchFamily="2" charset="0"/>
                <a:cs typeface="Arial"/>
              </a:rPr>
              <a:t>située</a:t>
            </a:r>
            <a:r>
              <a:rPr lang="de-CH" dirty="0">
                <a:latin typeface="Montserrat" panose="00000500000000000000" pitchFamily="2" charset="0"/>
                <a:cs typeface="Arial"/>
              </a:rPr>
              <a:t> plus </a:t>
            </a:r>
            <a:r>
              <a:rPr lang="de-CH" dirty="0" err="1">
                <a:latin typeface="Montserrat" panose="00000500000000000000" pitchFamily="2" charset="0"/>
                <a:cs typeface="Arial"/>
              </a:rPr>
              <a:t>bas</a:t>
            </a:r>
            <a:r>
              <a:rPr lang="de-CH" dirty="0">
                <a:latin typeface="Montserrat" panose="00000500000000000000" pitchFamily="2" charset="0"/>
                <a:cs typeface="Arial"/>
              </a:rPr>
              <a:t> </a:t>
            </a:r>
            <a:r>
              <a:rPr lang="de-CH" dirty="0" err="1">
                <a:latin typeface="Montserrat" panose="00000500000000000000" pitchFamily="2" charset="0"/>
                <a:cs typeface="Arial"/>
              </a:rPr>
              <a:t>que</a:t>
            </a:r>
            <a:r>
              <a:rPr lang="de-CH" dirty="0">
                <a:latin typeface="Montserrat" panose="00000500000000000000" pitchFamily="2" charset="0"/>
                <a:cs typeface="Arial"/>
              </a:rPr>
              <a:t> </a:t>
            </a:r>
            <a:r>
              <a:rPr lang="de-CH" dirty="0" err="1">
                <a:latin typeface="Montserrat" panose="00000500000000000000" pitchFamily="2" charset="0"/>
                <a:cs typeface="Arial"/>
              </a:rPr>
              <a:t>l’estomac</a:t>
            </a:r>
            <a:r>
              <a:rPr lang="de-CH" dirty="0">
                <a:latin typeface="Montserrat" panose="00000500000000000000" pitchFamily="2" charset="0"/>
                <a:cs typeface="Arial"/>
              </a:rPr>
              <a:t>, de </a:t>
            </a:r>
            <a:r>
              <a:rPr lang="de-CH" dirty="0" err="1">
                <a:latin typeface="Montserrat" panose="00000500000000000000" pitchFamily="2" charset="0"/>
                <a:cs typeface="Arial"/>
              </a:rPr>
              <a:t>manière</a:t>
            </a:r>
            <a:r>
              <a:rPr lang="de-CH" dirty="0">
                <a:latin typeface="Montserrat" panose="00000500000000000000" pitchFamily="2" charset="0"/>
                <a:cs typeface="Arial"/>
              </a:rPr>
              <a:t> à </a:t>
            </a:r>
            <a:r>
              <a:rPr lang="de-CH" dirty="0" err="1">
                <a:latin typeface="Montserrat" panose="00000500000000000000" pitchFamily="2" charset="0"/>
                <a:cs typeface="Arial"/>
              </a:rPr>
              <a:t>ce</a:t>
            </a:r>
            <a:r>
              <a:rPr lang="de-CH" dirty="0">
                <a:latin typeface="Montserrat" panose="00000500000000000000" pitchFamily="2" charset="0"/>
                <a:cs typeface="Arial"/>
              </a:rPr>
              <a:t> </a:t>
            </a:r>
            <a:r>
              <a:rPr lang="de-CH" dirty="0" err="1">
                <a:latin typeface="Montserrat" panose="00000500000000000000" pitchFamily="2" charset="0"/>
                <a:cs typeface="Arial"/>
              </a:rPr>
              <a:t>qu’un</a:t>
            </a:r>
            <a:r>
              <a:rPr lang="de-CH" dirty="0">
                <a:latin typeface="Montserrat" panose="00000500000000000000" pitchFamily="2" charset="0"/>
                <a:cs typeface="Arial"/>
              </a:rPr>
              <a:t> </a:t>
            </a:r>
            <a:r>
              <a:rPr lang="de-CH" dirty="0" err="1">
                <a:latin typeface="Montserrat" panose="00000500000000000000" pitchFamily="2" charset="0"/>
                <a:cs typeface="Arial"/>
              </a:rPr>
              <a:t>éventuel</a:t>
            </a:r>
            <a:r>
              <a:rPr lang="de-CH" dirty="0">
                <a:latin typeface="Montserrat" panose="00000500000000000000" pitchFamily="2" charset="0"/>
                <a:cs typeface="Arial"/>
              </a:rPr>
              <a:t> </a:t>
            </a:r>
            <a:r>
              <a:rPr lang="de-CH" dirty="0" err="1">
                <a:latin typeface="Montserrat" panose="00000500000000000000" pitchFamily="2" charset="0"/>
                <a:cs typeface="Arial"/>
              </a:rPr>
              <a:t>vomi</a:t>
            </a:r>
            <a:r>
              <a:rPr lang="de-CH" dirty="0">
                <a:latin typeface="Montserrat" panose="00000500000000000000" pitchFamily="2" charset="0"/>
                <a:cs typeface="Arial"/>
              </a:rPr>
              <a:t> </a:t>
            </a:r>
            <a:r>
              <a:rPr lang="de-CH" dirty="0" err="1">
                <a:latin typeface="Montserrat" panose="00000500000000000000" pitchFamily="2" charset="0"/>
                <a:cs typeface="Arial"/>
              </a:rPr>
              <a:t>puisse</a:t>
            </a:r>
            <a:r>
              <a:rPr lang="de-CH" dirty="0">
                <a:latin typeface="Montserrat" panose="00000500000000000000" pitchFamily="2" charset="0"/>
                <a:cs typeface="Arial"/>
              </a:rPr>
              <a:t> </a:t>
            </a:r>
            <a:r>
              <a:rPr lang="de-CH" dirty="0" err="1">
                <a:latin typeface="Montserrat" panose="00000500000000000000" pitchFamily="2" charset="0"/>
                <a:cs typeface="Arial"/>
              </a:rPr>
              <a:t>s’écouler</a:t>
            </a:r>
            <a:r>
              <a:rPr lang="de-CH" dirty="0">
                <a:latin typeface="Montserrat" panose="00000500000000000000" pitchFamily="2" charset="0"/>
                <a:cs typeface="Arial"/>
              </a:rPr>
              <a:t> </a:t>
            </a:r>
            <a:r>
              <a:rPr lang="de-CH" dirty="0" err="1">
                <a:latin typeface="Montserrat" panose="00000500000000000000" pitchFamily="2" charset="0"/>
                <a:cs typeface="Arial"/>
              </a:rPr>
              <a:t>librement</a:t>
            </a:r>
            <a:endParaRPr lang="de-CH" dirty="0">
              <a:latin typeface="Montserrat" panose="00000500000000000000" pitchFamily="2" charset="0"/>
              <a:ea typeface="Calibri"/>
              <a:cs typeface="Arial"/>
            </a:endParaRPr>
          </a:p>
          <a:p>
            <a:pPr marL="171450" indent="-171450">
              <a:buFont typeface="Arial"/>
              <a:buChar char="•"/>
            </a:pPr>
            <a:r>
              <a:rPr lang="de-CH" dirty="0" err="1">
                <a:latin typeface="Montserrat" panose="00000500000000000000" pitchFamily="2" charset="0"/>
                <a:cs typeface="Arial"/>
              </a:rPr>
              <a:t>Concernant</a:t>
            </a:r>
            <a:r>
              <a:rPr lang="de-CH" dirty="0">
                <a:latin typeface="Montserrat" panose="00000500000000000000" pitchFamily="2" charset="0"/>
                <a:cs typeface="Arial"/>
              </a:rPr>
              <a:t> </a:t>
            </a:r>
            <a:r>
              <a:rPr lang="de-CH" dirty="0" err="1">
                <a:latin typeface="Montserrat" panose="00000500000000000000" pitchFamily="2" charset="0"/>
                <a:cs typeface="Arial"/>
              </a:rPr>
              <a:t>l’importance</a:t>
            </a:r>
            <a:r>
              <a:rPr lang="de-CH" dirty="0">
                <a:latin typeface="Montserrat" panose="00000500000000000000" pitchFamily="2" charset="0"/>
                <a:cs typeface="Arial"/>
              </a:rPr>
              <a:t> de la </a:t>
            </a:r>
            <a:r>
              <a:rPr lang="de-CH" dirty="0" err="1">
                <a:latin typeface="Montserrat" panose="00000500000000000000" pitchFamily="2" charset="0"/>
                <a:cs typeface="Arial"/>
              </a:rPr>
              <a:t>position</a:t>
            </a:r>
            <a:r>
              <a:rPr lang="de-CH" dirty="0">
                <a:latin typeface="Montserrat" panose="00000500000000000000" pitchFamily="2" charset="0"/>
                <a:cs typeface="Arial"/>
              </a:rPr>
              <a:t> </a:t>
            </a:r>
            <a:r>
              <a:rPr lang="de-CH" dirty="0" err="1">
                <a:latin typeface="Montserrat" panose="00000500000000000000" pitchFamily="2" charset="0"/>
                <a:cs typeface="Arial"/>
              </a:rPr>
              <a:t>exacte</a:t>
            </a:r>
            <a:r>
              <a:rPr lang="de-CH" dirty="0">
                <a:latin typeface="Montserrat" panose="00000500000000000000" pitchFamily="2" charset="0"/>
                <a:cs typeface="Arial"/>
              </a:rPr>
              <a:t> des </a:t>
            </a:r>
            <a:r>
              <a:rPr lang="de-CH" dirty="0" err="1">
                <a:latin typeface="Montserrat" panose="00000500000000000000" pitchFamily="2" charset="0"/>
                <a:cs typeface="Arial"/>
              </a:rPr>
              <a:t>extrémité</a:t>
            </a:r>
            <a:r>
              <a:rPr lang="de-CH" dirty="0">
                <a:latin typeface="Montserrat" panose="00000500000000000000" pitchFamily="2" charset="0"/>
                <a:cs typeface="Arial"/>
              </a:rPr>
              <a:t>, on ne </a:t>
            </a:r>
            <a:r>
              <a:rPr lang="de-CH" dirty="0" err="1">
                <a:latin typeface="Montserrat" panose="00000500000000000000" pitchFamily="2" charset="0"/>
                <a:cs typeface="Arial"/>
              </a:rPr>
              <a:t>dispose</a:t>
            </a:r>
            <a:r>
              <a:rPr lang="de-CH" dirty="0">
                <a:latin typeface="Montserrat" panose="00000500000000000000" pitchFamily="2" charset="0"/>
                <a:cs typeface="Arial"/>
              </a:rPr>
              <a:t> </a:t>
            </a:r>
            <a:r>
              <a:rPr lang="de-CH" dirty="0" err="1">
                <a:latin typeface="Montserrat" panose="00000500000000000000" pitchFamily="2" charset="0"/>
                <a:cs typeface="Arial"/>
              </a:rPr>
              <a:t>d’aucune</a:t>
            </a:r>
            <a:r>
              <a:rPr lang="de-CH" dirty="0">
                <a:latin typeface="Montserrat" panose="00000500000000000000" pitchFamily="2" charset="0"/>
                <a:cs typeface="Arial"/>
              </a:rPr>
              <a:t> </a:t>
            </a:r>
            <a:r>
              <a:rPr lang="de-CH" dirty="0" err="1">
                <a:latin typeface="Montserrat" panose="00000500000000000000" pitchFamily="2" charset="0"/>
                <a:cs typeface="Arial"/>
              </a:rPr>
              <a:t>élément</a:t>
            </a:r>
            <a:r>
              <a:rPr lang="de-CH" dirty="0">
                <a:latin typeface="Montserrat" panose="00000500000000000000" pitchFamily="2" charset="0"/>
                <a:cs typeface="Arial"/>
              </a:rPr>
              <a:t> </a:t>
            </a:r>
            <a:r>
              <a:rPr lang="de-CH" dirty="0" err="1">
                <a:latin typeface="Montserrat" panose="00000500000000000000" pitchFamily="2" charset="0"/>
                <a:cs typeface="Arial"/>
              </a:rPr>
              <a:t>probant</a:t>
            </a:r>
            <a:r>
              <a:rPr lang="de-CH" dirty="0">
                <a:latin typeface="Montserrat" panose="00000500000000000000" pitchFamily="2" charset="0"/>
                <a:cs typeface="Arial"/>
              </a:rPr>
              <a:t>.</a:t>
            </a:r>
            <a:endParaRPr lang="de-CH" dirty="0">
              <a:latin typeface="Montserrat" panose="00000500000000000000" pitchFamily="2" charset="0"/>
              <a:ea typeface="Calibri" panose="020F0502020204030204"/>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11</a:t>
            </a:fld>
            <a:endParaRPr lang="en-US"/>
          </a:p>
        </p:txBody>
      </p:sp>
    </p:spTree>
    <p:extLst>
      <p:ext uri="{BB962C8B-B14F-4D97-AF65-F5344CB8AC3E}">
        <p14:creationId xmlns:p14="http://schemas.microsoft.com/office/powerpoint/2010/main" val="1812772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285750" indent="-285750">
              <a:buFont typeface="Arial"/>
              <a:buChar char="•"/>
            </a:pPr>
            <a:r>
              <a:rPr lang="fr-FR" dirty="0">
                <a:latin typeface="Montserrat" panose="00000500000000000000" pitchFamily="2" charset="0"/>
                <a:cs typeface="Arial"/>
              </a:rPr>
              <a:t>Libérer les voies respiratoires en inclinant la tête vers l’arrière et en soulevant le menton</a:t>
            </a:r>
            <a:endParaRPr lang="en-US" dirty="0">
              <a:latin typeface="Montserrat" panose="00000500000000000000" pitchFamily="2" charset="0"/>
            </a:endParaRPr>
          </a:p>
          <a:p>
            <a:pPr marL="285750" indent="-285750">
              <a:buFont typeface="Arial"/>
              <a:buChar char="•"/>
            </a:pPr>
            <a:r>
              <a:rPr lang="fr-FR" dirty="0">
                <a:latin typeface="Montserrat" panose="00000500000000000000" pitchFamily="2" charset="0"/>
                <a:cs typeface="Arial"/>
              </a:rPr>
              <a:t>vérifier la respiration en regardant, en écoutant et en palpant. La personne ne respire pas ou pas normalement!</a:t>
            </a:r>
          </a:p>
          <a:p>
            <a:endParaRPr lang="de-CH" dirty="0">
              <a:latin typeface="Montserrat" panose="00000500000000000000" pitchFamily="2" charset="0"/>
              <a:cs typeface="Arial"/>
            </a:endParaRPr>
          </a:p>
          <a:p>
            <a:endParaRPr lang="fr-CH" dirty="0"/>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Montserrat" panose="00000500000000000000" pitchFamily="2" charset="0"/>
                <a:cs typeface="Arial"/>
              </a:rPr>
              <a:t>En Suisse, les services </a:t>
            </a:r>
            <a:r>
              <a:rPr lang="en-US" dirty="0" err="1">
                <a:latin typeface="Montserrat" panose="00000500000000000000" pitchFamily="2" charset="0"/>
                <a:cs typeface="Arial"/>
              </a:rPr>
              <a:t>d’urgence</a:t>
            </a:r>
            <a:r>
              <a:rPr lang="en-US" dirty="0">
                <a:latin typeface="Montserrat" panose="00000500000000000000" pitchFamily="2" charset="0"/>
                <a:cs typeface="Arial"/>
              </a:rPr>
              <a:t> </a:t>
            </a:r>
            <a:r>
              <a:rPr lang="en-US" dirty="0" err="1">
                <a:latin typeface="Montserrat" panose="00000500000000000000" pitchFamily="2" charset="0"/>
                <a:cs typeface="Arial"/>
              </a:rPr>
              <a:t>sont</a:t>
            </a:r>
            <a:r>
              <a:rPr lang="en-US" dirty="0">
                <a:latin typeface="Montserrat" panose="00000500000000000000" pitchFamily="2" charset="0"/>
                <a:cs typeface="Arial"/>
              </a:rPr>
              <a:t> </a:t>
            </a:r>
            <a:r>
              <a:rPr lang="en-US" dirty="0" err="1">
                <a:latin typeface="Montserrat" panose="00000500000000000000" pitchFamily="2" charset="0"/>
                <a:cs typeface="Arial"/>
              </a:rPr>
              <a:t>sollicités</a:t>
            </a:r>
            <a:r>
              <a:rPr lang="en-US" dirty="0">
                <a:latin typeface="Montserrat" panose="00000500000000000000" pitchFamily="2" charset="0"/>
                <a:cs typeface="Arial"/>
              </a:rPr>
              <a:t> au moyen du </a:t>
            </a:r>
            <a:r>
              <a:rPr lang="en-US" dirty="0" err="1">
                <a:latin typeface="Montserrat" panose="00000500000000000000" pitchFamily="2" charset="0"/>
                <a:cs typeface="Arial"/>
              </a:rPr>
              <a:t>numéro</a:t>
            </a:r>
            <a:r>
              <a:rPr lang="en-US" dirty="0">
                <a:latin typeface="Montserrat" panose="00000500000000000000" pitchFamily="2" charset="0"/>
                <a:cs typeface="Arial"/>
              </a:rPr>
              <a:t> </a:t>
            </a:r>
            <a:r>
              <a:rPr lang="en-US" dirty="0" err="1">
                <a:latin typeface="Montserrat" panose="00000500000000000000" pitchFamily="2" charset="0"/>
                <a:cs typeface="Arial"/>
              </a:rPr>
              <a:t>d’appel</a:t>
            </a:r>
            <a:r>
              <a:rPr lang="en-US" dirty="0">
                <a:latin typeface="Montserrat" panose="00000500000000000000" pitchFamily="2" charset="0"/>
                <a:cs typeface="Arial"/>
              </a:rPr>
              <a:t> </a:t>
            </a:r>
            <a:r>
              <a:rPr lang="en-US" dirty="0" err="1">
                <a:latin typeface="Montserrat" panose="00000500000000000000" pitchFamily="2" charset="0"/>
                <a:cs typeface="Arial"/>
              </a:rPr>
              <a:t>d’urgence</a:t>
            </a:r>
            <a:r>
              <a:rPr lang="en-US" dirty="0">
                <a:latin typeface="Montserrat" panose="00000500000000000000" pitchFamily="2" charset="0"/>
                <a:cs typeface="Arial"/>
              </a:rPr>
              <a:t> 144, </a:t>
            </a:r>
            <a:r>
              <a:rPr lang="en-US" dirty="0" err="1">
                <a:latin typeface="Montserrat" panose="00000500000000000000" pitchFamily="2" charset="0"/>
                <a:cs typeface="Arial"/>
              </a:rPr>
              <a:t>valable</a:t>
            </a:r>
            <a:r>
              <a:rPr lang="en-US" dirty="0">
                <a:latin typeface="Montserrat" panose="00000500000000000000" pitchFamily="2" charset="0"/>
                <a:cs typeface="Arial"/>
              </a:rPr>
              <a:t> dans tout le pays.</a:t>
            </a:r>
          </a:p>
          <a:p>
            <a:pPr marL="171450" indent="-171450">
              <a:buFont typeface="Arial"/>
              <a:buChar char="•"/>
            </a:pPr>
            <a:r>
              <a:rPr lang="en-US" dirty="0">
                <a:latin typeface="Montserrat" panose="00000500000000000000" pitchFamily="2" charset="0"/>
                <a:cs typeface="Arial"/>
              </a:rPr>
              <a:t>Le </a:t>
            </a:r>
            <a:r>
              <a:rPr lang="en-US" dirty="0" err="1">
                <a:latin typeface="Montserrat" panose="00000500000000000000" pitchFamily="2" charset="0"/>
                <a:cs typeface="Arial"/>
              </a:rPr>
              <a:t>numéro</a:t>
            </a:r>
            <a:r>
              <a:rPr lang="en-US" dirty="0">
                <a:latin typeface="Montserrat" panose="00000500000000000000" pitchFamily="2" charset="0"/>
                <a:cs typeface="Arial"/>
              </a:rPr>
              <a:t> </a:t>
            </a:r>
            <a:r>
              <a:rPr lang="en-US" dirty="0" err="1">
                <a:latin typeface="Montserrat" panose="00000500000000000000" pitchFamily="2" charset="0"/>
                <a:cs typeface="Arial"/>
              </a:rPr>
              <a:t>d’appel</a:t>
            </a:r>
            <a:r>
              <a:rPr lang="en-US" dirty="0">
                <a:latin typeface="Montserrat" panose="00000500000000000000" pitchFamily="2" charset="0"/>
                <a:cs typeface="Arial"/>
              </a:rPr>
              <a:t> </a:t>
            </a:r>
            <a:r>
              <a:rPr lang="en-US" dirty="0" err="1">
                <a:latin typeface="Montserrat" panose="00000500000000000000" pitchFamily="2" charset="0"/>
                <a:cs typeface="Arial"/>
              </a:rPr>
              <a:t>d’urgence</a:t>
            </a:r>
            <a:r>
              <a:rPr lang="en-US" dirty="0">
                <a:latin typeface="Montserrat" panose="00000500000000000000" pitchFamily="2" charset="0"/>
                <a:cs typeface="Arial"/>
              </a:rPr>
              <a:t> </a:t>
            </a:r>
            <a:r>
              <a:rPr lang="en-US" dirty="0" err="1">
                <a:latin typeface="Montserrat" panose="00000500000000000000" pitchFamily="2" charset="0"/>
                <a:cs typeface="Arial"/>
              </a:rPr>
              <a:t>européen</a:t>
            </a:r>
            <a:r>
              <a:rPr lang="en-US" dirty="0">
                <a:latin typeface="Montserrat" panose="00000500000000000000" pitchFamily="2" charset="0"/>
                <a:cs typeface="Arial"/>
              </a:rPr>
              <a:t> 112 est </a:t>
            </a:r>
            <a:r>
              <a:rPr lang="en-US" dirty="0" err="1">
                <a:latin typeface="Montserrat" panose="00000500000000000000" pitchFamily="2" charset="0"/>
                <a:cs typeface="Arial"/>
              </a:rPr>
              <a:t>également</a:t>
            </a:r>
            <a:r>
              <a:rPr lang="en-US" dirty="0">
                <a:latin typeface="Montserrat" panose="00000500000000000000" pitchFamily="2" charset="0"/>
                <a:cs typeface="Arial"/>
              </a:rPr>
              <a:t> </a:t>
            </a:r>
            <a:r>
              <a:rPr lang="en-US" dirty="0" err="1">
                <a:latin typeface="Montserrat" panose="00000500000000000000" pitchFamily="2" charset="0"/>
                <a:cs typeface="Arial"/>
              </a:rPr>
              <a:t>actif</a:t>
            </a:r>
            <a:r>
              <a:rPr lang="en-US" dirty="0">
                <a:latin typeface="Montserrat" panose="00000500000000000000" pitchFamily="2" charset="0"/>
                <a:cs typeface="Arial"/>
              </a:rPr>
              <a:t> </a:t>
            </a:r>
            <a:r>
              <a:rPr lang="en-US" dirty="0" err="1">
                <a:latin typeface="Montserrat" panose="00000500000000000000" pitchFamily="2" charset="0"/>
                <a:cs typeface="Arial"/>
              </a:rPr>
              <a:t>en</a:t>
            </a:r>
            <a:r>
              <a:rPr lang="en-US" dirty="0">
                <a:latin typeface="Montserrat" panose="00000500000000000000" pitchFamily="2" charset="0"/>
                <a:cs typeface="Arial"/>
              </a:rPr>
              <a:t> arrière-plan.</a:t>
            </a:r>
          </a:p>
          <a:p>
            <a:pPr marL="171450" indent="-171450">
              <a:buFont typeface="Arial"/>
              <a:buChar char="•"/>
            </a:pPr>
            <a:r>
              <a:rPr lang="en-US" dirty="0">
                <a:latin typeface="Montserrat" panose="00000500000000000000" pitchFamily="2" charset="0"/>
                <a:cs typeface="Arial"/>
              </a:rPr>
              <a:t>Si </a:t>
            </a:r>
            <a:r>
              <a:rPr lang="en-US" dirty="0" err="1">
                <a:latin typeface="Montserrat" panose="00000500000000000000" pitchFamily="2" charset="0"/>
                <a:cs typeface="Arial"/>
              </a:rPr>
              <a:t>nécessaire</a:t>
            </a:r>
            <a:r>
              <a:rPr lang="en-US" dirty="0">
                <a:latin typeface="Montserrat" panose="00000500000000000000" pitchFamily="2" charset="0"/>
                <a:cs typeface="Arial"/>
              </a:rPr>
              <a:t>, il est possible </a:t>
            </a:r>
            <a:r>
              <a:rPr lang="en-US" dirty="0" err="1">
                <a:latin typeface="Montserrat" panose="00000500000000000000" pitchFamily="2" charset="0"/>
                <a:cs typeface="Arial"/>
              </a:rPr>
              <a:t>d’évoquer</a:t>
            </a:r>
            <a:r>
              <a:rPr lang="en-US" dirty="0">
                <a:latin typeface="Montserrat" panose="00000500000000000000" pitchFamily="2" charset="0"/>
                <a:cs typeface="Arial"/>
              </a:rPr>
              <a:t> </a:t>
            </a:r>
            <a:r>
              <a:rPr lang="en-US" dirty="0" err="1">
                <a:latin typeface="Montserrat" panose="00000500000000000000" pitchFamily="2" charset="0"/>
                <a:cs typeface="Arial"/>
              </a:rPr>
              <a:t>d’autres</a:t>
            </a:r>
            <a:r>
              <a:rPr lang="en-US" dirty="0">
                <a:latin typeface="Montserrat" panose="00000500000000000000" pitchFamily="2" charset="0"/>
                <a:cs typeface="Arial"/>
              </a:rPr>
              <a:t> </a:t>
            </a:r>
            <a:r>
              <a:rPr lang="en-US" dirty="0" err="1">
                <a:latin typeface="Montserrat" panose="00000500000000000000" pitchFamily="2" charset="0"/>
                <a:cs typeface="Arial"/>
              </a:rPr>
              <a:t>numéros</a:t>
            </a:r>
            <a:r>
              <a:rPr lang="en-US" dirty="0">
                <a:latin typeface="Montserrat" panose="00000500000000000000" pitchFamily="2" charset="0"/>
                <a:cs typeface="Arial"/>
              </a:rPr>
              <a:t> </a:t>
            </a:r>
            <a:r>
              <a:rPr lang="en-US" dirty="0" err="1">
                <a:latin typeface="Montserrat" panose="00000500000000000000" pitchFamily="2" charset="0"/>
                <a:cs typeface="Arial"/>
              </a:rPr>
              <a:t>d’appel</a:t>
            </a:r>
            <a:r>
              <a:rPr lang="en-US" dirty="0">
                <a:latin typeface="Montserrat" panose="00000500000000000000" pitchFamily="2" charset="0"/>
                <a:cs typeface="Arial"/>
              </a:rPr>
              <a:t> </a:t>
            </a:r>
            <a:r>
              <a:rPr lang="en-US" dirty="0" err="1">
                <a:latin typeface="Montserrat" panose="00000500000000000000" pitchFamily="2" charset="0"/>
                <a:cs typeface="Arial"/>
              </a:rPr>
              <a:t>d’urgence</a:t>
            </a:r>
            <a:r>
              <a:rPr lang="en-US" dirty="0">
                <a:latin typeface="Montserrat" panose="00000500000000000000" pitchFamily="2" charset="0"/>
                <a:cs typeface="Arial"/>
              </a:rPr>
              <a:t> </a:t>
            </a:r>
            <a:r>
              <a:rPr lang="en-US" dirty="0" err="1">
                <a:latin typeface="Montserrat" panose="00000500000000000000" pitchFamily="2" charset="0"/>
                <a:cs typeface="Arial"/>
              </a:rPr>
              <a:t>comme</a:t>
            </a:r>
            <a:r>
              <a:rPr lang="en-US" dirty="0">
                <a:latin typeface="Montserrat" panose="00000500000000000000" pitchFamily="2" charset="0"/>
                <a:cs typeface="Arial"/>
              </a:rPr>
              <a:t> la police au 117 </a:t>
            </a:r>
            <a:r>
              <a:rPr lang="en-US" dirty="0" err="1">
                <a:latin typeface="Montserrat" panose="00000500000000000000" pitchFamily="2" charset="0"/>
                <a:cs typeface="Arial"/>
              </a:rPr>
              <a:t>ou</a:t>
            </a:r>
            <a:r>
              <a:rPr lang="en-US" dirty="0">
                <a:latin typeface="Montserrat" panose="00000500000000000000" pitchFamily="2" charset="0"/>
                <a:cs typeface="Arial"/>
              </a:rPr>
              <a:t> les services du feu au 118, sans pour </a:t>
            </a:r>
            <a:r>
              <a:rPr lang="en-US" dirty="0" err="1">
                <a:latin typeface="Montserrat" panose="00000500000000000000" pitchFamily="2" charset="0"/>
                <a:cs typeface="Arial"/>
              </a:rPr>
              <a:t>autant</a:t>
            </a:r>
            <a:r>
              <a:rPr lang="en-US" dirty="0">
                <a:latin typeface="Montserrat" panose="00000500000000000000" pitchFamily="2" charset="0"/>
                <a:cs typeface="Arial"/>
              </a:rPr>
              <a:t> </a:t>
            </a:r>
            <a:r>
              <a:rPr lang="en-US" dirty="0" err="1">
                <a:latin typeface="Montserrat" panose="00000500000000000000" pitchFamily="2" charset="0"/>
                <a:cs typeface="Arial"/>
              </a:rPr>
              <a:t>altérer</a:t>
            </a:r>
            <a:r>
              <a:rPr lang="en-US" dirty="0">
                <a:latin typeface="Montserrat" panose="00000500000000000000" pitchFamily="2" charset="0"/>
                <a:cs typeface="Arial"/>
              </a:rPr>
              <a:t> </a:t>
            </a:r>
            <a:r>
              <a:rPr lang="en-US" dirty="0" err="1">
                <a:latin typeface="Montserrat" panose="00000500000000000000" pitchFamily="2" charset="0"/>
                <a:cs typeface="Arial"/>
              </a:rPr>
              <a:t>l’accent</a:t>
            </a:r>
            <a:r>
              <a:rPr lang="en-US" dirty="0">
                <a:latin typeface="Montserrat" panose="00000500000000000000" pitchFamily="2" charset="0"/>
                <a:cs typeface="Arial"/>
              </a:rPr>
              <a:t> mis sur le </a:t>
            </a:r>
            <a:r>
              <a:rPr lang="en-US" dirty="0" err="1">
                <a:latin typeface="Montserrat" panose="00000500000000000000" pitchFamily="2" charset="0"/>
                <a:cs typeface="Arial"/>
              </a:rPr>
              <a:t>numéro</a:t>
            </a:r>
            <a:r>
              <a:rPr lang="en-US" dirty="0">
                <a:latin typeface="Montserrat" panose="00000500000000000000" pitchFamily="2" charset="0"/>
                <a:cs typeface="Arial"/>
              </a:rPr>
              <a:t> 144.</a:t>
            </a:r>
          </a:p>
          <a:p>
            <a:pPr marL="171450" indent="-171450">
              <a:buFont typeface="Arial"/>
              <a:buChar char="•"/>
            </a:pPr>
            <a:endParaRPr lang="en-US" dirty="0">
              <a:latin typeface="Arial"/>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13</a:t>
            </a:fld>
            <a:endParaRPr lang="en-US"/>
          </a:p>
        </p:txBody>
      </p:sp>
    </p:spTree>
    <p:extLst>
      <p:ext uri="{BB962C8B-B14F-4D97-AF65-F5344CB8AC3E}">
        <p14:creationId xmlns:p14="http://schemas.microsoft.com/office/powerpoint/2010/main" val="4207925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Montserrat" panose="00000500000000000000" pitchFamily="2" charset="0"/>
                <a:cs typeface="Arial" pitchFamily="34" charset="0"/>
              </a:rPr>
              <a:t>Afficher</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cette</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diapo</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s’il</a:t>
            </a:r>
            <a:r>
              <a:rPr lang="en-US" dirty="0">
                <a:latin typeface="Montserrat" panose="00000500000000000000" pitchFamily="2" charset="0"/>
                <a:cs typeface="Arial" pitchFamily="34" charset="0"/>
              </a:rPr>
              <a:t> y a un </a:t>
            </a:r>
            <a:r>
              <a:rPr lang="en-US" dirty="0" err="1">
                <a:latin typeface="Montserrat" panose="00000500000000000000" pitchFamily="2" charset="0"/>
                <a:cs typeface="Arial" pitchFamily="34" charset="0"/>
              </a:rPr>
              <a:t>numéro</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d’alarme</a:t>
            </a:r>
            <a:r>
              <a:rPr lang="en-US" dirty="0">
                <a:latin typeface="Montserrat" panose="00000500000000000000" pitchFamily="2" charset="0"/>
                <a:cs typeface="Arial" pitchFamily="34" charset="0"/>
              </a:rPr>
              <a:t> interne (</a:t>
            </a:r>
            <a:r>
              <a:rPr lang="en-US" dirty="0" err="1">
                <a:latin typeface="Montserrat" panose="00000500000000000000" pitchFamily="2" charset="0"/>
                <a:cs typeface="Arial" pitchFamily="34" charset="0"/>
              </a:rPr>
              <a:t>hôpital</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ou</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entreprise</a:t>
            </a:r>
            <a:r>
              <a:rPr lang="en-US" dirty="0">
                <a:latin typeface="Montserrat" panose="00000500000000000000" pitchFamily="2" charset="0"/>
                <a:cs typeface="Arial" pitchFamily="34" charset="0"/>
              </a:rPr>
              <a:t>), masquer la </a:t>
            </a:r>
            <a:r>
              <a:rPr lang="en-US" dirty="0" err="1">
                <a:latin typeface="Montserrat" panose="00000500000000000000" pitchFamily="2" charset="0"/>
                <a:cs typeface="Arial" pitchFamily="34" charset="0"/>
              </a:rPr>
              <a:t>diapo</a:t>
            </a:r>
            <a:r>
              <a:rPr lang="en-US" dirty="0">
                <a:latin typeface="Montserrat" panose="00000500000000000000" pitchFamily="2" charset="0"/>
                <a:cs typeface="Arial" pitchFamily="34" charset="0"/>
              </a:rPr>
              <a:t> n° 13</a:t>
            </a:r>
            <a:endParaRPr lang="en-US" dirty="0">
              <a:latin typeface="Montserrat" panose="00000500000000000000" pitchFamily="2" charset="0"/>
              <a:ea typeface="Calibri"/>
              <a:cs typeface="Arial" pitchFamily="34" charset="0"/>
            </a:endParaRPr>
          </a:p>
          <a:p>
            <a:pPr marL="171450" indent="-171450">
              <a:buFont typeface="Arial"/>
              <a:buChar char="•"/>
            </a:pPr>
            <a:r>
              <a:rPr lang="en-US" dirty="0">
                <a:latin typeface="Montserrat" panose="00000500000000000000" pitchFamily="2" charset="0"/>
                <a:cs typeface="Arial"/>
              </a:rPr>
              <a:t>Le </a:t>
            </a:r>
            <a:r>
              <a:rPr lang="en-US" dirty="0" err="1">
                <a:latin typeface="Montserrat" panose="00000500000000000000" pitchFamily="2" charset="0"/>
                <a:cs typeface="Arial"/>
              </a:rPr>
              <a:t>numéro</a:t>
            </a:r>
            <a:r>
              <a:rPr lang="en-US" dirty="0">
                <a:latin typeface="Montserrat" panose="00000500000000000000" pitchFamily="2" charset="0"/>
                <a:cs typeface="Arial"/>
              </a:rPr>
              <a:t> interne </a:t>
            </a:r>
            <a:r>
              <a:rPr lang="en-US" dirty="0" err="1">
                <a:latin typeface="Montserrat" panose="00000500000000000000" pitchFamily="2" charset="0"/>
                <a:cs typeface="Arial"/>
              </a:rPr>
              <a:t>peut</a:t>
            </a:r>
            <a:r>
              <a:rPr lang="en-US" dirty="0">
                <a:latin typeface="Montserrat" panose="00000500000000000000" pitchFamily="2" charset="0"/>
                <a:cs typeface="Arial"/>
              </a:rPr>
              <a:t> </a:t>
            </a:r>
            <a:r>
              <a:rPr lang="en-US" dirty="0" err="1">
                <a:latin typeface="Montserrat" panose="00000500000000000000" pitchFamily="2" charset="0"/>
                <a:cs typeface="Arial"/>
              </a:rPr>
              <a:t>être</a:t>
            </a:r>
            <a:r>
              <a:rPr lang="en-US" dirty="0">
                <a:latin typeface="Montserrat" panose="00000500000000000000" pitchFamily="2" charset="0"/>
                <a:cs typeface="Arial"/>
              </a:rPr>
              <a:t> </a:t>
            </a:r>
            <a:r>
              <a:rPr lang="en-US" dirty="0" err="1">
                <a:latin typeface="Montserrat" panose="00000500000000000000" pitchFamily="2" charset="0"/>
                <a:cs typeface="Arial"/>
              </a:rPr>
              <a:t>adapté</a:t>
            </a:r>
            <a:endParaRPr lang="en-US" dirty="0">
              <a:latin typeface="Montserrat" panose="00000500000000000000" pitchFamily="2" charset="0"/>
              <a:cs typeface="Arial"/>
            </a:endParaRPr>
          </a:p>
          <a:p>
            <a:pPr marL="171450" indent="-171450">
              <a:buFont typeface="Arial"/>
              <a:buChar char="•"/>
            </a:pPr>
            <a:r>
              <a:rPr lang="en-US" dirty="0">
                <a:latin typeface="Montserrat" panose="00000500000000000000" pitchFamily="2" charset="0"/>
                <a:cs typeface="Arial"/>
              </a:rPr>
              <a:t>Dans les </a:t>
            </a:r>
            <a:r>
              <a:rPr lang="en-US" dirty="0" err="1">
                <a:latin typeface="Montserrat" panose="00000500000000000000" pitchFamily="2" charset="0"/>
                <a:cs typeface="Arial"/>
              </a:rPr>
              <a:t>hôpitaux</a:t>
            </a:r>
            <a:r>
              <a:rPr lang="en-US" dirty="0">
                <a:latin typeface="Montserrat" panose="00000500000000000000" pitchFamily="2" charset="0"/>
                <a:cs typeface="Arial"/>
              </a:rPr>
              <a:t> </a:t>
            </a:r>
            <a:r>
              <a:rPr lang="en-US" dirty="0" err="1">
                <a:latin typeface="Montserrat" panose="00000500000000000000" pitchFamily="2" charset="0"/>
                <a:cs typeface="Arial"/>
              </a:rPr>
              <a:t>européens</a:t>
            </a:r>
            <a:r>
              <a:rPr lang="en-US" dirty="0">
                <a:latin typeface="Montserrat" panose="00000500000000000000" pitchFamily="2" charset="0"/>
                <a:cs typeface="Arial"/>
              </a:rPr>
              <a:t>, on a mis </a:t>
            </a:r>
            <a:r>
              <a:rPr lang="en-US" dirty="0" err="1">
                <a:latin typeface="Montserrat" panose="00000500000000000000" pitchFamily="2" charset="0"/>
                <a:cs typeface="Arial"/>
              </a:rPr>
              <a:t>en</a:t>
            </a:r>
            <a:r>
              <a:rPr lang="en-US" dirty="0">
                <a:latin typeface="Montserrat" panose="00000500000000000000" pitchFamily="2" charset="0"/>
                <a:cs typeface="Arial"/>
              </a:rPr>
              <a:t> </a:t>
            </a:r>
            <a:r>
              <a:rPr lang="en-US" dirty="0" err="1">
                <a:latin typeface="Montserrat" panose="00000500000000000000" pitchFamily="2" charset="0"/>
                <a:cs typeface="Arial"/>
              </a:rPr>
              <a:t>évidence</a:t>
            </a:r>
            <a:r>
              <a:rPr lang="en-US" dirty="0">
                <a:latin typeface="Montserrat" panose="00000500000000000000" pitchFamily="2" charset="0"/>
                <a:cs typeface="Arial"/>
              </a:rPr>
              <a:t> plus de 100 </a:t>
            </a:r>
            <a:r>
              <a:rPr lang="en-US" dirty="0" err="1">
                <a:latin typeface="Montserrat" panose="00000500000000000000" pitchFamily="2" charset="0"/>
                <a:cs typeface="Arial"/>
              </a:rPr>
              <a:t>différents</a:t>
            </a:r>
            <a:r>
              <a:rPr lang="en-US" dirty="0">
                <a:latin typeface="Montserrat" panose="00000500000000000000" pitchFamily="2" charset="0"/>
                <a:cs typeface="Arial"/>
              </a:rPr>
              <a:t> </a:t>
            </a:r>
            <a:r>
              <a:rPr lang="en-US" dirty="0" err="1">
                <a:latin typeface="Montserrat" panose="00000500000000000000" pitchFamily="2" charset="0"/>
                <a:cs typeface="Arial"/>
              </a:rPr>
              <a:t>numéros</a:t>
            </a:r>
            <a:r>
              <a:rPr lang="en-US" dirty="0">
                <a:latin typeface="Montserrat" panose="00000500000000000000" pitchFamily="2" charset="0"/>
                <a:cs typeface="Arial"/>
              </a:rPr>
              <a:t> </a:t>
            </a:r>
            <a:r>
              <a:rPr lang="en-US" dirty="0" err="1">
                <a:latin typeface="Montserrat" panose="00000500000000000000" pitchFamily="2" charset="0"/>
                <a:cs typeface="Arial"/>
              </a:rPr>
              <a:t>d’appel</a:t>
            </a:r>
            <a:r>
              <a:rPr lang="en-US" dirty="0">
                <a:latin typeface="Montserrat" panose="00000500000000000000" pitchFamily="2" charset="0"/>
                <a:cs typeface="Arial"/>
              </a:rPr>
              <a:t> </a:t>
            </a:r>
            <a:r>
              <a:rPr lang="en-US" dirty="0" err="1">
                <a:latin typeface="Montserrat" panose="00000500000000000000" pitchFamily="2" charset="0"/>
                <a:cs typeface="Arial"/>
              </a:rPr>
              <a:t>d’urgence</a:t>
            </a:r>
            <a:r>
              <a:rPr lang="en-US" dirty="0">
                <a:latin typeface="Montserrat" panose="00000500000000000000" pitchFamily="2" charset="0"/>
                <a:cs typeface="Arial"/>
              </a:rPr>
              <a:t>, dans le cadre </a:t>
            </a:r>
            <a:r>
              <a:rPr lang="en-US" dirty="0" err="1">
                <a:latin typeface="Montserrat" panose="00000500000000000000" pitchFamily="2" charset="0"/>
                <a:cs typeface="Arial"/>
              </a:rPr>
              <a:t>d’une</a:t>
            </a:r>
            <a:r>
              <a:rPr lang="en-US" dirty="0">
                <a:latin typeface="Montserrat" panose="00000500000000000000" pitchFamily="2" charset="0"/>
                <a:cs typeface="Arial"/>
              </a:rPr>
              <a:t> </a:t>
            </a:r>
            <a:r>
              <a:rPr lang="en-US" dirty="0" err="1">
                <a:latin typeface="Montserrat" panose="00000500000000000000" pitchFamily="2" charset="0"/>
                <a:cs typeface="Arial"/>
              </a:rPr>
              <a:t>enquête</a:t>
            </a:r>
            <a:r>
              <a:rPr lang="en-US" dirty="0">
                <a:latin typeface="Montserrat" panose="00000500000000000000" pitchFamily="2" charset="0"/>
                <a:cs typeface="Arial"/>
              </a:rPr>
              <a:t> de </a:t>
            </a:r>
            <a:r>
              <a:rPr lang="en-US" dirty="0" err="1">
                <a:latin typeface="Montserrat" panose="00000500000000000000" pitchFamily="2" charset="0"/>
                <a:cs typeface="Arial"/>
              </a:rPr>
              <a:t>l’ERC</a:t>
            </a:r>
            <a:r>
              <a:rPr lang="en-US" dirty="0">
                <a:latin typeface="Montserrat" panose="00000500000000000000" pitchFamily="2" charset="0"/>
                <a:cs typeface="Arial"/>
              </a:rPr>
              <a:t>. Trois quarts des </a:t>
            </a:r>
            <a:r>
              <a:rPr lang="en-US" dirty="0" err="1">
                <a:latin typeface="Montserrat" panose="00000500000000000000" pitchFamily="2" charset="0"/>
                <a:cs typeface="Arial"/>
              </a:rPr>
              <a:t>hôpitaux</a:t>
            </a:r>
            <a:r>
              <a:rPr lang="en-US" dirty="0">
                <a:latin typeface="Montserrat" panose="00000500000000000000" pitchFamily="2" charset="0"/>
                <a:cs typeface="Arial"/>
              </a:rPr>
              <a:t> </a:t>
            </a:r>
            <a:r>
              <a:rPr lang="en-US" dirty="0" err="1">
                <a:latin typeface="Montserrat" panose="00000500000000000000" pitchFamily="2" charset="0"/>
                <a:cs typeface="Arial"/>
              </a:rPr>
              <a:t>utilisent</a:t>
            </a:r>
            <a:r>
              <a:rPr lang="en-US" dirty="0">
                <a:latin typeface="Montserrat" panose="00000500000000000000" pitchFamily="2" charset="0"/>
                <a:cs typeface="Arial"/>
              </a:rPr>
              <a:t> un </a:t>
            </a:r>
            <a:r>
              <a:rPr lang="en-US" dirty="0" err="1">
                <a:latin typeface="Montserrat" panose="00000500000000000000" pitchFamily="2" charset="0"/>
                <a:cs typeface="Arial"/>
              </a:rPr>
              <a:t>numéro</a:t>
            </a:r>
            <a:r>
              <a:rPr lang="en-US" dirty="0">
                <a:latin typeface="Montserrat" panose="00000500000000000000" pitchFamily="2" charset="0"/>
                <a:cs typeface="Arial"/>
              </a:rPr>
              <a:t> de </a:t>
            </a:r>
            <a:r>
              <a:rPr lang="en-US" dirty="0" err="1">
                <a:latin typeface="Montserrat" panose="00000500000000000000" pitchFamily="2" charset="0"/>
                <a:cs typeface="Arial"/>
              </a:rPr>
              <a:t>téléphone</a:t>
            </a:r>
            <a:r>
              <a:rPr lang="en-US" dirty="0">
                <a:latin typeface="Montserrat" panose="00000500000000000000" pitchFamily="2" charset="0"/>
                <a:cs typeface="Arial"/>
              </a:rPr>
              <a:t> à deux à cinq chiffres.</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Il </a:t>
            </a:r>
            <a:r>
              <a:rPr lang="en-US" dirty="0" err="1">
                <a:latin typeface="Montserrat" panose="00000500000000000000" pitchFamily="2" charset="0"/>
                <a:cs typeface="Arial"/>
              </a:rPr>
              <a:t>n’est</a:t>
            </a:r>
            <a:r>
              <a:rPr lang="en-US" dirty="0">
                <a:latin typeface="Montserrat" panose="00000500000000000000" pitchFamily="2" charset="0"/>
                <a:cs typeface="Arial"/>
              </a:rPr>
              <a:t> pas certain </a:t>
            </a:r>
            <a:r>
              <a:rPr lang="en-US" dirty="0" err="1">
                <a:latin typeface="Montserrat" panose="00000500000000000000" pitchFamily="2" charset="0"/>
                <a:cs typeface="Arial"/>
              </a:rPr>
              <a:t>que</a:t>
            </a:r>
            <a:r>
              <a:rPr lang="en-US" dirty="0">
                <a:latin typeface="Montserrat" panose="00000500000000000000" pitchFamily="2" charset="0"/>
                <a:cs typeface="Arial"/>
              </a:rPr>
              <a:t> </a:t>
            </a:r>
            <a:r>
              <a:rPr lang="en-US" dirty="0" err="1">
                <a:latin typeface="Montserrat" panose="00000500000000000000" pitchFamily="2" charset="0"/>
                <a:cs typeface="Arial"/>
              </a:rPr>
              <a:t>tous</a:t>
            </a:r>
            <a:r>
              <a:rPr lang="en-US" dirty="0">
                <a:latin typeface="Montserrat" panose="00000500000000000000" pitchFamily="2" charset="0"/>
                <a:cs typeface="Arial"/>
              </a:rPr>
              <a:t> les </a:t>
            </a:r>
            <a:r>
              <a:rPr lang="en-US" dirty="0" err="1">
                <a:latin typeface="Montserrat" panose="00000500000000000000" pitchFamily="2" charset="0"/>
                <a:cs typeface="Arial"/>
              </a:rPr>
              <a:t>employés</a:t>
            </a:r>
            <a:r>
              <a:rPr lang="en-US" dirty="0">
                <a:latin typeface="Montserrat" panose="00000500000000000000" pitchFamily="2" charset="0"/>
                <a:cs typeface="Arial"/>
              </a:rPr>
              <a:t> </a:t>
            </a:r>
            <a:r>
              <a:rPr lang="en-US" dirty="0" err="1">
                <a:latin typeface="Montserrat" panose="00000500000000000000" pitchFamily="2" charset="0"/>
                <a:cs typeface="Arial"/>
              </a:rPr>
              <a:t>connaissent</a:t>
            </a:r>
            <a:r>
              <a:rPr lang="en-US" dirty="0">
                <a:latin typeface="Montserrat" panose="00000500000000000000" pitchFamily="2" charset="0"/>
                <a:cs typeface="Arial"/>
              </a:rPr>
              <a:t> le bon </a:t>
            </a:r>
            <a:r>
              <a:rPr lang="en-US" dirty="0" err="1">
                <a:latin typeface="Montserrat" panose="00000500000000000000" pitchFamily="2" charset="0"/>
                <a:cs typeface="Arial"/>
              </a:rPr>
              <a:t>numéro</a:t>
            </a:r>
            <a:r>
              <a:rPr lang="en-US" dirty="0">
                <a:latin typeface="Montserrat" panose="00000500000000000000" pitchFamily="2" charset="0"/>
                <a:cs typeface="Arial"/>
              </a:rPr>
              <a:t> au moment </a:t>
            </a:r>
            <a:r>
              <a:rPr lang="en-US" dirty="0" err="1">
                <a:latin typeface="Montserrat" panose="00000500000000000000" pitchFamily="2" charset="0"/>
                <a:cs typeface="Arial"/>
              </a:rPr>
              <a:t>décisif</a:t>
            </a:r>
            <a:r>
              <a:rPr lang="en-US" dirty="0">
                <a:latin typeface="Montserrat" panose="00000500000000000000" pitchFamily="2" charset="0"/>
                <a:cs typeface="Arial"/>
              </a:rPr>
              <a:t>. </a:t>
            </a:r>
            <a:r>
              <a:rPr lang="en-US" dirty="0" err="1">
                <a:latin typeface="Montserrat" panose="00000500000000000000" pitchFamily="2" charset="0"/>
                <a:cs typeface="Arial"/>
              </a:rPr>
              <a:t>C’est</a:t>
            </a:r>
            <a:r>
              <a:rPr lang="en-US" dirty="0">
                <a:latin typeface="Montserrat" panose="00000500000000000000" pitchFamily="2" charset="0"/>
                <a:cs typeface="Arial"/>
              </a:rPr>
              <a:t> </a:t>
            </a:r>
            <a:r>
              <a:rPr lang="en-US" dirty="0" err="1">
                <a:latin typeface="Montserrat" panose="00000500000000000000" pitchFamily="2" charset="0"/>
                <a:cs typeface="Arial"/>
              </a:rPr>
              <a:t>pourquoi</a:t>
            </a:r>
            <a:r>
              <a:rPr lang="en-US" dirty="0">
                <a:latin typeface="Montserrat" panose="00000500000000000000" pitchFamily="2" charset="0"/>
                <a:cs typeface="Arial"/>
              </a:rPr>
              <a:t> la </a:t>
            </a:r>
            <a:r>
              <a:rPr lang="fr-CH" dirty="0">
                <a:latin typeface="Montserrat" panose="00000500000000000000" pitchFamily="2" charset="0"/>
                <a:cs typeface="Arial"/>
              </a:rPr>
              <a:t>Société suisse de médecine d’urgence et de sauvetage (SSMUS) et la </a:t>
            </a:r>
            <a:r>
              <a:rPr lang="fr-CH" dirty="0" err="1">
                <a:latin typeface="Montserrat" panose="00000500000000000000" pitchFamily="2" charset="0"/>
                <a:cs typeface="Arial"/>
              </a:rPr>
              <a:t>Swiss</a:t>
            </a:r>
            <a:r>
              <a:rPr lang="fr-CH" dirty="0">
                <a:latin typeface="Montserrat" panose="00000500000000000000" pitchFamily="2" charset="0"/>
                <a:cs typeface="Arial"/>
              </a:rPr>
              <a:t> </a:t>
            </a:r>
            <a:r>
              <a:rPr lang="fr-CH" dirty="0" err="1">
                <a:latin typeface="Montserrat" panose="00000500000000000000" pitchFamily="2" charset="0"/>
                <a:cs typeface="Arial"/>
              </a:rPr>
              <a:t>Resuscitation</a:t>
            </a:r>
            <a:r>
              <a:rPr lang="fr-CH" dirty="0">
                <a:latin typeface="Montserrat" panose="00000500000000000000" pitchFamily="2" charset="0"/>
                <a:cs typeface="Arial"/>
              </a:rPr>
              <a:t> Council (SRC) se sont prononcés unanimement pour un numéro d’appel d’urgence unifié dans tous les hôpitaux</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en-US" dirty="0" err="1">
                <a:latin typeface="Montserrat" panose="00000500000000000000" pitchFamily="2" charset="0"/>
                <a:cs typeface="Arial"/>
              </a:rPr>
              <a:t>Ils</a:t>
            </a:r>
            <a:r>
              <a:rPr lang="en-US" dirty="0">
                <a:latin typeface="Montserrat" panose="00000500000000000000" pitchFamily="2" charset="0"/>
                <a:cs typeface="Arial"/>
              </a:rPr>
              <a:t> </a:t>
            </a:r>
            <a:r>
              <a:rPr lang="en-US" dirty="0" err="1">
                <a:latin typeface="Montserrat" panose="00000500000000000000" pitchFamily="2" charset="0"/>
                <a:cs typeface="Arial"/>
              </a:rPr>
              <a:t>ont</a:t>
            </a:r>
            <a:r>
              <a:rPr lang="en-US" dirty="0">
                <a:latin typeface="Montserrat" panose="00000500000000000000" pitchFamily="2" charset="0"/>
                <a:cs typeface="Arial"/>
              </a:rPr>
              <a:t> </a:t>
            </a:r>
            <a:r>
              <a:rPr lang="en-US" dirty="0" err="1">
                <a:latin typeface="Montserrat" panose="00000500000000000000" pitchFamily="2" charset="0"/>
                <a:cs typeface="Arial"/>
              </a:rPr>
              <a:t>opté</a:t>
            </a:r>
            <a:r>
              <a:rPr lang="en-US" dirty="0">
                <a:latin typeface="Montserrat" panose="00000500000000000000" pitchFamily="2" charset="0"/>
                <a:cs typeface="Arial"/>
              </a:rPr>
              <a:t> pour le </a:t>
            </a:r>
            <a:r>
              <a:rPr lang="en-US" dirty="0" err="1">
                <a:latin typeface="Montserrat" panose="00000500000000000000" pitchFamily="2" charset="0"/>
                <a:cs typeface="Arial"/>
              </a:rPr>
              <a:t>numéro</a:t>
            </a:r>
            <a:r>
              <a:rPr lang="en-US" dirty="0">
                <a:latin typeface="Montserrat" panose="00000500000000000000" pitchFamily="2" charset="0"/>
                <a:cs typeface="Arial"/>
              </a:rPr>
              <a:t> </a:t>
            </a:r>
            <a:r>
              <a:rPr lang="en-US" dirty="0" err="1">
                <a:latin typeface="Montserrat" panose="00000500000000000000" pitchFamily="2" charset="0"/>
                <a:cs typeface="Arial"/>
              </a:rPr>
              <a:t>unifié</a:t>
            </a:r>
            <a:r>
              <a:rPr lang="en-US" dirty="0">
                <a:latin typeface="Montserrat" panose="00000500000000000000" pitchFamily="2" charset="0"/>
                <a:cs typeface="Arial"/>
              </a:rPr>
              <a:t> à quatre chiffres 2222. </a:t>
            </a:r>
            <a:r>
              <a:rPr lang="en-US" dirty="0" err="1">
                <a:latin typeface="Montserrat" panose="00000500000000000000" pitchFamily="2" charset="0"/>
                <a:cs typeface="Arial"/>
              </a:rPr>
              <a:t>Celui</a:t>
            </a:r>
            <a:r>
              <a:rPr lang="en-US" dirty="0">
                <a:latin typeface="Montserrat" panose="00000500000000000000" pitchFamily="2" charset="0"/>
                <a:cs typeface="Arial"/>
              </a:rPr>
              <a:t>-ci est déjà </a:t>
            </a:r>
            <a:r>
              <a:rPr lang="en-US" dirty="0" err="1">
                <a:latin typeface="Montserrat" panose="00000500000000000000" pitchFamily="2" charset="0"/>
                <a:cs typeface="Arial"/>
              </a:rPr>
              <a:t>utilisé</a:t>
            </a:r>
            <a:r>
              <a:rPr lang="en-US" dirty="0">
                <a:latin typeface="Montserrat" panose="00000500000000000000" pitchFamily="2" charset="0"/>
                <a:cs typeface="Arial"/>
              </a:rPr>
              <a:t> dans de </a:t>
            </a:r>
            <a:r>
              <a:rPr lang="en-US" dirty="0" err="1">
                <a:latin typeface="Montserrat" panose="00000500000000000000" pitchFamily="2" charset="0"/>
                <a:cs typeface="Arial"/>
              </a:rPr>
              <a:t>nombreux</a:t>
            </a:r>
            <a:r>
              <a:rPr lang="en-US" dirty="0">
                <a:latin typeface="Montserrat" panose="00000500000000000000" pitchFamily="2" charset="0"/>
                <a:cs typeface="Arial"/>
              </a:rPr>
              <a:t> </a:t>
            </a:r>
            <a:r>
              <a:rPr lang="en-US" dirty="0" err="1">
                <a:latin typeface="Montserrat" panose="00000500000000000000" pitchFamily="2" charset="0"/>
                <a:cs typeface="Arial"/>
              </a:rPr>
              <a:t>hôpitaux</a:t>
            </a:r>
            <a:r>
              <a:rPr lang="en-US" dirty="0">
                <a:latin typeface="Montserrat" panose="00000500000000000000" pitchFamily="2" charset="0"/>
                <a:cs typeface="Arial"/>
              </a:rPr>
              <a:t> pour </a:t>
            </a:r>
            <a:r>
              <a:rPr lang="en-US" dirty="0" err="1">
                <a:latin typeface="Montserrat" panose="00000500000000000000" pitchFamily="2" charset="0"/>
                <a:cs typeface="Arial"/>
              </a:rPr>
              <a:t>solliciter</a:t>
            </a:r>
            <a:r>
              <a:rPr lang="en-US" dirty="0">
                <a:latin typeface="Montserrat" panose="00000500000000000000" pitchFamily="2" charset="0"/>
                <a:cs typeface="Arial"/>
              </a:rPr>
              <a:t> de </a:t>
            </a:r>
            <a:r>
              <a:rPr lang="en-US" dirty="0" err="1">
                <a:latin typeface="Montserrat" panose="00000500000000000000" pitchFamily="2" charset="0"/>
                <a:cs typeface="Arial"/>
              </a:rPr>
              <a:t>l’aide</a:t>
            </a:r>
            <a:r>
              <a:rPr lang="en-US" dirty="0">
                <a:latin typeface="Montserrat" panose="00000500000000000000" pitchFamily="2" charset="0"/>
                <a:cs typeface="Arial"/>
              </a:rPr>
              <a:t> </a:t>
            </a:r>
            <a:r>
              <a:rPr lang="en-US" dirty="0" err="1">
                <a:latin typeface="Montserrat" panose="00000500000000000000" pitchFamily="2" charset="0"/>
                <a:cs typeface="Arial"/>
              </a:rPr>
              <a:t>en</a:t>
            </a:r>
            <a:r>
              <a:rPr lang="en-US" dirty="0">
                <a:latin typeface="Montserrat" panose="00000500000000000000" pitchFamily="2" charset="0"/>
                <a:cs typeface="Arial"/>
              </a:rPr>
              <a:t> </a:t>
            </a:r>
            <a:r>
              <a:rPr lang="en-US" dirty="0" err="1">
                <a:latin typeface="Montserrat" panose="00000500000000000000" pitchFamily="2" charset="0"/>
                <a:cs typeface="Arial"/>
              </a:rPr>
              <a:t>cas</a:t>
            </a:r>
            <a:r>
              <a:rPr lang="en-US" dirty="0">
                <a:latin typeface="Montserrat" panose="00000500000000000000" pitchFamily="2" charset="0"/>
                <a:cs typeface="Arial"/>
              </a:rPr>
              <a:t> </a:t>
            </a:r>
            <a:r>
              <a:rPr lang="en-US" dirty="0" err="1">
                <a:latin typeface="Montserrat" panose="00000500000000000000" pitchFamily="2" charset="0"/>
                <a:cs typeface="Arial"/>
              </a:rPr>
              <a:t>d’arrêt</a:t>
            </a:r>
            <a:r>
              <a:rPr lang="en-US" dirty="0">
                <a:latin typeface="Montserrat" panose="00000500000000000000" pitchFamily="2" charset="0"/>
                <a:cs typeface="Arial"/>
              </a:rPr>
              <a:t> </a:t>
            </a:r>
            <a:r>
              <a:rPr lang="en-US" dirty="0" err="1">
                <a:latin typeface="Montserrat" panose="00000500000000000000" pitchFamily="2" charset="0"/>
                <a:cs typeface="Arial"/>
              </a:rPr>
              <a:t>cardiaque</a:t>
            </a:r>
            <a:r>
              <a:rPr lang="en-US" dirty="0">
                <a:latin typeface="Montserrat" panose="00000500000000000000" pitchFamily="2" charset="0"/>
                <a:cs typeface="Arial"/>
              </a:rPr>
              <a:t>. </a:t>
            </a:r>
            <a:r>
              <a:rPr lang="en-US" dirty="0" err="1">
                <a:latin typeface="Montserrat" panose="00000500000000000000" pitchFamily="2" charset="0"/>
                <a:cs typeface="Arial"/>
              </a:rPr>
              <a:t>L’European</a:t>
            </a:r>
            <a:r>
              <a:rPr lang="en-US" dirty="0">
                <a:latin typeface="Montserrat" panose="00000500000000000000" pitchFamily="2" charset="0"/>
                <a:cs typeface="Arial"/>
              </a:rPr>
              <a:t> Resuscitation Council (ERC), la Société </a:t>
            </a:r>
            <a:r>
              <a:rPr lang="en-US" dirty="0" err="1">
                <a:latin typeface="Montserrat" panose="00000500000000000000" pitchFamily="2" charset="0"/>
                <a:cs typeface="Arial"/>
              </a:rPr>
              <a:t>Européenne</a:t>
            </a:r>
            <a:r>
              <a:rPr lang="en-US" dirty="0">
                <a:latin typeface="Montserrat" panose="00000500000000000000" pitchFamily="2" charset="0"/>
                <a:cs typeface="Arial"/>
              </a:rPr>
              <a:t> </a:t>
            </a:r>
            <a:r>
              <a:rPr lang="en-US" dirty="0" err="1">
                <a:latin typeface="Montserrat" panose="00000500000000000000" pitchFamily="2" charset="0"/>
                <a:cs typeface="Arial"/>
              </a:rPr>
              <a:t>d’Anesthésiologie</a:t>
            </a:r>
            <a:r>
              <a:rPr lang="en-US" dirty="0">
                <a:latin typeface="Montserrat" panose="00000500000000000000" pitchFamily="2" charset="0"/>
                <a:cs typeface="Arial"/>
              </a:rPr>
              <a:t> (ESA) et </a:t>
            </a:r>
            <a:r>
              <a:rPr lang="en-US" dirty="0" err="1">
                <a:latin typeface="Montserrat" panose="00000500000000000000" pitchFamily="2" charset="0"/>
                <a:cs typeface="Arial"/>
              </a:rPr>
              <a:t>l’European</a:t>
            </a:r>
            <a:r>
              <a:rPr lang="en-US" dirty="0">
                <a:latin typeface="Montserrat" panose="00000500000000000000" pitchFamily="2" charset="0"/>
                <a:cs typeface="Arial"/>
              </a:rPr>
              <a:t> Board of </a:t>
            </a:r>
            <a:r>
              <a:rPr lang="en-US" dirty="0" err="1">
                <a:latin typeface="Montserrat" panose="00000500000000000000" pitchFamily="2" charset="0"/>
                <a:cs typeface="Arial"/>
              </a:rPr>
              <a:t>Anaesthesiology</a:t>
            </a:r>
            <a:r>
              <a:rPr lang="en-US" dirty="0">
                <a:latin typeface="Montserrat" panose="00000500000000000000" pitchFamily="2" charset="0"/>
                <a:cs typeface="Arial"/>
              </a:rPr>
              <a:t> </a:t>
            </a:r>
            <a:r>
              <a:rPr lang="en-US" dirty="0" err="1">
                <a:latin typeface="Montserrat" panose="00000500000000000000" pitchFamily="2" charset="0"/>
                <a:cs typeface="Arial"/>
              </a:rPr>
              <a:t>ont</a:t>
            </a:r>
            <a:r>
              <a:rPr lang="en-US" dirty="0">
                <a:latin typeface="Montserrat" panose="00000500000000000000" pitchFamily="2" charset="0"/>
                <a:cs typeface="Arial"/>
              </a:rPr>
              <a:t> </a:t>
            </a:r>
            <a:r>
              <a:rPr lang="en-US" dirty="0" err="1">
                <a:latin typeface="Montserrat" panose="00000500000000000000" pitchFamily="2" charset="0"/>
                <a:cs typeface="Arial"/>
              </a:rPr>
              <a:t>également</a:t>
            </a:r>
            <a:r>
              <a:rPr lang="en-US" dirty="0">
                <a:latin typeface="Montserrat" panose="00000500000000000000" pitchFamily="2" charset="0"/>
                <a:cs typeface="Arial"/>
              </a:rPr>
              <a:t> </a:t>
            </a:r>
            <a:r>
              <a:rPr lang="en-US" dirty="0" err="1">
                <a:latin typeface="Montserrat" panose="00000500000000000000" pitchFamily="2" charset="0"/>
                <a:cs typeface="Arial"/>
              </a:rPr>
              <a:t>opté</a:t>
            </a:r>
            <a:r>
              <a:rPr lang="en-US" dirty="0">
                <a:latin typeface="Montserrat" panose="00000500000000000000" pitchFamily="2" charset="0"/>
                <a:cs typeface="Arial"/>
              </a:rPr>
              <a:t> pour </a:t>
            </a:r>
            <a:r>
              <a:rPr lang="en-US" dirty="0" err="1">
                <a:latin typeface="Montserrat" panose="00000500000000000000" pitchFamily="2" charset="0"/>
                <a:cs typeface="Arial"/>
              </a:rPr>
              <a:t>ce</a:t>
            </a:r>
            <a:r>
              <a:rPr lang="en-US" dirty="0">
                <a:latin typeface="Montserrat" panose="00000500000000000000" pitchFamily="2" charset="0"/>
                <a:cs typeface="Arial"/>
              </a:rPr>
              <a:t> </a:t>
            </a:r>
            <a:r>
              <a:rPr lang="en-US" dirty="0" err="1">
                <a:latin typeface="Montserrat" panose="00000500000000000000" pitchFamily="2" charset="0"/>
                <a:cs typeface="Arial"/>
              </a:rPr>
              <a:t>numéro</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en-US" dirty="0" err="1">
                <a:latin typeface="Montserrat" panose="00000500000000000000" pitchFamily="2" charset="0"/>
                <a:cs typeface="Arial"/>
              </a:rPr>
              <a:t>Actuellement</a:t>
            </a:r>
            <a:r>
              <a:rPr lang="en-US" dirty="0">
                <a:latin typeface="Montserrat" panose="00000500000000000000" pitchFamily="2" charset="0"/>
                <a:cs typeface="Arial"/>
              </a:rPr>
              <a:t>, on ne dispose pas encore de données sur le </a:t>
            </a:r>
            <a:r>
              <a:rPr lang="en-US" dirty="0" err="1">
                <a:latin typeface="Montserrat" panose="00000500000000000000" pitchFamily="2" charset="0"/>
                <a:cs typeface="Arial"/>
              </a:rPr>
              <a:t>degré</a:t>
            </a:r>
            <a:r>
              <a:rPr lang="en-US" dirty="0">
                <a:latin typeface="Montserrat" panose="00000500000000000000" pitchFamily="2" charset="0"/>
                <a:cs typeface="Arial"/>
              </a:rPr>
              <a:t> de mise </a:t>
            </a:r>
            <a:r>
              <a:rPr lang="en-US" dirty="0" err="1">
                <a:latin typeface="Montserrat" panose="00000500000000000000" pitchFamily="2" charset="0"/>
                <a:cs typeface="Arial"/>
              </a:rPr>
              <a:t>en</a:t>
            </a:r>
            <a:r>
              <a:rPr lang="en-US" dirty="0">
                <a:latin typeface="Montserrat" panose="00000500000000000000" pitchFamily="2" charset="0"/>
                <a:cs typeface="Arial"/>
              </a:rPr>
              <a:t> oeuvre </a:t>
            </a:r>
            <a:r>
              <a:rPr lang="en-US" dirty="0" err="1">
                <a:latin typeface="Montserrat" panose="00000500000000000000" pitchFamily="2" charset="0"/>
                <a:cs typeface="Arial"/>
              </a:rPr>
              <a:t>en</a:t>
            </a:r>
            <a:r>
              <a:rPr lang="en-US" dirty="0">
                <a:latin typeface="Montserrat" panose="00000500000000000000" pitchFamily="2" charset="0"/>
                <a:cs typeface="Arial"/>
              </a:rPr>
              <a:t> Suisse.</a:t>
            </a:r>
          </a:p>
          <a:p>
            <a:pPr marL="0" indent="0">
              <a:buFont typeface="Arial"/>
              <a:buNone/>
            </a:pPr>
            <a:endParaRPr lang="en-US" dirty="0">
              <a:latin typeface="Montserrat" panose="00000500000000000000" pitchFamily="2" charset="0"/>
              <a:ea typeface="Calibri"/>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14</a:t>
            </a:fld>
            <a:endParaRPr lang="en-US"/>
          </a:p>
        </p:txBody>
      </p:sp>
    </p:spTree>
    <p:extLst>
      <p:ext uri="{BB962C8B-B14F-4D97-AF65-F5344CB8AC3E}">
        <p14:creationId xmlns:p14="http://schemas.microsoft.com/office/powerpoint/2010/main" val="1998379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3CA7D-E51C-8E4C-CD54-771594673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81E7D7-E25E-AAAD-6865-36F674E996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BE3D78-61D3-4EAF-F788-7C51029058B7}"/>
              </a:ext>
            </a:extLst>
          </p:cNvPr>
          <p:cNvSpPr>
            <a:spLocks noGrp="1"/>
          </p:cNvSpPr>
          <p:nvPr>
            <p:ph type="body" idx="1"/>
          </p:nvPr>
        </p:nvSpPr>
        <p:spPr/>
        <p:txBody>
          <a:bodyPr/>
          <a:lstStyle/>
          <a:p>
            <a:r>
              <a:rPr lang="fr-CH" dirty="0">
                <a:latin typeface="Montserrat" panose="00000500000000000000" pitchFamily="2" charset="0"/>
                <a:cs typeface="Arial" pitchFamily="34" charset="0"/>
              </a:rPr>
              <a:t>Collecter les symptômes et résoudre avec la diapo suivante</a:t>
            </a:r>
          </a:p>
          <a:p>
            <a:r>
              <a:rPr lang="fr-CH" dirty="0">
                <a:latin typeface="Montserrat" panose="00000500000000000000" pitchFamily="2" charset="0"/>
                <a:cs typeface="Arial" pitchFamily="34" charset="0"/>
              </a:rPr>
              <a:t>Possibilité de masquer cette diapo, si la collecte de symptômes n’est pas une méthode adéquate.</a:t>
            </a:r>
            <a:r>
              <a:rPr lang="de-CH" dirty="0">
                <a:latin typeface="Montserrat" panose="00000500000000000000" pitchFamily="2" charset="0"/>
                <a:cs typeface="Arial" pitchFamily="34" charset="0"/>
              </a:rPr>
              <a:t> </a:t>
            </a:r>
            <a:endParaRPr lang="de-CH" dirty="0">
              <a:latin typeface="Montserrat" panose="00000500000000000000" pitchFamily="2" charset="0"/>
              <a:ea typeface="Calibri"/>
              <a:cs typeface="Arial" pitchFamily="34" charset="0"/>
            </a:endParaRPr>
          </a:p>
          <a:p>
            <a:pPr>
              <a:spcBef>
                <a:spcPct val="20000"/>
              </a:spcBef>
              <a:buFont typeface="Arial"/>
            </a:pPr>
            <a:endParaRPr lang="de-CH" dirty="0">
              <a:latin typeface="Arial" pitchFamily="34" charset="0"/>
              <a:ea typeface="Calibri"/>
              <a:cs typeface="Arial" pitchFamily="34" charset="0"/>
            </a:endParaRPr>
          </a:p>
        </p:txBody>
      </p:sp>
      <p:sp>
        <p:nvSpPr>
          <p:cNvPr id="4" name="Slide Number Placeholder 3">
            <a:extLst>
              <a:ext uri="{FF2B5EF4-FFF2-40B4-BE49-F238E27FC236}">
                <a16:creationId xmlns:a16="http://schemas.microsoft.com/office/drawing/2014/main" id="{07E69DE1-E512-5057-C029-DC2D57BA8F02}"/>
              </a:ext>
            </a:extLst>
          </p:cNvPr>
          <p:cNvSpPr>
            <a:spLocks noGrp="1"/>
          </p:cNvSpPr>
          <p:nvPr>
            <p:ph type="sldNum" sz="quarter" idx="5"/>
          </p:nvPr>
        </p:nvSpPr>
        <p:spPr/>
        <p:txBody>
          <a:bodyPr/>
          <a:lstStyle/>
          <a:p>
            <a:fld id="{1FB6B6D0-7006-42DD-B957-9A3D3E217772}" type="slidenum">
              <a:rPr/>
              <a:pPr/>
              <a:t>17</a:t>
            </a:fld>
            <a:endParaRPr lang="en-US"/>
          </a:p>
        </p:txBody>
      </p:sp>
    </p:spTree>
    <p:extLst>
      <p:ext uri="{BB962C8B-B14F-4D97-AF65-F5344CB8AC3E}">
        <p14:creationId xmlns:p14="http://schemas.microsoft.com/office/powerpoint/2010/main" val="2688032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20000"/>
              </a:spcBef>
              <a:buFont typeface="Arial"/>
              <a:buChar char="•"/>
            </a:pPr>
            <a:r>
              <a:rPr lang="de-CH" dirty="0">
                <a:latin typeface="Montserrat" panose="00000500000000000000" pitchFamily="2" charset="0"/>
              </a:rPr>
              <a:t>Fortes </a:t>
            </a:r>
            <a:r>
              <a:rPr lang="de-CH" dirty="0" err="1">
                <a:latin typeface="Montserrat" panose="00000500000000000000" pitchFamily="2" charset="0"/>
              </a:rPr>
              <a:t>douleurs</a:t>
            </a:r>
            <a:r>
              <a:rPr lang="de-CH" dirty="0">
                <a:latin typeface="Montserrat" panose="00000500000000000000" pitchFamily="2" charset="0"/>
              </a:rPr>
              <a:t> </a:t>
            </a:r>
            <a:r>
              <a:rPr lang="de-CH" dirty="0" err="1">
                <a:latin typeface="Montserrat" panose="00000500000000000000" pitchFamily="2" charset="0"/>
              </a:rPr>
              <a:t>thoraciques</a:t>
            </a:r>
            <a:r>
              <a:rPr lang="de-CH" dirty="0">
                <a:latin typeface="Montserrat" panose="00000500000000000000" pitchFamily="2" charset="0"/>
              </a:rPr>
              <a:t> (</a:t>
            </a:r>
            <a:r>
              <a:rPr lang="de-CH" dirty="0" err="1">
                <a:latin typeface="Montserrat" panose="00000500000000000000" pitchFamily="2" charset="0"/>
              </a:rPr>
              <a:t>élancements</a:t>
            </a:r>
            <a:r>
              <a:rPr lang="de-CH" dirty="0">
                <a:latin typeface="Montserrat" panose="00000500000000000000" pitchFamily="2" charset="0"/>
              </a:rPr>
              <a:t>, </a:t>
            </a:r>
            <a:r>
              <a:rPr lang="de-CH" dirty="0" err="1">
                <a:latin typeface="Montserrat" panose="00000500000000000000" pitchFamily="2" charset="0"/>
              </a:rPr>
              <a:t>oppression</a:t>
            </a:r>
            <a:r>
              <a:rPr lang="de-CH" dirty="0">
                <a:latin typeface="Montserrat" panose="00000500000000000000" pitchFamily="2" charset="0"/>
              </a:rPr>
              <a:t> </a:t>
            </a:r>
            <a:r>
              <a:rPr lang="de-CH" dirty="0" err="1">
                <a:latin typeface="Montserrat" panose="00000500000000000000" pitchFamily="2" charset="0"/>
              </a:rPr>
              <a:t>ou</a:t>
            </a:r>
            <a:r>
              <a:rPr lang="de-CH" dirty="0">
                <a:latin typeface="Montserrat" panose="00000500000000000000" pitchFamily="2" charset="0"/>
              </a:rPr>
              <a:t> </a:t>
            </a:r>
            <a:r>
              <a:rPr lang="de-CH" dirty="0" err="1">
                <a:latin typeface="Montserrat" panose="00000500000000000000" pitchFamily="2" charset="0"/>
              </a:rPr>
              <a:t>brûlure</a:t>
            </a:r>
            <a:r>
              <a:rPr lang="de-CH" dirty="0">
                <a:latin typeface="Montserrat" panose="00000500000000000000" pitchFamily="2" charset="0"/>
              </a:rPr>
              <a:t>)</a:t>
            </a:r>
            <a:endParaRPr lang="en-US" dirty="0">
              <a:latin typeface="Montserrat" panose="00000500000000000000" pitchFamily="2" charset="0"/>
              <a:ea typeface="Calibri"/>
              <a:cs typeface="Calibri"/>
            </a:endParaRPr>
          </a:p>
          <a:p>
            <a:pPr marL="171450" indent="-171450">
              <a:spcBef>
                <a:spcPct val="20000"/>
              </a:spcBef>
              <a:buFont typeface="Arial"/>
              <a:buChar char="•"/>
            </a:pPr>
            <a:r>
              <a:rPr lang="de-CH" dirty="0" err="1">
                <a:latin typeface="Montserrat" panose="00000500000000000000" pitchFamily="2" charset="0"/>
              </a:rPr>
              <a:t>Douleurs</a:t>
            </a:r>
            <a:r>
              <a:rPr lang="de-CH" dirty="0">
                <a:latin typeface="Montserrat" panose="00000500000000000000" pitchFamily="2" charset="0"/>
              </a:rPr>
              <a:t> </a:t>
            </a:r>
            <a:r>
              <a:rPr lang="de-CH" dirty="0" err="1">
                <a:latin typeface="Montserrat" panose="00000500000000000000" pitchFamily="2" charset="0"/>
              </a:rPr>
              <a:t>irradiantes</a:t>
            </a:r>
            <a:r>
              <a:rPr lang="de-CH" dirty="0">
                <a:latin typeface="Montserrat" panose="00000500000000000000" pitchFamily="2" charset="0"/>
              </a:rPr>
              <a:t> – </a:t>
            </a:r>
            <a:r>
              <a:rPr lang="de-CH" dirty="0" err="1">
                <a:latin typeface="Montserrat" panose="00000500000000000000" pitchFamily="2" charset="0"/>
              </a:rPr>
              <a:t>bras</a:t>
            </a:r>
            <a:r>
              <a:rPr lang="de-CH" dirty="0">
                <a:latin typeface="Montserrat" panose="00000500000000000000" pitchFamily="2" charset="0"/>
              </a:rPr>
              <a:t> </a:t>
            </a:r>
            <a:r>
              <a:rPr lang="de-CH" dirty="0" err="1">
                <a:latin typeface="Montserrat" panose="00000500000000000000" pitchFamily="2" charset="0"/>
              </a:rPr>
              <a:t>gauche</a:t>
            </a:r>
            <a:r>
              <a:rPr lang="de-CH" dirty="0">
                <a:latin typeface="Montserrat" panose="00000500000000000000" pitchFamily="2" charset="0"/>
              </a:rPr>
              <a:t>, </a:t>
            </a:r>
            <a:r>
              <a:rPr lang="de-CH" dirty="0" err="1">
                <a:latin typeface="Montserrat" panose="00000500000000000000" pitchFamily="2" charset="0"/>
              </a:rPr>
              <a:t>nuque</a:t>
            </a:r>
            <a:r>
              <a:rPr lang="de-CH" dirty="0">
                <a:latin typeface="Montserrat" panose="00000500000000000000" pitchFamily="2" charset="0"/>
              </a:rPr>
              <a:t>, dos, </a:t>
            </a:r>
            <a:r>
              <a:rPr lang="de-CH" dirty="0" err="1">
                <a:latin typeface="Montserrat" panose="00000500000000000000" pitchFamily="2" charset="0"/>
              </a:rPr>
              <a:t>mâchoire</a:t>
            </a:r>
            <a:r>
              <a:rPr lang="de-CH" dirty="0">
                <a:latin typeface="Montserrat" panose="00000500000000000000" pitchFamily="2" charset="0"/>
              </a:rPr>
              <a:t>, </a:t>
            </a:r>
            <a:r>
              <a:rPr lang="de-CH" dirty="0" err="1">
                <a:latin typeface="Montserrat" panose="00000500000000000000" pitchFamily="2" charset="0"/>
              </a:rPr>
              <a:t>estomac</a:t>
            </a:r>
            <a:endParaRPr lang="en-US" dirty="0">
              <a:latin typeface="Montserrat" panose="00000500000000000000" pitchFamily="2" charset="0"/>
              <a:ea typeface="Calibri"/>
              <a:cs typeface="Calibri"/>
            </a:endParaRPr>
          </a:p>
          <a:p>
            <a:pPr marL="171450" indent="-171450">
              <a:spcBef>
                <a:spcPct val="20000"/>
              </a:spcBef>
              <a:buFont typeface="Arial"/>
              <a:buChar char="•"/>
            </a:pPr>
            <a:r>
              <a:rPr lang="de-CH" dirty="0" err="1">
                <a:latin typeface="Montserrat" panose="00000500000000000000" pitchFamily="2" charset="0"/>
              </a:rPr>
              <a:t>Souvent</a:t>
            </a:r>
            <a:r>
              <a:rPr lang="de-CH" dirty="0">
                <a:latin typeface="Montserrat" panose="00000500000000000000" pitchFamily="2" charset="0"/>
              </a:rPr>
              <a:t>, </a:t>
            </a:r>
            <a:r>
              <a:rPr lang="de-CH" dirty="0" err="1">
                <a:latin typeface="Montserrat" panose="00000500000000000000" pitchFamily="2" charset="0"/>
              </a:rPr>
              <a:t>tous</a:t>
            </a:r>
            <a:r>
              <a:rPr lang="de-CH" dirty="0">
                <a:latin typeface="Montserrat" panose="00000500000000000000" pitchFamily="2" charset="0"/>
              </a:rPr>
              <a:t> </a:t>
            </a: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symptômes</a:t>
            </a:r>
            <a:r>
              <a:rPr lang="de-CH" dirty="0">
                <a:latin typeface="Montserrat" panose="00000500000000000000" pitchFamily="2" charset="0"/>
              </a:rPr>
              <a:t> </a:t>
            </a:r>
            <a:r>
              <a:rPr lang="de-CH" dirty="0" err="1">
                <a:latin typeface="Montserrat" panose="00000500000000000000" pitchFamily="2" charset="0"/>
              </a:rPr>
              <a:t>n’apparaissent</a:t>
            </a:r>
            <a:r>
              <a:rPr lang="de-CH" dirty="0">
                <a:latin typeface="Montserrat" panose="00000500000000000000" pitchFamily="2" charset="0"/>
              </a:rPr>
              <a:t> </a:t>
            </a:r>
            <a:r>
              <a:rPr lang="de-CH" dirty="0" err="1">
                <a:latin typeface="Montserrat" panose="00000500000000000000" pitchFamily="2" charset="0"/>
              </a:rPr>
              <a:t>pas</a:t>
            </a:r>
            <a:r>
              <a:rPr lang="de-CH" dirty="0">
                <a:latin typeface="Montserrat" panose="00000500000000000000" pitchFamily="2" charset="0"/>
              </a:rPr>
              <a:t> en </a:t>
            </a:r>
            <a:r>
              <a:rPr lang="de-CH" dirty="0" err="1">
                <a:latin typeface="Montserrat" panose="00000500000000000000" pitchFamily="2" charset="0"/>
              </a:rPr>
              <a:t>même</a:t>
            </a:r>
            <a:r>
              <a:rPr lang="de-CH" dirty="0">
                <a:latin typeface="Montserrat" panose="00000500000000000000" pitchFamily="2" charset="0"/>
              </a:rPr>
              <a:t> </a:t>
            </a:r>
            <a:r>
              <a:rPr lang="de-CH" dirty="0" err="1">
                <a:latin typeface="Montserrat" panose="00000500000000000000" pitchFamily="2" charset="0"/>
              </a:rPr>
              <a:t>temps</a:t>
            </a:r>
            <a:r>
              <a:rPr lang="de-CH" dirty="0">
                <a:latin typeface="Montserrat" panose="00000500000000000000" pitchFamily="2" charset="0"/>
              </a:rPr>
              <a:t>!</a:t>
            </a:r>
            <a:endParaRPr lang="de-CH" dirty="0">
              <a:latin typeface="Montserrat" panose="00000500000000000000" pitchFamily="2" charset="0"/>
              <a:ea typeface="Calibri"/>
              <a:cs typeface="Calibri"/>
            </a:endParaRPr>
          </a:p>
          <a:p>
            <a:pPr marL="171450" indent="-171450">
              <a:spcBef>
                <a:spcPct val="20000"/>
              </a:spcBef>
              <a:buFont typeface="Arial"/>
              <a:buChar char="•"/>
            </a:pPr>
            <a:r>
              <a:rPr lang="de-CH" dirty="0">
                <a:latin typeface="Montserrat" panose="00000500000000000000" pitchFamily="2" charset="0"/>
              </a:rPr>
              <a:t>Il </a:t>
            </a:r>
            <a:r>
              <a:rPr lang="de-CH" dirty="0" err="1">
                <a:latin typeface="Montserrat" panose="00000500000000000000" pitchFamily="2" charset="0"/>
              </a:rPr>
              <a:t>est</a:t>
            </a:r>
            <a:r>
              <a:rPr lang="de-CH" dirty="0">
                <a:latin typeface="Montserrat" panose="00000500000000000000" pitchFamily="2" charset="0"/>
              </a:rPr>
              <a:t> possible </a:t>
            </a:r>
            <a:r>
              <a:rPr lang="de-CH" dirty="0" err="1">
                <a:latin typeface="Montserrat" panose="00000500000000000000" pitchFamily="2" charset="0"/>
              </a:rPr>
              <a:t>qu’une</a:t>
            </a:r>
            <a:r>
              <a:rPr lang="de-CH" dirty="0">
                <a:latin typeface="Montserrat" panose="00000500000000000000" pitchFamily="2" charset="0"/>
              </a:rPr>
              <a:t> </a:t>
            </a:r>
            <a:r>
              <a:rPr lang="de-CH" dirty="0" err="1">
                <a:latin typeface="Montserrat" panose="00000500000000000000" pitchFamily="2" charset="0"/>
              </a:rPr>
              <a:t>personne</a:t>
            </a:r>
            <a:r>
              <a:rPr lang="de-CH" dirty="0">
                <a:latin typeface="Montserrat" panose="00000500000000000000" pitchFamily="2" charset="0"/>
              </a:rPr>
              <a:t> </a:t>
            </a:r>
            <a:r>
              <a:rPr lang="de-CH" dirty="0" err="1">
                <a:latin typeface="Montserrat" panose="00000500000000000000" pitchFamily="2" charset="0"/>
              </a:rPr>
              <a:t>souffre</a:t>
            </a:r>
            <a:r>
              <a:rPr lang="de-CH" dirty="0">
                <a:latin typeface="Montserrat" panose="00000500000000000000" pitchFamily="2" charset="0"/>
              </a:rPr>
              <a:t> </a:t>
            </a:r>
            <a:r>
              <a:rPr lang="de-CH" dirty="0" err="1">
                <a:latin typeface="Montserrat" panose="00000500000000000000" pitchFamily="2" charset="0"/>
              </a:rPr>
              <a:t>d’un</a:t>
            </a:r>
            <a:r>
              <a:rPr lang="de-CH" dirty="0">
                <a:latin typeface="Montserrat" panose="00000500000000000000" pitchFamily="2" charset="0"/>
              </a:rPr>
              <a:t> </a:t>
            </a:r>
            <a:r>
              <a:rPr lang="de-CH" dirty="0" err="1">
                <a:latin typeface="Montserrat" panose="00000500000000000000" pitchFamily="2" charset="0"/>
              </a:rPr>
              <a:t>infrasctus</a:t>
            </a:r>
            <a:r>
              <a:rPr lang="de-CH" dirty="0">
                <a:latin typeface="Montserrat" panose="00000500000000000000" pitchFamily="2" charset="0"/>
              </a:rPr>
              <a:t> du </a:t>
            </a:r>
            <a:r>
              <a:rPr lang="de-CH" dirty="0" err="1">
                <a:latin typeface="Montserrat" panose="00000500000000000000" pitchFamily="2" charset="0"/>
              </a:rPr>
              <a:t>myocarde</a:t>
            </a:r>
            <a:r>
              <a:rPr lang="de-CH" dirty="0">
                <a:latin typeface="Montserrat" panose="00000500000000000000" pitchFamily="2" charset="0"/>
              </a:rPr>
              <a:t> </a:t>
            </a:r>
            <a:r>
              <a:rPr lang="de-CH" dirty="0" err="1">
                <a:latin typeface="Montserrat" panose="00000500000000000000" pitchFamily="2" charset="0"/>
              </a:rPr>
              <a:t>sans</a:t>
            </a:r>
            <a:r>
              <a:rPr lang="de-CH" dirty="0">
                <a:latin typeface="Montserrat" panose="00000500000000000000" pitchFamily="2" charset="0"/>
              </a:rPr>
              <a:t> </a:t>
            </a:r>
            <a:r>
              <a:rPr lang="de-CH" dirty="0" err="1">
                <a:latin typeface="Montserrat" panose="00000500000000000000" pitchFamily="2" charset="0"/>
              </a:rPr>
              <a:t>ressentir</a:t>
            </a:r>
            <a:r>
              <a:rPr lang="de-CH" dirty="0">
                <a:latin typeface="Montserrat" panose="00000500000000000000" pitchFamily="2" charset="0"/>
              </a:rPr>
              <a:t> de </a:t>
            </a:r>
            <a:r>
              <a:rPr lang="de-CH" dirty="0" err="1">
                <a:latin typeface="Montserrat" panose="00000500000000000000" pitchFamily="2" charset="0"/>
              </a:rPr>
              <a:t>douleurs</a:t>
            </a:r>
            <a:r>
              <a:rPr lang="de-CH" dirty="0">
                <a:latin typeface="Montserrat" panose="00000500000000000000" pitchFamily="2" charset="0"/>
              </a:rPr>
              <a:t> </a:t>
            </a:r>
            <a:r>
              <a:rPr lang="de-CH" dirty="0" err="1">
                <a:latin typeface="Montserrat" panose="00000500000000000000" pitchFamily="2" charset="0"/>
              </a:rPr>
              <a:t>thoraciques</a:t>
            </a:r>
            <a:r>
              <a:rPr lang="de-CH" dirty="0">
                <a:latin typeface="Montserrat" panose="00000500000000000000" pitchFamily="2" charset="0"/>
              </a:rPr>
              <a:t>.</a:t>
            </a:r>
            <a:endParaRPr lang="en-US" dirty="0">
              <a:latin typeface="Montserrat" panose="00000500000000000000" pitchFamily="2" charset="0"/>
              <a:ea typeface="Calibri"/>
              <a:cs typeface="Calibri"/>
            </a:endParaRPr>
          </a:p>
          <a:p>
            <a:pPr marL="171450" indent="-171450">
              <a:spcBef>
                <a:spcPct val="20000"/>
              </a:spcBef>
              <a:buFont typeface="Arial"/>
              <a:buChar char="•"/>
            </a:pP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femmes</a:t>
            </a:r>
            <a:r>
              <a:rPr lang="de-CH" dirty="0">
                <a:latin typeface="Montserrat" panose="00000500000000000000" pitchFamily="2" charset="0"/>
              </a:rPr>
              <a:t> </a:t>
            </a:r>
            <a:r>
              <a:rPr lang="de-CH" dirty="0" err="1">
                <a:latin typeface="Montserrat" panose="00000500000000000000" pitchFamily="2" charset="0"/>
              </a:rPr>
              <a:t>peuvent</a:t>
            </a:r>
            <a:r>
              <a:rPr lang="de-CH" dirty="0">
                <a:latin typeface="Montserrat" panose="00000500000000000000" pitchFamily="2" charset="0"/>
              </a:rPr>
              <a:t> plus </a:t>
            </a:r>
            <a:r>
              <a:rPr lang="de-CH" dirty="0" err="1">
                <a:latin typeface="Montserrat" panose="00000500000000000000" pitchFamily="2" charset="0"/>
              </a:rPr>
              <a:t>souvent</a:t>
            </a:r>
            <a:r>
              <a:rPr lang="de-CH" dirty="0">
                <a:latin typeface="Montserrat" panose="00000500000000000000" pitchFamily="2" charset="0"/>
              </a:rPr>
              <a:t> </a:t>
            </a:r>
            <a:r>
              <a:rPr lang="de-CH" dirty="0" err="1">
                <a:latin typeface="Montserrat" panose="00000500000000000000" pitchFamily="2" charset="0"/>
              </a:rPr>
              <a:t>avoir</a:t>
            </a:r>
            <a:r>
              <a:rPr lang="de-CH" dirty="0">
                <a:latin typeface="Montserrat" panose="00000500000000000000" pitchFamily="2" charset="0"/>
              </a:rPr>
              <a:t> des </a:t>
            </a:r>
            <a:r>
              <a:rPr lang="de-CH" dirty="0" err="1">
                <a:latin typeface="Montserrat" panose="00000500000000000000" pitchFamily="2" charset="0"/>
              </a:rPr>
              <a:t>symptômes</a:t>
            </a:r>
            <a:r>
              <a:rPr lang="de-CH" dirty="0">
                <a:latin typeface="Montserrat" panose="00000500000000000000" pitchFamily="2" charset="0"/>
              </a:rPr>
              <a:t> </a:t>
            </a:r>
            <a:r>
              <a:rPr lang="de-CH" dirty="0" err="1">
                <a:latin typeface="Montserrat" panose="00000500000000000000" pitchFamily="2" charset="0"/>
              </a:rPr>
              <a:t>atypiques</a:t>
            </a:r>
            <a:r>
              <a:rPr lang="de-CH" dirty="0">
                <a:latin typeface="Montserrat" panose="00000500000000000000" pitchFamily="2" charset="0"/>
              </a:rPr>
              <a:t>, </a:t>
            </a:r>
            <a:r>
              <a:rPr lang="de-CH" dirty="0" err="1">
                <a:latin typeface="Montserrat" panose="00000500000000000000" pitchFamily="2" charset="0"/>
              </a:rPr>
              <a:t>tels</a:t>
            </a:r>
            <a:r>
              <a:rPr lang="de-CH" dirty="0">
                <a:latin typeface="Montserrat" panose="00000500000000000000" pitchFamily="2" charset="0"/>
              </a:rPr>
              <a:t> </a:t>
            </a:r>
            <a:r>
              <a:rPr lang="de-CH" dirty="0" err="1">
                <a:latin typeface="Montserrat" panose="00000500000000000000" pitchFamily="2" charset="0"/>
              </a:rPr>
              <a:t>que</a:t>
            </a:r>
            <a:r>
              <a:rPr lang="de-CH" dirty="0">
                <a:latin typeface="Montserrat" panose="00000500000000000000" pitchFamily="2" charset="0"/>
              </a:rPr>
              <a:t> des </a:t>
            </a:r>
            <a:r>
              <a:rPr lang="de-CH" dirty="0" err="1">
                <a:latin typeface="Montserrat" panose="00000500000000000000" pitchFamily="2" charset="0"/>
              </a:rPr>
              <a:t>douleurs</a:t>
            </a:r>
            <a:r>
              <a:rPr lang="de-CH" dirty="0">
                <a:latin typeface="Montserrat" panose="00000500000000000000" pitchFamily="2" charset="0"/>
              </a:rPr>
              <a:t> </a:t>
            </a:r>
            <a:r>
              <a:rPr lang="de-CH" dirty="0" err="1">
                <a:latin typeface="Montserrat" panose="00000500000000000000" pitchFamily="2" charset="0"/>
              </a:rPr>
              <a:t>dans</a:t>
            </a:r>
            <a:r>
              <a:rPr lang="de-CH" dirty="0">
                <a:latin typeface="Montserrat" panose="00000500000000000000" pitchFamily="2" charset="0"/>
              </a:rPr>
              <a:t> la </a:t>
            </a:r>
            <a:r>
              <a:rPr lang="de-CH" dirty="0" err="1">
                <a:latin typeface="Montserrat" panose="00000500000000000000" pitchFamily="2" charset="0"/>
              </a:rPr>
              <a:t>région</a:t>
            </a:r>
            <a:r>
              <a:rPr lang="de-CH" dirty="0">
                <a:latin typeface="Montserrat" panose="00000500000000000000" pitchFamily="2" charset="0"/>
              </a:rPr>
              <a:t> de </a:t>
            </a:r>
            <a:r>
              <a:rPr lang="de-CH" dirty="0" err="1">
                <a:latin typeface="Montserrat" panose="00000500000000000000" pitchFamily="2" charset="0"/>
              </a:rPr>
              <a:t>l’estomac</a:t>
            </a:r>
            <a:r>
              <a:rPr lang="de-CH" dirty="0">
                <a:latin typeface="Montserrat" panose="00000500000000000000" pitchFamily="2" charset="0"/>
              </a:rPr>
              <a:t>!</a:t>
            </a:r>
            <a:endParaRPr lang="en-US" dirty="0">
              <a:latin typeface="Montserrat" panose="00000500000000000000" pitchFamily="2" charset="0"/>
              <a:ea typeface="Calibri"/>
              <a:cs typeface="Calibri"/>
            </a:endParaRPr>
          </a:p>
          <a:p>
            <a:pPr marL="171450" indent="-171450">
              <a:buFont typeface="Arial"/>
              <a:buChar char="•"/>
            </a:pPr>
            <a:r>
              <a:rPr lang="fr-FR" b="1" dirty="0">
                <a:latin typeface="Montserrat" panose="00000500000000000000" pitchFamily="2" charset="0"/>
                <a:ea typeface="Calibri"/>
                <a:cs typeface="Calibri"/>
              </a:rPr>
              <a:t>Pour les premiers </a:t>
            </a:r>
            <a:r>
              <a:rPr lang="fr-FR" b="1" dirty="0" err="1">
                <a:latin typeface="Montserrat" panose="00000500000000000000" pitchFamily="2" charset="0"/>
                <a:ea typeface="Calibri"/>
                <a:cs typeface="Calibri"/>
              </a:rPr>
              <a:t>intérvenants</a:t>
            </a:r>
            <a:r>
              <a:rPr lang="fr-FR" b="1" dirty="0">
                <a:latin typeface="Montserrat" panose="00000500000000000000" pitchFamily="2" charset="0"/>
                <a:ea typeface="Calibri"/>
                <a:cs typeface="Calibri"/>
              </a:rPr>
              <a:t>, l'essentiel est déjà de reconnaître la situation et de donner l'alerte. Ne perdez pas de temps !</a:t>
            </a:r>
          </a:p>
          <a:p>
            <a:pPr marL="171450" indent="-171450">
              <a:buFont typeface="Arial"/>
              <a:buChar char="•"/>
            </a:pPr>
            <a:r>
              <a:rPr lang="fr-FR" dirty="0">
                <a:latin typeface="Montserrat" panose="00000500000000000000" pitchFamily="2" charset="0"/>
                <a:ea typeface="Calibri"/>
                <a:cs typeface="Calibri"/>
              </a:rPr>
              <a:t>De plus, les personnes concernées doivent être accompagnées jusqu'à l'arrivée des secours.</a:t>
            </a:r>
            <a:endParaRPr lang="en-US" dirty="0">
              <a:latin typeface="Montserrat" panose="00000500000000000000" pitchFamily="2" charset="0"/>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a:pPr/>
              <a:t>18</a:t>
            </a:fld>
            <a:endParaRPr lang="en-US"/>
          </a:p>
        </p:txBody>
      </p:sp>
    </p:spTree>
    <p:extLst>
      <p:ext uri="{BB962C8B-B14F-4D97-AF65-F5344CB8AC3E}">
        <p14:creationId xmlns:p14="http://schemas.microsoft.com/office/powerpoint/2010/main" val="1950597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pPr>
            <a:r>
              <a:rPr lang="de-CH" b="1" dirty="0">
                <a:latin typeface="Montserrat" panose="00000500000000000000" pitchFamily="2" charset="0"/>
              </a:rPr>
              <a:t>F= Face; </a:t>
            </a:r>
            <a:r>
              <a:rPr lang="de-CH" b="1" dirty="0" err="1">
                <a:latin typeface="Montserrat" panose="00000500000000000000" pitchFamily="2" charset="0"/>
              </a:rPr>
              <a:t>paralysie</a:t>
            </a:r>
            <a:r>
              <a:rPr lang="de-CH" b="1" dirty="0">
                <a:latin typeface="Montserrat" panose="00000500000000000000" pitchFamily="2" charset="0"/>
              </a:rPr>
              <a:t> </a:t>
            </a:r>
            <a:r>
              <a:rPr lang="de-CH" b="1" dirty="0" err="1">
                <a:latin typeface="Montserrat" panose="00000500000000000000" pitchFamily="2" charset="0"/>
              </a:rPr>
              <a:t>faciale</a:t>
            </a:r>
            <a:endParaRPr lang="en-US" dirty="0">
              <a:latin typeface="Montserrat" panose="00000500000000000000" pitchFamily="2" charset="0"/>
            </a:endParaRPr>
          </a:p>
          <a:p>
            <a:pPr marL="285750" indent="-285750">
              <a:spcBef>
                <a:spcPct val="20000"/>
              </a:spcBef>
              <a:buFont typeface="Arial"/>
              <a:buChar char="•"/>
            </a:pPr>
            <a:r>
              <a:rPr lang="de-CH" dirty="0">
                <a:latin typeface="Montserrat" panose="00000500000000000000" pitchFamily="2" charset="0"/>
              </a:rPr>
              <a:t>La </a:t>
            </a:r>
            <a:r>
              <a:rPr lang="de-CH" dirty="0" err="1">
                <a:latin typeface="Montserrat" panose="00000500000000000000" pitchFamily="2" charset="0"/>
              </a:rPr>
              <a:t>personne</a:t>
            </a:r>
            <a:r>
              <a:rPr lang="de-CH" dirty="0">
                <a:latin typeface="Montserrat" panose="00000500000000000000" pitchFamily="2" charset="0"/>
              </a:rPr>
              <a:t> ne </a:t>
            </a:r>
            <a:r>
              <a:rPr lang="de-CH" dirty="0" err="1">
                <a:latin typeface="Montserrat" panose="00000500000000000000" pitchFamily="2" charset="0"/>
              </a:rPr>
              <a:t>peut</a:t>
            </a:r>
            <a:r>
              <a:rPr lang="de-CH" dirty="0">
                <a:latin typeface="Montserrat" panose="00000500000000000000" pitchFamily="2" charset="0"/>
              </a:rPr>
              <a:t> </a:t>
            </a:r>
            <a:r>
              <a:rPr lang="de-CH" dirty="0" err="1">
                <a:latin typeface="Montserrat" panose="00000500000000000000" pitchFamily="2" charset="0"/>
              </a:rPr>
              <a:t>pas</a:t>
            </a:r>
            <a:r>
              <a:rPr lang="de-CH" dirty="0">
                <a:latin typeface="Montserrat" panose="00000500000000000000" pitchFamily="2" charset="0"/>
              </a:rPr>
              <a:t> </a:t>
            </a:r>
            <a:r>
              <a:rPr lang="de-CH" dirty="0" err="1">
                <a:latin typeface="Montserrat" panose="00000500000000000000" pitchFamily="2" charset="0"/>
              </a:rPr>
              <a:t>siffler</a:t>
            </a:r>
            <a:endParaRPr lang="en-US" dirty="0">
              <a:latin typeface="Montserrat" panose="00000500000000000000" pitchFamily="2" charset="0"/>
            </a:endParaRPr>
          </a:p>
          <a:p>
            <a:pPr marL="285750" indent="-285750">
              <a:spcBef>
                <a:spcPct val="20000"/>
              </a:spcBef>
              <a:buFont typeface="Arial"/>
              <a:buChar char="•"/>
            </a:pPr>
            <a:endParaRPr lang="de-CH" dirty="0">
              <a:latin typeface="Montserrat" panose="00000500000000000000" pitchFamily="2" charset="0"/>
            </a:endParaRPr>
          </a:p>
          <a:p>
            <a:pPr>
              <a:spcBef>
                <a:spcPct val="20000"/>
              </a:spcBef>
            </a:pPr>
            <a:r>
              <a:rPr lang="de-CH" b="1" dirty="0">
                <a:latin typeface="Montserrat" panose="00000500000000000000" pitchFamily="2" charset="0"/>
              </a:rPr>
              <a:t>A= Arms; </a:t>
            </a:r>
            <a:r>
              <a:rPr lang="de-CH" b="1" dirty="0" err="1">
                <a:latin typeface="Montserrat" panose="00000500000000000000" pitchFamily="2" charset="0"/>
              </a:rPr>
              <a:t>hémiplégie</a:t>
            </a:r>
            <a:endParaRPr lang="en-US" dirty="0">
              <a:latin typeface="Montserrat" panose="00000500000000000000" pitchFamily="2" charset="0"/>
            </a:endParaRPr>
          </a:p>
          <a:p>
            <a:pPr marL="285750" indent="-285750">
              <a:spcBef>
                <a:spcPct val="20000"/>
              </a:spcBef>
              <a:buFont typeface="Arial"/>
              <a:buChar char="•"/>
            </a:pPr>
            <a:r>
              <a:rPr lang="de-CH" dirty="0">
                <a:latin typeface="Montserrat" panose="00000500000000000000" pitchFamily="2" charset="0"/>
              </a:rPr>
              <a:t>La </a:t>
            </a:r>
            <a:r>
              <a:rPr lang="de-CH" dirty="0" err="1">
                <a:latin typeface="Montserrat" panose="00000500000000000000" pitchFamily="2" charset="0"/>
              </a:rPr>
              <a:t>personne</a:t>
            </a:r>
            <a:r>
              <a:rPr lang="de-CH" dirty="0">
                <a:latin typeface="Montserrat" panose="00000500000000000000" pitchFamily="2" charset="0"/>
              </a:rPr>
              <a:t> ne </a:t>
            </a:r>
            <a:r>
              <a:rPr lang="de-CH" dirty="0" err="1">
                <a:latin typeface="Montserrat" panose="00000500000000000000" pitchFamily="2" charset="0"/>
              </a:rPr>
              <a:t>peut</a:t>
            </a:r>
            <a:r>
              <a:rPr lang="de-CH" dirty="0">
                <a:latin typeface="Montserrat" panose="00000500000000000000" pitchFamily="2" charset="0"/>
              </a:rPr>
              <a:t> </a:t>
            </a:r>
            <a:r>
              <a:rPr lang="de-CH" dirty="0" err="1">
                <a:latin typeface="Montserrat" panose="00000500000000000000" pitchFamily="2" charset="0"/>
              </a:rPr>
              <a:t>pas</a:t>
            </a:r>
            <a:r>
              <a:rPr lang="de-CH" dirty="0">
                <a:latin typeface="Montserrat" panose="00000500000000000000" pitchFamily="2" charset="0"/>
              </a:rPr>
              <a:t> </a:t>
            </a:r>
            <a:r>
              <a:rPr lang="de-CH" dirty="0" err="1">
                <a:latin typeface="Montserrat" panose="00000500000000000000" pitchFamily="2" charset="0"/>
              </a:rPr>
              <a:t>étendre</a:t>
            </a:r>
            <a:r>
              <a:rPr lang="de-CH" dirty="0">
                <a:latin typeface="Montserrat" panose="00000500000000000000" pitchFamily="2" charset="0"/>
              </a:rPr>
              <a:t> </a:t>
            </a: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mains</a:t>
            </a:r>
            <a:r>
              <a:rPr lang="de-CH" dirty="0">
                <a:latin typeface="Montserrat" panose="00000500000000000000" pitchFamily="2" charset="0"/>
              </a:rPr>
              <a:t> </a:t>
            </a:r>
            <a:r>
              <a:rPr lang="de-CH" dirty="0" err="1">
                <a:latin typeface="Montserrat" panose="00000500000000000000" pitchFamily="2" charset="0"/>
              </a:rPr>
              <a:t>symétriquement</a:t>
            </a:r>
            <a:r>
              <a:rPr lang="de-CH" dirty="0">
                <a:latin typeface="Montserrat" panose="00000500000000000000" pitchFamily="2" charset="0"/>
              </a:rPr>
              <a:t> des deux </a:t>
            </a:r>
            <a:r>
              <a:rPr lang="de-CH" dirty="0" err="1">
                <a:latin typeface="Montserrat" panose="00000500000000000000" pitchFamily="2" charset="0"/>
              </a:rPr>
              <a:t>côtés</a:t>
            </a:r>
            <a:endParaRPr lang="en-US" dirty="0">
              <a:latin typeface="Montserrat" panose="00000500000000000000" pitchFamily="2" charset="0"/>
            </a:endParaRPr>
          </a:p>
          <a:p>
            <a:pPr marL="285750" indent="-285750">
              <a:spcBef>
                <a:spcPct val="20000"/>
              </a:spcBef>
              <a:buFont typeface="Arial"/>
              <a:buChar char="•"/>
            </a:pPr>
            <a:endParaRPr lang="de-CH" dirty="0">
              <a:latin typeface="Montserrat" panose="00000500000000000000" pitchFamily="2" charset="0"/>
            </a:endParaRPr>
          </a:p>
          <a:p>
            <a:pPr>
              <a:spcBef>
                <a:spcPct val="20000"/>
              </a:spcBef>
            </a:pPr>
            <a:r>
              <a:rPr lang="de-CH" b="1" dirty="0">
                <a:latin typeface="Montserrat" panose="00000500000000000000" pitchFamily="2" charset="0"/>
              </a:rPr>
              <a:t>S= </a:t>
            </a:r>
            <a:r>
              <a:rPr lang="de-CH" b="1" dirty="0" err="1">
                <a:latin typeface="Montserrat" panose="00000500000000000000" pitchFamily="2" charset="0"/>
              </a:rPr>
              <a:t>Spech</a:t>
            </a:r>
            <a:r>
              <a:rPr lang="de-CH" b="1" dirty="0">
                <a:latin typeface="Montserrat" panose="00000500000000000000" pitchFamily="2" charset="0"/>
              </a:rPr>
              <a:t>; </a:t>
            </a:r>
            <a:r>
              <a:rPr lang="de-CH" b="1" dirty="0" err="1">
                <a:latin typeface="Montserrat" panose="00000500000000000000" pitchFamily="2" charset="0"/>
              </a:rPr>
              <a:t>troubles</a:t>
            </a:r>
            <a:r>
              <a:rPr lang="de-CH" b="1" dirty="0">
                <a:latin typeface="Montserrat" panose="00000500000000000000" pitchFamily="2" charset="0"/>
              </a:rPr>
              <a:t> de la </a:t>
            </a:r>
            <a:r>
              <a:rPr lang="de-CH" b="1" dirty="0" err="1">
                <a:latin typeface="Montserrat" panose="00000500000000000000" pitchFamily="2" charset="0"/>
              </a:rPr>
              <a:t>parole</a:t>
            </a:r>
            <a:endParaRPr lang="en-US" dirty="0">
              <a:latin typeface="Montserrat" panose="00000500000000000000" pitchFamily="2" charset="0"/>
            </a:endParaRPr>
          </a:p>
          <a:p>
            <a:pPr marL="285750" indent="-285750">
              <a:spcBef>
                <a:spcPct val="20000"/>
              </a:spcBef>
              <a:buFont typeface="Arial"/>
              <a:buChar char="•"/>
            </a:pPr>
            <a:r>
              <a:rPr lang="de-CH" dirty="0">
                <a:latin typeface="Montserrat" panose="00000500000000000000" pitchFamily="2" charset="0"/>
              </a:rPr>
              <a:t>La </a:t>
            </a:r>
            <a:r>
              <a:rPr lang="de-CH" dirty="0" err="1">
                <a:latin typeface="Montserrat" panose="00000500000000000000" pitchFamily="2" charset="0"/>
              </a:rPr>
              <a:t>personne</a:t>
            </a:r>
            <a:r>
              <a:rPr lang="de-CH" dirty="0">
                <a:latin typeface="Montserrat" panose="00000500000000000000" pitchFamily="2" charset="0"/>
              </a:rPr>
              <a:t> ne </a:t>
            </a:r>
            <a:r>
              <a:rPr lang="de-CH" dirty="0" err="1">
                <a:latin typeface="Montserrat" panose="00000500000000000000" pitchFamily="2" charset="0"/>
              </a:rPr>
              <a:t>peut</a:t>
            </a:r>
            <a:r>
              <a:rPr lang="de-CH" dirty="0">
                <a:latin typeface="Montserrat" panose="00000500000000000000" pitchFamily="2" charset="0"/>
              </a:rPr>
              <a:t> </a:t>
            </a:r>
            <a:r>
              <a:rPr lang="de-CH" dirty="0" err="1">
                <a:latin typeface="Montserrat" panose="00000500000000000000" pitchFamily="2" charset="0"/>
              </a:rPr>
              <a:t>pas</a:t>
            </a:r>
            <a:r>
              <a:rPr lang="de-CH" dirty="0">
                <a:latin typeface="Montserrat" panose="00000500000000000000" pitchFamily="2" charset="0"/>
              </a:rPr>
              <a:t> </a:t>
            </a:r>
            <a:r>
              <a:rPr lang="de-CH" dirty="0" err="1">
                <a:latin typeface="Montserrat" panose="00000500000000000000" pitchFamily="2" charset="0"/>
              </a:rPr>
              <a:t>parler</a:t>
            </a:r>
            <a:r>
              <a:rPr lang="de-CH" dirty="0">
                <a:latin typeface="Montserrat" panose="00000500000000000000" pitchFamily="2" charset="0"/>
              </a:rPr>
              <a:t>, </a:t>
            </a:r>
            <a:r>
              <a:rPr lang="de-CH" dirty="0" err="1">
                <a:latin typeface="Montserrat" panose="00000500000000000000" pitchFamily="2" charset="0"/>
              </a:rPr>
              <a:t>ou</a:t>
            </a:r>
            <a:r>
              <a:rPr lang="de-CH" dirty="0">
                <a:latin typeface="Montserrat" panose="00000500000000000000" pitchFamily="2" charset="0"/>
              </a:rPr>
              <a:t> </a:t>
            </a:r>
            <a:r>
              <a:rPr lang="de-CH" dirty="0" err="1">
                <a:latin typeface="Montserrat" panose="00000500000000000000" pitchFamily="2" charset="0"/>
              </a:rPr>
              <a:t>seulement</a:t>
            </a:r>
            <a:r>
              <a:rPr lang="de-CH" dirty="0">
                <a:latin typeface="Montserrat" panose="00000500000000000000" pitchFamily="2" charset="0"/>
              </a:rPr>
              <a:t> de </a:t>
            </a:r>
            <a:r>
              <a:rPr lang="de-CH" dirty="0" err="1">
                <a:latin typeface="Montserrat" panose="00000500000000000000" pitchFamily="2" charset="0"/>
              </a:rPr>
              <a:t>manière</a:t>
            </a:r>
            <a:r>
              <a:rPr lang="de-CH" dirty="0">
                <a:latin typeface="Montserrat" panose="00000500000000000000" pitchFamily="2" charset="0"/>
              </a:rPr>
              <a:t> </a:t>
            </a:r>
            <a:r>
              <a:rPr lang="de-CH" dirty="0" err="1">
                <a:latin typeface="Montserrat" panose="00000500000000000000" pitchFamily="2" charset="0"/>
              </a:rPr>
              <a:t>confuse</a:t>
            </a:r>
            <a:r>
              <a:rPr lang="de-CH" dirty="0">
                <a:latin typeface="Montserrat" panose="00000500000000000000" pitchFamily="2" charset="0"/>
              </a:rPr>
              <a:t>, </a:t>
            </a:r>
            <a:r>
              <a:rPr lang="de-CH" dirty="0" err="1">
                <a:latin typeface="Montserrat" panose="00000500000000000000" pitchFamily="2" charset="0"/>
              </a:rPr>
              <a:t>indistincte</a:t>
            </a:r>
            <a:r>
              <a:rPr lang="de-CH" dirty="0">
                <a:latin typeface="Montserrat" panose="00000500000000000000" pitchFamily="2" charset="0"/>
              </a:rPr>
              <a:t> </a:t>
            </a:r>
            <a:endParaRPr lang="en-US" dirty="0">
              <a:latin typeface="Montserrat" panose="00000500000000000000" pitchFamily="2" charset="0"/>
            </a:endParaRPr>
          </a:p>
          <a:p>
            <a:pPr marL="285750" indent="-285750">
              <a:spcBef>
                <a:spcPct val="20000"/>
              </a:spcBef>
              <a:buFont typeface="Arial"/>
              <a:buChar char="•"/>
            </a:pPr>
            <a:endParaRPr lang="de-CH" dirty="0">
              <a:latin typeface="Montserrat" panose="00000500000000000000" pitchFamily="2" charset="0"/>
            </a:endParaRPr>
          </a:p>
          <a:p>
            <a:pPr>
              <a:spcBef>
                <a:spcPct val="20000"/>
              </a:spcBef>
            </a:pPr>
            <a:r>
              <a:rPr lang="de-CH" b="1" dirty="0">
                <a:latin typeface="Montserrat" panose="00000500000000000000" pitchFamily="2" charset="0"/>
              </a:rPr>
              <a:t>T= Time </a:t>
            </a:r>
            <a:endParaRPr lang="en-US" dirty="0">
              <a:latin typeface="Montserrat" panose="00000500000000000000" pitchFamily="2" charset="0"/>
            </a:endParaRPr>
          </a:p>
          <a:p>
            <a:pPr marL="285750" indent="-285750">
              <a:spcBef>
                <a:spcPct val="20000"/>
              </a:spcBef>
              <a:buFont typeface="Arial"/>
              <a:buChar char="•"/>
            </a:pPr>
            <a:r>
              <a:rPr lang="de-CH" dirty="0" err="1">
                <a:latin typeface="Montserrat" panose="00000500000000000000" pitchFamily="2" charset="0"/>
              </a:rPr>
              <a:t>Appeler</a:t>
            </a:r>
            <a:r>
              <a:rPr lang="de-CH" dirty="0">
                <a:latin typeface="Montserrat" panose="00000500000000000000" pitchFamily="2" charset="0"/>
              </a:rPr>
              <a:t> </a:t>
            </a:r>
            <a:r>
              <a:rPr lang="de-CH" dirty="0" err="1">
                <a:latin typeface="Montserrat" panose="00000500000000000000" pitchFamily="2" charset="0"/>
              </a:rPr>
              <a:t>immédiatement</a:t>
            </a:r>
            <a:r>
              <a:rPr lang="de-CH" dirty="0">
                <a:latin typeface="Montserrat" panose="00000500000000000000" pitchFamily="2" charset="0"/>
              </a:rPr>
              <a:t> </a:t>
            </a:r>
            <a:r>
              <a:rPr lang="de-CH" dirty="0" err="1">
                <a:latin typeface="Montserrat" panose="00000500000000000000" pitchFamily="2" charset="0"/>
              </a:rPr>
              <a:t>un</a:t>
            </a:r>
            <a:r>
              <a:rPr lang="de-CH" dirty="0">
                <a:latin typeface="Montserrat" panose="00000500000000000000" pitchFamily="2" charset="0"/>
              </a:rPr>
              <a:t> </a:t>
            </a:r>
            <a:r>
              <a:rPr lang="de-CH" dirty="0" err="1">
                <a:latin typeface="Montserrat" panose="00000500000000000000" pitchFamily="2" charset="0"/>
              </a:rPr>
              <a:t>service</a:t>
            </a:r>
            <a:r>
              <a:rPr lang="de-CH" dirty="0">
                <a:latin typeface="Montserrat" panose="00000500000000000000" pitchFamily="2" charset="0"/>
              </a:rPr>
              <a:t> </a:t>
            </a:r>
            <a:r>
              <a:rPr lang="de-CH" dirty="0" err="1">
                <a:latin typeface="Montserrat" panose="00000500000000000000" pitchFamily="2" charset="0"/>
              </a:rPr>
              <a:t>d’urgence</a:t>
            </a:r>
            <a:endParaRPr lang="en-US" dirty="0">
              <a:latin typeface="Montserrat" panose="00000500000000000000" pitchFamily="2" charset="0"/>
            </a:endParaRPr>
          </a:p>
          <a:p>
            <a:endParaRPr lang="en-US" dirty="0">
              <a:latin typeface="Montserrat" panose="00000500000000000000" pitchFamily="2" charset="0"/>
              <a:ea typeface="Calibri"/>
              <a:cs typeface="Calibri"/>
            </a:endParaRPr>
          </a:p>
          <a:p>
            <a:r>
              <a:rPr lang="fr-FR" dirty="0">
                <a:latin typeface="Montserrat" panose="00000500000000000000" pitchFamily="2" charset="0"/>
                <a:ea typeface="Calibri"/>
                <a:cs typeface="Calibri"/>
              </a:rPr>
              <a:t>Le schéma BEFAST (équilibre, vision), élargi à deux positions, peut être utilisé comme alternative, car il présente une sensibilité plus élevée.</a:t>
            </a:r>
            <a:endParaRPr lang="en-US" dirty="0">
              <a:latin typeface="Montserrat" panose="00000500000000000000" pitchFamily="2" charset="0"/>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a:pPr/>
              <a:t>19</a:t>
            </a:fld>
            <a:endParaRPr lang="en-US"/>
          </a:p>
        </p:txBody>
      </p:sp>
    </p:spTree>
    <p:extLst>
      <p:ext uri="{BB962C8B-B14F-4D97-AF65-F5344CB8AC3E}">
        <p14:creationId xmlns:p14="http://schemas.microsoft.com/office/powerpoint/2010/main" val="2943450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4E78E-3E59-1193-5A1D-69CE9351D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A7EA0F-B601-17E9-9BE2-19B516B18C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56B601-D1C8-73CB-3B7C-0D9D27E8F136}"/>
              </a:ext>
            </a:extLst>
          </p:cNvPr>
          <p:cNvSpPr>
            <a:spLocks noGrp="1"/>
          </p:cNvSpPr>
          <p:nvPr>
            <p:ph type="body" idx="1"/>
          </p:nvPr>
        </p:nvSpPr>
        <p:spPr/>
        <p:txBody>
          <a:bodyPr/>
          <a:lstStyle/>
          <a:p>
            <a:r>
              <a:rPr lang="de-CH" dirty="0">
                <a:latin typeface="Montserrat" panose="00000500000000000000" pitchFamily="2" charset="0"/>
              </a:rPr>
              <a:t>De </a:t>
            </a:r>
            <a:r>
              <a:rPr lang="de-CH" dirty="0" err="1">
                <a:latin typeface="Montserrat" panose="00000500000000000000" pitchFamily="2" charset="0"/>
              </a:rPr>
              <a:t>nombreux</a:t>
            </a:r>
            <a:r>
              <a:rPr lang="de-CH" dirty="0">
                <a:latin typeface="Montserrat" panose="00000500000000000000" pitchFamily="2" charset="0"/>
              </a:rPr>
              <a:t> </a:t>
            </a:r>
            <a:r>
              <a:rPr lang="de-CH" dirty="0" err="1">
                <a:latin typeface="Montserrat" panose="00000500000000000000" pitchFamily="2" charset="0"/>
              </a:rPr>
              <a:t>cas</a:t>
            </a:r>
            <a:r>
              <a:rPr lang="de-CH" dirty="0">
                <a:latin typeface="Montserrat" panose="00000500000000000000" pitchFamily="2" charset="0"/>
              </a:rPr>
              <a:t> de </a:t>
            </a:r>
            <a:r>
              <a:rPr lang="de-CH" dirty="0" err="1">
                <a:latin typeface="Montserrat" panose="00000500000000000000" pitchFamily="2" charset="0"/>
              </a:rPr>
              <a:t>décès</a:t>
            </a:r>
            <a:r>
              <a:rPr lang="de-CH" dirty="0">
                <a:latin typeface="Montserrat" panose="00000500000000000000" pitchFamily="2" charset="0"/>
              </a:rPr>
              <a:t> </a:t>
            </a:r>
            <a:r>
              <a:rPr lang="de-CH" dirty="0" err="1">
                <a:latin typeface="Montserrat" panose="00000500000000000000" pitchFamily="2" charset="0"/>
              </a:rPr>
              <a:t>prématuré</a:t>
            </a:r>
            <a:r>
              <a:rPr lang="de-CH" dirty="0">
                <a:latin typeface="Montserrat" panose="00000500000000000000" pitchFamily="2" charset="0"/>
              </a:rPr>
              <a:t> </a:t>
            </a:r>
            <a:r>
              <a:rPr lang="de-CH" dirty="0" err="1">
                <a:latin typeface="Montserrat" panose="00000500000000000000" pitchFamily="2" charset="0"/>
              </a:rPr>
              <a:t>liés</a:t>
            </a:r>
            <a:r>
              <a:rPr lang="de-CH" dirty="0">
                <a:latin typeface="Montserrat" panose="00000500000000000000" pitchFamily="2" charset="0"/>
              </a:rPr>
              <a:t> à </a:t>
            </a:r>
            <a:r>
              <a:rPr lang="de-CH" dirty="0" err="1">
                <a:latin typeface="Montserrat" panose="00000500000000000000" pitchFamily="2" charset="0"/>
              </a:rPr>
              <a:t>un</a:t>
            </a:r>
            <a:r>
              <a:rPr lang="de-CH" dirty="0">
                <a:latin typeface="Montserrat" panose="00000500000000000000" pitchFamily="2" charset="0"/>
              </a:rPr>
              <a:t> </a:t>
            </a:r>
            <a:r>
              <a:rPr lang="de-CH" dirty="0" err="1">
                <a:latin typeface="Montserrat" panose="00000500000000000000" pitchFamily="2" charset="0"/>
              </a:rPr>
              <a:t>arrêt</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 </a:t>
            </a:r>
            <a:r>
              <a:rPr lang="de-CH" dirty="0" err="1">
                <a:latin typeface="Montserrat" panose="00000500000000000000" pitchFamily="2" charset="0"/>
              </a:rPr>
              <a:t>peuvent</a:t>
            </a:r>
            <a:r>
              <a:rPr lang="de-CH" dirty="0">
                <a:latin typeface="Montserrat" panose="00000500000000000000" pitchFamily="2" charset="0"/>
              </a:rPr>
              <a:t> </a:t>
            </a:r>
            <a:r>
              <a:rPr lang="de-CH" dirty="0" err="1">
                <a:latin typeface="Montserrat" panose="00000500000000000000" pitchFamily="2" charset="0"/>
              </a:rPr>
              <a:t>être</a:t>
            </a:r>
            <a:r>
              <a:rPr lang="de-CH" dirty="0">
                <a:latin typeface="Montserrat" panose="00000500000000000000" pitchFamily="2" charset="0"/>
              </a:rPr>
              <a:t> </a:t>
            </a:r>
            <a:r>
              <a:rPr lang="de-CH" dirty="0" err="1">
                <a:latin typeface="Montserrat" panose="00000500000000000000" pitchFamily="2" charset="0"/>
              </a:rPr>
              <a:t>évités</a:t>
            </a:r>
            <a:r>
              <a:rPr lang="de-CH" dirty="0">
                <a:latin typeface="Montserrat" panose="00000500000000000000" pitchFamily="2" charset="0"/>
              </a:rPr>
              <a:t>.</a:t>
            </a:r>
            <a:endParaRPr lang="en-US" dirty="0">
              <a:latin typeface="Montserrat" panose="00000500000000000000" pitchFamily="2" charset="0"/>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1BCD3D8B-E9AA-9B0D-AEB6-77CB76009F93}"/>
              </a:ext>
            </a:extLst>
          </p:cNvPr>
          <p:cNvSpPr>
            <a:spLocks noGrp="1"/>
          </p:cNvSpPr>
          <p:nvPr>
            <p:ph type="sldNum" sz="quarter" idx="5"/>
          </p:nvPr>
        </p:nvSpPr>
        <p:spPr/>
        <p:txBody>
          <a:bodyPr/>
          <a:lstStyle/>
          <a:p>
            <a:fld id="{1FB6B6D0-7006-42DD-B957-9A3D3E217772}" type="slidenum">
              <a:rPr lang="en-US"/>
              <a:pPr/>
              <a:t>20</a:t>
            </a:fld>
            <a:endParaRPr lang="en-US"/>
          </a:p>
        </p:txBody>
      </p:sp>
    </p:spTree>
    <p:extLst>
      <p:ext uri="{BB962C8B-B14F-4D97-AF65-F5344CB8AC3E}">
        <p14:creationId xmlns:p14="http://schemas.microsoft.com/office/powerpoint/2010/main" val="16999628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de-CH" dirty="0">
                <a:latin typeface="Montserrat" panose="00000500000000000000" pitchFamily="2" charset="0"/>
                <a:cs typeface="Arial"/>
              </a:rPr>
              <a:t>Il </a:t>
            </a:r>
            <a:r>
              <a:rPr lang="de-CH" dirty="0" err="1">
                <a:latin typeface="Montserrat" panose="00000500000000000000" pitchFamily="2" charset="0"/>
                <a:cs typeface="Arial"/>
              </a:rPr>
              <a:t>existe</a:t>
            </a:r>
            <a:r>
              <a:rPr lang="de-CH" dirty="0">
                <a:latin typeface="Montserrat" panose="00000500000000000000" pitchFamily="2" charset="0"/>
                <a:cs typeface="Arial"/>
              </a:rPr>
              <a:t> de </a:t>
            </a:r>
            <a:r>
              <a:rPr lang="de-CH" dirty="0" err="1">
                <a:latin typeface="Montserrat" panose="00000500000000000000" pitchFamily="2" charset="0"/>
                <a:cs typeface="Arial"/>
              </a:rPr>
              <a:t>nombreuses</a:t>
            </a:r>
            <a:r>
              <a:rPr lang="de-CH" dirty="0">
                <a:latin typeface="Montserrat" panose="00000500000000000000" pitchFamily="2" charset="0"/>
                <a:cs typeface="Arial"/>
              </a:rPr>
              <a:t> </a:t>
            </a:r>
            <a:r>
              <a:rPr lang="de-CH" dirty="0" err="1">
                <a:latin typeface="Montserrat" panose="00000500000000000000" pitchFamily="2" charset="0"/>
                <a:cs typeface="Arial"/>
              </a:rPr>
              <a:t>causes</a:t>
            </a:r>
            <a:r>
              <a:rPr lang="de-CH" dirty="0">
                <a:latin typeface="Montserrat" panose="00000500000000000000" pitchFamily="2" charset="0"/>
                <a:cs typeface="Arial"/>
              </a:rPr>
              <a:t> </a:t>
            </a:r>
            <a:r>
              <a:rPr lang="de-CH" dirty="0" err="1">
                <a:latin typeface="Montserrat" panose="00000500000000000000" pitchFamily="2" charset="0"/>
                <a:cs typeface="Arial"/>
              </a:rPr>
              <a:t>d’un</a:t>
            </a:r>
            <a:r>
              <a:rPr lang="de-CH" dirty="0">
                <a:latin typeface="Montserrat" panose="00000500000000000000" pitchFamily="2" charset="0"/>
                <a:cs typeface="Arial"/>
              </a:rPr>
              <a:t> </a:t>
            </a:r>
            <a:r>
              <a:rPr lang="de-CH" dirty="0" err="1">
                <a:latin typeface="Montserrat" panose="00000500000000000000" pitchFamily="2" charset="0"/>
                <a:cs typeface="Arial"/>
              </a:rPr>
              <a:t>arrêt</a:t>
            </a:r>
            <a:r>
              <a:rPr lang="de-CH" dirty="0">
                <a:latin typeface="Montserrat" panose="00000500000000000000" pitchFamily="2" charset="0"/>
                <a:cs typeface="Arial"/>
              </a:rPr>
              <a:t> </a:t>
            </a:r>
            <a:r>
              <a:rPr lang="de-CH" dirty="0" err="1">
                <a:latin typeface="Montserrat" panose="00000500000000000000" pitchFamily="2" charset="0"/>
                <a:cs typeface="Arial"/>
              </a:rPr>
              <a:t>cardiaque</a:t>
            </a:r>
            <a:r>
              <a:rPr lang="de-CH" dirty="0">
                <a:latin typeface="Montserrat" panose="00000500000000000000" pitchFamily="2" charset="0"/>
                <a:cs typeface="Arial"/>
              </a:rPr>
              <a:t>. </a:t>
            </a:r>
            <a:r>
              <a:rPr lang="de-CH" dirty="0" err="1">
                <a:latin typeface="Montserrat" panose="00000500000000000000" pitchFamily="2" charset="0"/>
                <a:cs typeface="Arial"/>
              </a:rPr>
              <a:t>Les</a:t>
            </a:r>
            <a:r>
              <a:rPr lang="de-CH" dirty="0">
                <a:latin typeface="Montserrat" panose="00000500000000000000" pitchFamily="2" charset="0"/>
                <a:cs typeface="Arial"/>
              </a:rPr>
              <a:t> plus </a:t>
            </a:r>
            <a:r>
              <a:rPr lang="de-CH" dirty="0" err="1">
                <a:latin typeface="Montserrat" panose="00000500000000000000" pitchFamily="2" charset="0"/>
                <a:cs typeface="Arial"/>
              </a:rPr>
              <a:t>fréquences</a:t>
            </a:r>
            <a:r>
              <a:rPr lang="de-CH" dirty="0">
                <a:latin typeface="Montserrat" panose="00000500000000000000" pitchFamily="2" charset="0"/>
                <a:cs typeface="Arial"/>
              </a:rPr>
              <a:t> </a:t>
            </a:r>
            <a:r>
              <a:rPr lang="de-CH" dirty="0" err="1">
                <a:latin typeface="Montserrat" panose="00000500000000000000" pitchFamily="2" charset="0"/>
                <a:cs typeface="Arial"/>
              </a:rPr>
              <a:t>sont</a:t>
            </a:r>
            <a:r>
              <a:rPr lang="de-CH" dirty="0">
                <a:latin typeface="Montserrat" panose="00000500000000000000" pitchFamily="2" charset="0"/>
                <a:cs typeface="Arial"/>
              </a:rPr>
              <a:t>: </a:t>
            </a:r>
            <a:r>
              <a:rPr lang="de-CH" dirty="0" err="1">
                <a:latin typeface="Montserrat" panose="00000500000000000000" pitchFamily="2" charset="0"/>
                <a:cs typeface="Arial"/>
              </a:rPr>
              <a:t>infarctus</a:t>
            </a:r>
            <a:r>
              <a:rPr lang="de-CH" dirty="0">
                <a:latin typeface="Montserrat" panose="00000500000000000000" pitchFamily="2" charset="0"/>
                <a:cs typeface="Arial"/>
              </a:rPr>
              <a:t> du </a:t>
            </a:r>
            <a:r>
              <a:rPr lang="de-CH" dirty="0" err="1">
                <a:latin typeface="Montserrat" panose="00000500000000000000" pitchFamily="2" charset="0"/>
                <a:cs typeface="Arial"/>
              </a:rPr>
              <a:t>myocarde</a:t>
            </a:r>
            <a:r>
              <a:rPr lang="de-CH" dirty="0">
                <a:latin typeface="Montserrat" panose="00000500000000000000" pitchFamily="2" charset="0"/>
                <a:cs typeface="Arial"/>
              </a:rPr>
              <a:t>, </a:t>
            </a:r>
            <a:r>
              <a:rPr lang="de-CH" dirty="0" err="1">
                <a:latin typeface="Montserrat" panose="00000500000000000000" pitchFamily="2" charset="0"/>
                <a:cs typeface="Arial"/>
              </a:rPr>
              <a:t>embolie</a:t>
            </a:r>
            <a:r>
              <a:rPr lang="de-CH" dirty="0">
                <a:latin typeface="Montserrat" panose="00000500000000000000" pitchFamily="2" charset="0"/>
                <a:cs typeface="Arial"/>
              </a:rPr>
              <a:t> </a:t>
            </a:r>
            <a:r>
              <a:rPr lang="de-CH" dirty="0" err="1">
                <a:latin typeface="Montserrat" panose="00000500000000000000" pitchFamily="2" charset="0"/>
                <a:cs typeface="Arial"/>
              </a:rPr>
              <a:t>pulmonaire</a:t>
            </a:r>
            <a:r>
              <a:rPr lang="de-CH" dirty="0">
                <a:latin typeface="Montserrat" panose="00000500000000000000" pitchFamily="2" charset="0"/>
                <a:cs typeface="Arial"/>
              </a:rPr>
              <a:t>, </a:t>
            </a:r>
            <a:r>
              <a:rPr lang="de-CH" dirty="0" err="1">
                <a:latin typeface="Montserrat" panose="00000500000000000000" pitchFamily="2" charset="0"/>
                <a:cs typeface="Arial"/>
              </a:rPr>
              <a:t>suffocation</a:t>
            </a:r>
            <a:r>
              <a:rPr lang="de-CH" dirty="0">
                <a:latin typeface="Montserrat" panose="00000500000000000000" pitchFamily="2" charset="0"/>
                <a:cs typeface="Arial"/>
              </a:rPr>
              <a:t>, AVC, </a:t>
            </a:r>
            <a:r>
              <a:rPr lang="de-CH" dirty="0" err="1">
                <a:latin typeface="Montserrat" panose="00000500000000000000" pitchFamily="2" charset="0"/>
                <a:cs typeface="Arial"/>
              </a:rPr>
              <a:t>blessure</a:t>
            </a:r>
            <a:r>
              <a:rPr lang="de-CH" dirty="0">
                <a:latin typeface="Montserrat" panose="00000500000000000000" pitchFamily="2" charset="0"/>
                <a:cs typeface="Arial"/>
              </a:rPr>
              <a:t> grave.</a:t>
            </a:r>
            <a:endParaRPr lang="en-US" dirty="0">
              <a:latin typeface="Montserrat" panose="00000500000000000000" pitchFamily="2" charset="0"/>
              <a:ea typeface="Calibri"/>
              <a:cs typeface="Arial"/>
            </a:endParaRPr>
          </a:p>
          <a:p>
            <a:pPr marL="171450" indent="-171450">
              <a:buFont typeface="Arial"/>
              <a:buChar char="•"/>
            </a:pPr>
            <a:r>
              <a:rPr lang="de-CH" dirty="0" err="1">
                <a:latin typeface="Montserrat" panose="00000500000000000000" pitchFamily="2" charset="0"/>
                <a:cs typeface="Arial"/>
              </a:rPr>
              <a:t>Plusieurs</a:t>
            </a:r>
            <a:r>
              <a:rPr lang="de-CH" dirty="0">
                <a:latin typeface="Montserrat" panose="00000500000000000000" pitchFamily="2" charset="0"/>
                <a:cs typeface="Arial"/>
              </a:rPr>
              <a:t> </a:t>
            </a:r>
            <a:r>
              <a:rPr lang="de-CH" dirty="0" err="1">
                <a:latin typeface="Montserrat" panose="00000500000000000000" pitchFamily="2" charset="0"/>
                <a:cs typeface="Arial"/>
              </a:rPr>
              <a:t>facteurs</a:t>
            </a:r>
            <a:r>
              <a:rPr lang="de-CH" dirty="0">
                <a:latin typeface="Montserrat" panose="00000500000000000000" pitchFamily="2" charset="0"/>
                <a:cs typeface="Arial"/>
              </a:rPr>
              <a:t> de </a:t>
            </a:r>
            <a:r>
              <a:rPr lang="de-CH" dirty="0" err="1">
                <a:latin typeface="Montserrat" panose="00000500000000000000" pitchFamily="2" charset="0"/>
                <a:cs typeface="Arial"/>
              </a:rPr>
              <a:t>risque</a:t>
            </a:r>
            <a:r>
              <a:rPr lang="de-CH" dirty="0">
                <a:latin typeface="Montserrat" panose="00000500000000000000" pitchFamily="2" charset="0"/>
                <a:cs typeface="Arial"/>
              </a:rPr>
              <a:t> </a:t>
            </a:r>
            <a:r>
              <a:rPr lang="de-CH" dirty="0" err="1">
                <a:latin typeface="Montserrat" panose="00000500000000000000" pitchFamily="2" charset="0"/>
                <a:cs typeface="Arial"/>
              </a:rPr>
              <a:t>favorisent</a:t>
            </a:r>
            <a:r>
              <a:rPr lang="de-CH" dirty="0">
                <a:latin typeface="Montserrat" panose="00000500000000000000" pitchFamily="2" charset="0"/>
                <a:cs typeface="Arial"/>
              </a:rPr>
              <a:t> </a:t>
            </a:r>
            <a:r>
              <a:rPr lang="de-CH" dirty="0" err="1">
                <a:latin typeface="Montserrat" panose="00000500000000000000" pitchFamily="2" charset="0"/>
                <a:cs typeface="Arial"/>
              </a:rPr>
              <a:t>un</a:t>
            </a:r>
            <a:r>
              <a:rPr lang="de-CH" dirty="0">
                <a:latin typeface="Montserrat" panose="00000500000000000000" pitchFamily="2" charset="0"/>
                <a:cs typeface="Arial"/>
              </a:rPr>
              <a:t> </a:t>
            </a:r>
            <a:r>
              <a:rPr lang="de-CH" dirty="0" err="1">
                <a:latin typeface="Montserrat" panose="00000500000000000000" pitchFamily="2" charset="0"/>
                <a:cs typeface="Arial"/>
              </a:rPr>
              <a:t>arrêt</a:t>
            </a:r>
            <a:r>
              <a:rPr lang="de-CH" dirty="0">
                <a:latin typeface="Montserrat" panose="00000500000000000000" pitchFamily="2" charset="0"/>
                <a:cs typeface="Arial"/>
              </a:rPr>
              <a:t> </a:t>
            </a:r>
            <a:r>
              <a:rPr lang="de-CH" dirty="0" err="1">
                <a:latin typeface="Montserrat" panose="00000500000000000000" pitchFamily="2" charset="0"/>
                <a:cs typeface="Arial"/>
              </a:rPr>
              <a:t>cardiaque</a:t>
            </a:r>
            <a:r>
              <a:rPr lang="de-CH" dirty="0">
                <a:latin typeface="Montserrat" panose="00000500000000000000" pitchFamily="2" charset="0"/>
                <a:cs typeface="Arial"/>
              </a:rPr>
              <a:t> et </a:t>
            </a:r>
            <a:r>
              <a:rPr lang="de-CH" dirty="0" err="1">
                <a:latin typeface="Montserrat" panose="00000500000000000000" pitchFamily="2" charset="0"/>
                <a:cs typeface="Arial"/>
              </a:rPr>
              <a:t>un</a:t>
            </a:r>
            <a:r>
              <a:rPr lang="de-CH" dirty="0">
                <a:latin typeface="Montserrat" panose="00000500000000000000" pitchFamily="2" charset="0"/>
                <a:cs typeface="Arial"/>
              </a:rPr>
              <a:t> AVC. </a:t>
            </a:r>
            <a:r>
              <a:rPr lang="de-CH" dirty="0" err="1">
                <a:latin typeface="Montserrat" panose="00000500000000000000" pitchFamily="2" charset="0"/>
                <a:cs typeface="Arial"/>
              </a:rPr>
              <a:t>Certains</a:t>
            </a:r>
            <a:r>
              <a:rPr lang="de-CH" dirty="0">
                <a:latin typeface="Montserrat" panose="00000500000000000000" pitchFamily="2" charset="0"/>
                <a:cs typeface="Arial"/>
              </a:rPr>
              <a:t> </a:t>
            </a:r>
            <a:r>
              <a:rPr lang="de-CH" dirty="0" err="1">
                <a:latin typeface="Montserrat" panose="00000500000000000000" pitchFamily="2" charset="0"/>
                <a:cs typeface="Arial"/>
              </a:rPr>
              <a:t>facteurs</a:t>
            </a:r>
            <a:r>
              <a:rPr lang="de-CH" dirty="0">
                <a:latin typeface="Montserrat" panose="00000500000000000000" pitchFamily="2" charset="0"/>
                <a:cs typeface="Arial"/>
              </a:rPr>
              <a:t> </a:t>
            </a:r>
            <a:r>
              <a:rPr lang="de-CH" dirty="0" err="1">
                <a:latin typeface="Montserrat" panose="00000500000000000000" pitchFamily="2" charset="0"/>
                <a:cs typeface="Arial"/>
              </a:rPr>
              <a:t>sont</a:t>
            </a:r>
            <a:r>
              <a:rPr lang="de-CH" dirty="0">
                <a:latin typeface="Montserrat" panose="00000500000000000000" pitchFamily="2" charset="0"/>
                <a:cs typeface="Arial"/>
              </a:rPr>
              <a:t> </a:t>
            </a:r>
            <a:r>
              <a:rPr lang="de-CH" dirty="0" err="1">
                <a:latin typeface="Montserrat" panose="00000500000000000000" pitchFamily="2" charset="0"/>
                <a:cs typeface="Arial"/>
              </a:rPr>
              <a:t>influençables</a:t>
            </a:r>
            <a:r>
              <a:rPr lang="de-CH" dirty="0">
                <a:latin typeface="Montserrat" panose="00000500000000000000" pitchFamily="2" charset="0"/>
                <a:cs typeface="Arial"/>
              </a:rPr>
              <a:t>. Cela </a:t>
            </a:r>
            <a:r>
              <a:rPr lang="de-CH" dirty="0" err="1">
                <a:latin typeface="Montserrat" panose="00000500000000000000" pitchFamily="2" charset="0"/>
                <a:cs typeface="Arial"/>
              </a:rPr>
              <a:t>signifie</a:t>
            </a:r>
            <a:r>
              <a:rPr lang="de-CH" dirty="0">
                <a:latin typeface="Montserrat" panose="00000500000000000000" pitchFamily="2" charset="0"/>
                <a:cs typeface="Arial"/>
              </a:rPr>
              <a:t> </a:t>
            </a:r>
            <a:r>
              <a:rPr lang="de-CH" dirty="0" err="1">
                <a:latin typeface="Montserrat" panose="00000500000000000000" pitchFamily="2" charset="0"/>
                <a:cs typeface="Arial"/>
              </a:rPr>
              <a:t>qu’il</a:t>
            </a:r>
            <a:r>
              <a:rPr lang="de-CH" dirty="0">
                <a:latin typeface="Montserrat" panose="00000500000000000000" pitchFamily="2" charset="0"/>
                <a:cs typeface="Arial"/>
              </a:rPr>
              <a:t> </a:t>
            </a:r>
            <a:r>
              <a:rPr lang="de-CH" dirty="0" err="1">
                <a:latin typeface="Montserrat" panose="00000500000000000000" pitchFamily="2" charset="0"/>
                <a:cs typeface="Arial"/>
              </a:rPr>
              <a:t>est</a:t>
            </a:r>
            <a:r>
              <a:rPr lang="de-CH" dirty="0">
                <a:latin typeface="Montserrat" panose="00000500000000000000" pitchFamily="2" charset="0"/>
                <a:cs typeface="Arial"/>
              </a:rPr>
              <a:t> possible de </a:t>
            </a:r>
            <a:r>
              <a:rPr lang="de-CH" dirty="0" err="1">
                <a:latin typeface="Montserrat" panose="00000500000000000000" pitchFamily="2" charset="0"/>
                <a:cs typeface="Arial"/>
              </a:rPr>
              <a:t>prévenir</a:t>
            </a:r>
            <a:r>
              <a:rPr lang="de-CH" dirty="0">
                <a:latin typeface="Montserrat" panose="00000500000000000000" pitchFamily="2" charset="0"/>
                <a:cs typeface="Arial"/>
              </a:rPr>
              <a:t> </a:t>
            </a:r>
            <a:r>
              <a:rPr lang="de-CH" dirty="0" err="1">
                <a:latin typeface="Montserrat" panose="00000500000000000000" pitchFamily="2" charset="0"/>
                <a:cs typeface="Arial"/>
              </a:rPr>
              <a:t>cette</a:t>
            </a:r>
            <a:r>
              <a:rPr lang="de-CH" dirty="0">
                <a:latin typeface="Montserrat" panose="00000500000000000000" pitchFamily="2" charset="0"/>
                <a:cs typeface="Arial"/>
              </a:rPr>
              <a:t> </a:t>
            </a:r>
            <a:r>
              <a:rPr lang="de-CH" dirty="0" err="1">
                <a:latin typeface="Montserrat" panose="00000500000000000000" pitchFamily="2" charset="0"/>
                <a:cs typeface="Arial"/>
              </a:rPr>
              <a:t>maladie</a:t>
            </a:r>
            <a:r>
              <a:rPr lang="de-CH" dirty="0">
                <a:latin typeface="Montserrat" panose="00000500000000000000" pitchFamily="2" charset="0"/>
                <a:cs typeface="Arial"/>
              </a:rPr>
              <a:t> </a:t>
            </a:r>
            <a:r>
              <a:rPr lang="de-CH" dirty="0" err="1">
                <a:latin typeface="Montserrat" panose="00000500000000000000" pitchFamily="2" charset="0"/>
                <a:cs typeface="Arial"/>
              </a:rPr>
              <a:t>dans</a:t>
            </a:r>
            <a:r>
              <a:rPr lang="de-CH" dirty="0">
                <a:latin typeface="Montserrat" panose="00000500000000000000" pitchFamily="2" charset="0"/>
                <a:cs typeface="Arial"/>
              </a:rPr>
              <a:t> </a:t>
            </a:r>
            <a:r>
              <a:rPr lang="de-CH" dirty="0" err="1">
                <a:latin typeface="Montserrat" panose="00000500000000000000" pitchFamily="2" charset="0"/>
                <a:cs typeface="Arial"/>
              </a:rPr>
              <a:t>une</a:t>
            </a:r>
            <a:r>
              <a:rPr lang="de-CH" dirty="0">
                <a:latin typeface="Montserrat" panose="00000500000000000000" pitchFamily="2" charset="0"/>
                <a:cs typeface="Arial"/>
              </a:rPr>
              <a:t> </a:t>
            </a:r>
            <a:r>
              <a:rPr lang="de-CH" dirty="0" err="1">
                <a:latin typeface="Montserrat" panose="00000500000000000000" pitchFamily="2" charset="0"/>
                <a:cs typeface="Arial"/>
              </a:rPr>
              <a:t>certaine</a:t>
            </a:r>
            <a:r>
              <a:rPr lang="de-CH" dirty="0">
                <a:latin typeface="Montserrat" panose="00000500000000000000" pitchFamily="2" charset="0"/>
                <a:cs typeface="Arial"/>
              </a:rPr>
              <a:t> </a:t>
            </a:r>
            <a:r>
              <a:rPr lang="de-CH" dirty="0" err="1">
                <a:latin typeface="Montserrat" panose="00000500000000000000" pitchFamily="2" charset="0"/>
                <a:cs typeface="Arial"/>
              </a:rPr>
              <a:t>mesure</a:t>
            </a:r>
            <a:r>
              <a:rPr lang="de-CH" dirty="0">
                <a:latin typeface="Montserrat" panose="00000500000000000000" pitchFamily="2" charset="0"/>
                <a:cs typeface="Arial"/>
              </a:rPr>
              <a:t>.</a:t>
            </a:r>
            <a:endParaRPr lang="de-CH" dirty="0">
              <a:latin typeface="Montserrat" panose="00000500000000000000" pitchFamily="2" charset="0"/>
              <a:ea typeface="Calibri"/>
              <a:cs typeface="Arial"/>
            </a:endParaRPr>
          </a:p>
          <a:p>
            <a:pPr marL="171450" indent="-171450">
              <a:buFont typeface="Arial"/>
              <a:buChar char="•"/>
            </a:pPr>
            <a:r>
              <a:rPr lang="de-CH" dirty="0">
                <a:latin typeface="Montserrat" panose="00000500000000000000" pitchFamily="2" charset="0"/>
                <a:cs typeface="Arial"/>
              </a:rPr>
              <a:t>Il le plus </a:t>
            </a:r>
            <a:r>
              <a:rPr lang="de-CH" dirty="0" err="1">
                <a:latin typeface="Montserrat" panose="00000500000000000000" pitchFamily="2" charset="0"/>
                <a:cs typeface="Arial"/>
              </a:rPr>
              <a:t>souvent</a:t>
            </a:r>
            <a:r>
              <a:rPr lang="de-CH" dirty="0">
                <a:latin typeface="Montserrat" panose="00000500000000000000" pitchFamily="2" charset="0"/>
                <a:cs typeface="Arial"/>
              </a:rPr>
              <a:t> possible de faire </a:t>
            </a:r>
            <a:r>
              <a:rPr lang="de-CH" dirty="0" err="1">
                <a:latin typeface="Montserrat" panose="00000500000000000000" pitchFamily="2" charset="0"/>
                <a:cs typeface="Arial"/>
              </a:rPr>
              <a:t>quelque</a:t>
            </a:r>
            <a:r>
              <a:rPr lang="de-CH" dirty="0">
                <a:latin typeface="Montserrat" panose="00000500000000000000" pitchFamily="2" charset="0"/>
                <a:cs typeface="Arial"/>
              </a:rPr>
              <a:t> </a:t>
            </a:r>
            <a:r>
              <a:rPr lang="de-CH" dirty="0" err="1">
                <a:latin typeface="Montserrat" panose="00000500000000000000" pitchFamily="2" charset="0"/>
                <a:cs typeface="Arial"/>
              </a:rPr>
              <a:t>chose</a:t>
            </a:r>
            <a:r>
              <a:rPr lang="de-CH" dirty="0">
                <a:latin typeface="Montserrat" panose="00000500000000000000" pitchFamily="2" charset="0"/>
                <a:cs typeface="Arial"/>
              </a:rPr>
              <a:t> contre </a:t>
            </a:r>
            <a:r>
              <a:rPr lang="de-CH" dirty="0" err="1">
                <a:latin typeface="Montserrat" panose="00000500000000000000" pitchFamily="2" charset="0"/>
                <a:cs typeface="Arial"/>
              </a:rPr>
              <a:t>un</a:t>
            </a:r>
            <a:r>
              <a:rPr lang="de-CH" dirty="0">
                <a:latin typeface="Montserrat" panose="00000500000000000000" pitchFamily="2" charset="0"/>
                <a:cs typeface="Arial"/>
              </a:rPr>
              <a:t> </a:t>
            </a:r>
            <a:r>
              <a:rPr lang="de-CH" dirty="0" err="1">
                <a:latin typeface="Montserrat" panose="00000500000000000000" pitchFamily="2" charset="0"/>
                <a:cs typeface="Arial"/>
              </a:rPr>
              <a:t>taux</a:t>
            </a:r>
            <a:r>
              <a:rPr lang="de-CH" dirty="0">
                <a:latin typeface="Montserrat" panose="00000500000000000000" pitchFamily="2" charset="0"/>
                <a:cs typeface="Arial"/>
              </a:rPr>
              <a:t> </a:t>
            </a:r>
            <a:r>
              <a:rPr lang="de-CH" dirty="0" err="1">
                <a:latin typeface="Montserrat" panose="00000500000000000000" pitchFamily="2" charset="0"/>
                <a:cs typeface="Arial"/>
              </a:rPr>
              <a:t>élevé</a:t>
            </a:r>
            <a:r>
              <a:rPr lang="de-CH" dirty="0">
                <a:latin typeface="Montserrat" panose="00000500000000000000" pitchFamily="2" charset="0"/>
                <a:cs typeface="Arial"/>
              </a:rPr>
              <a:t> de </a:t>
            </a:r>
            <a:r>
              <a:rPr lang="de-CH" dirty="0" err="1">
                <a:latin typeface="Montserrat" panose="00000500000000000000" pitchFamily="2" charset="0"/>
                <a:cs typeface="Arial"/>
              </a:rPr>
              <a:t>lipides</a:t>
            </a:r>
            <a:r>
              <a:rPr lang="de-CH" dirty="0">
                <a:latin typeface="Montserrat" panose="00000500000000000000" pitchFamily="2" charset="0"/>
                <a:cs typeface="Arial"/>
              </a:rPr>
              <a:t> </a:t>
            </a:r>
            <a:r>
              <a:rPr lang="de-CH" dirty="0" err="1">
                <a:latin typeface="Montserrat" panose="00000500000000000000" pitchFamily="2" charset="0"/>
                <a:cs typeface="Arial"/>
              </a:rPr>
              <a:t>sanguins</a:t>
            </a:r>
            <a:r>
              <a:rPr lang="de-CH" dirty="0">
                <a:latin typeface="Montserrat" panose="00000500000000000000" pitchFamily="2" charset="0"/>
                <a:cs typeface="Arial"/>
              </a:rPr>
              <a:t>, le </a:t>
            </a:r>
            <a:r>
              <a:rPr lang="de-CH" dirty="0" err="1">
                <a:latin typeface="Montserrat" panose="00000500000000000000" pitchFamily="2" charset="0"/>
                <a:cs typeface="Arial"/>
              </a:rPr>
              <a:t>tabagisme</a:t>
            </a:r>
            <a:r>
              <a:rPr lang="de-CH" dirty="0">
                <a:latin typeface="Montserrat" panose="00000500000000000000" pitchFamily="2" charset="0"/>
                <a:cs typeface="Arial"/>
              </a:rPr>
              <a:t>, </a:t>
            </a:r>
            <a:r>
              <a:rPr lang="de-CH" dirty="0" err="1">
                <a:latin typeface="Montserrat" panose="00000500000000000000" pitchFamily="2" charset="0"/>
                <a:cs typeface="Arial"/>
              </a:rPr>
              <a:t>une</a:t>
            </a:r>
            <a:r>
              <a:rPr lang="de-CH" dirty="0">
                <a:latin typeface="Montserrat" panose="00000500000000000000" pitchFamily="2" charset="0"/>
                <a:cs typeface="Arial"/>
              </a:rPr>
              <a:t> </a:t>
            </a:r>
            <a:r>
              <a:rPr lang="de-CH" dirty="0" err="1">
                <a:latin typeface="Montserrat" panose="00000500000000000000" pitchFamily="2" charset="0"/>
                <a:cs typeface="Arial"/>
              </a:rPr>
              <a:t>pression</a:t>
            </a:r>
            <a:r>
              <a:rPr lang="de-CH" dirty="0">
                <a:latin typeface="Montserrat" panose="00000500000000000000" pitchFamily="2" charset="0"/>
                <a:cs typeface="Arial"/>
              </a:rPr>
              <a:t> </a:t>
            </a:r>
            <a:r>
              <a:rPr lang="de-CH" dirty="0" err="1">
                <a:latin typeface="Montserrat" panose="00000500000000000000" pitchFamily="2" charset="0"/>
                <a:cs typeface="Arial"/>
              </a:rPr>
              <a:t>artérielle</a:t>
            </a:r>
            <a:r>
              <a:rPr lang="de-CH" dirty="0">
                <a:latin typeface="Montserrat" panose="00000500000000000000" pitchFamily="2" charset="0"/>
                <a:cs typeface="Arial"/>
              </a:rPr>
              <a:t> </a:t>
            </a:r>
            <a:r>
              <a:rPr lang="de-CH" dirty="0" err="1">
                <a:latin typeface="Montserrat" panose="00000500000000000000" pitchFamily="2" charset="0"/>
                <a:cs typeface="Arial"/>
              </a:rPr>
              <a:t>élevée</a:t>
            </a:r>
            <a:r>
              <a:rPr lang="de-CH" dirty="0">
                <a:latin typeface="Montserrat" panose="00000500000000000000" pitchFamily="2" charset="0"/>
                <a:cs typeface="Arial"/>
              </a:rPr>
              <a:t>, le </a:t>
            </a:r>
            <a:r>
              <a:rPr lang="de-CH" dirty="0" err="1">
                <a:latin typeface="Montserrat" panose="00000500000000000000" pitchFamily="2" charset="0"/>
                <a:cs typeface="Arial"/>
              </a:rPr>
              <a:t>surpoids</a:t>
            </a:r>
            <a:r>
              <a:rPr lang="de-CH" dirty="0">
                <a:latin typeface="Montserrat" panose="00000500000000000000" pitchFamily="2" charset="0"/>
                <a:cs typeface="Arial"/>
              </a:rPr>
              <a:t>, le </a:t>
            </a:r>
            <a:r>
              <a:rPr lang="de-CH" dirty="0" err="1">
                <a:latin typeface="Montserrat" panose="00000500000000000000" pitchFamily="2" charset="0"/>
                <a:cs typeface="Arial"/>
              </a:rPr>
              <a:t>diabète</a:t>
            </a:r>
            <a:r>
              <a:rPr lang="de-CH" dirty="0">
                <a:latin typeface="Montserrat" panose="00000500000000000000" pitchFamily="2" charset="0"/>
                <a:cs typeface="Arial"/>
              </a:rPr>
              <a:t> et le manque </a:t>
            </a:r>
            <a:r>
              <a:rPr lang="de-CH" dirty="0" err="1">
                <a:latin typeface="Montserrat" panose="00000500000000000000" pitchFamily="2" charset="0"/>
                <a:cs typeface="Arial"/>
              </a:rPr>
              <a:t>d’exercice</a:t>
            </a:r>
            <a:r>
              <a:rPr lang="de-CH" dirty="0">
                <a:latin typeface="Montserrat" panose="00000500000000000000" pitchFamily="2" charset="0"/>
                <a:cs typeface="Arial"/>
              </a:rPr>
              <a:t>, et </a:t>
            </a:r>
            <a:r>
              <a:rPr lang="de-CH" dirty="0" err="1">
                <a:latin typeface="Montserrat" panose="00000500000000000000" pitchFamily="2" charset="0"/>
                <a:cs typeface="Arial"/>
              </a:rPr>
              <a:t>ainsi</a:t>
            </a:r>
            <a:r>
              <a:rPr lang="de-CH" dirty="0">
                <a:latin typeface="Montserrat" panose="00000500000000000000" pitchFamily="2" charset="0"/>
                <a:cs typeface="Arial"/>
              </a:rPr>
              <a:t> </a:t>
            </a:r>
            <a:r>
              <a:rPr lang="de-CH" dirty="0" err="1">
                <a:latin typeface="Montserrat" panose="00000500000000000000" pitchFamily="2" charset="0"/>
                <a:cs typeface="Arial"/>
              </a:rPr>
              <a:t>réduire</a:t>
            </a:r>
            <a:r>
              <a:rPr lang="de-CH" dirty="0">
                <a:latin typeface="Montserrat" panose="00000500000000000000" pitchFamily="2" charset="0"/>
                <a:cs typeface="Arial"/>
              </a:rPr>
              <a:t> le </a:t>
            </a:r>
            <a:r>
              <a:rPr lang="de-CH" dirty="0" err="1">
                <a:latin typeface="Montserrat" panose="00000500000000000000" pitchFamily="2" charset="0"/>
                <a:cs typeface="Arial"/>
              </a:rPr>
              <a:t>risque</a:t>
            </a:r>
            <a:r>
              <a:rPr lang="de-CH" dirty="0">
                <a:latin typeface="Montserrat" panose="00000500000000000000" pitchFamily="2" charset="0"/>
                <a:cs typeface="Arial"/>
              </a:rPr>
              <a:t> </a:t>
            </a:r>
            <a:r>
              <a:rPr lang="de-CH" dirty="0" err="1">
                <a:latin typeface="Montserrat" panose="00000500000000000000" pitchFamily="2" charset="0"/>
                <a:cs typeface="Arial"/>
              </a:rPr>
              <a:t>personnel</a:t>
            </a:r>
            <a:r>
              <a:rPr lang="de-CH" dirty="0">
                <a:latin typeface="Montserrat" panose="00000500000000000000" pitchFamily="2" charset="0"/>
                <a:cs typeface="Arial"/>
              </a:rPr>
              <a:t> </a:t>
            </a:r>
            <a:r>
              <a:rPr lang="de-CH" dirty="0" err="1">
                <a:latin typeface="Montserrat" panose="00000500000000000000" pitchFamily="2" charset="0"/>
                <a:cs typeface="Arial"/>
              </a:rPr>
              <a:t>jusqu’à</a:t>
            </a:r>
            <a:r>
              <a:rPr lang="de-CH" dirty="0">
                <a:latin typeface="Montserrat" panose="00000500000000000000" pitchFamily="2" charset="0"/>
                <a:cs typeface="Arial"/>
              </a:rPr>
              <a:t> </a:t>
            </a:r>
            <a:r>
              <a:rPr lang="de-CH" dirty="0" err="1">
                <a:latin typeface="Montserrat" panose="00000500000000000000" pitchFamily="2" charset="0"/>
                <a:cs typeface="Arial"/>
              </a:rPr>
              <a:t>un</a:t>
            </a:r>
            <a:r>
              <a:rPr lang="de-CH" dirty="0">
                <a:latin typeface="Montserrat" panose="00000500000000000000" pitchFamily="2" charset="0"/>
                <a:cs typeface="Arial"/>
              </a:rPr>
              <a:t> </a:t>
            </a:r>
            <a:r>
              <a:rPr lang="de-CH" dirty="0" err="1">
                <a:latin typeface="Montserrat" panose="00000500000000000000" pitchFamily="2" charset="0"/>
                <a:cs typeface="Arial"/>
              </a:rPr>
              <a:t>certain</a:t>
            </a:r>
            <a:r>
              <a:rPr lang="de-CH" dirty="0">
                <a:latin typeface="Montserrat" panose="00000500000000000000" pitchFamily="2" charset="0"/>
                <a:cs typeface="Arial"/>
              </a:rPr>
              <a:t> </a:t>
            </a:r>
            <a:r>
              <a:rPr lang="de-CH" dirty="0" err="1">
                <a:latin typeface="Montserrat" panose="00000500000000000000" pitchFamily="2" charset="0"/>
                <a:cs typeface="Arial"/>
              </a:rPr>
              <a:t>point</a:t>
            </a:r>
            <a:r>
              <a:rPr lang="de-CH" dirty="0">
                <a:latin typeface="Montserrat" panose="00000500000000000000" pitchFamily="2" charset="0"/>
                <a:cs typeface="Arial"/>
              </a:rPr>
              <a:t>.</a:t>
            </a:r>
            <a:endParaRPr lang="de-CH" dirty="0">
              <a:latin typeface="Montserrat" panose="00000500000000000000" pitchFamily="2" charset="0"/>
              <a:ea typeface="Calibri"/>
              <a:cs typeface="Arial"/>
            </a:endParaRPr>
          </a:p>
          <a:p>
            <a:pPr marL="171450" indent="-171450">
              <a:buFont typeface="Arial"/>
              <a:buChar char="•"/>
            </a:pPr>
            <a:r>
              <a:rPr lang="de-CH" dirty="0">
                <a:latin typeface="Montserrat" panose="00000500000000000000" pitchFamily="2" charset="0"/>
                <a:cs typeface="Arial"/>
              </a:rPr>
              <a:t>A </a:t>
            </a:r>
            <a:r>
              <a:rPr lang="de-CH" dirty="0" err="1">
                <a:latin typeface="Montserrat" panose="00000500000000000000" pitchFamily="2" charset="0"/>
                <a:cs typeface="Arial"/>
              </a:rPr>
              <a:t>cet</a:t>
            </a:r>
            <a:r>
              <a:rPr lang="de-CH" dirty="0">
                <a:latin typeface="Montserrat" panose="00000500000000000000" pitchFamily="2" charset="0"/>
                <a:cs typeface="Arial"/>
              </a:rPr>
              <a:t> </a:t>
            </a:r>
            <a:r>
              <a:rPr lang="de-CH" dirty="0" err="1">
                <a:latin typeface="Montserrat" panose="00000500000000000000" pitchFamily="2" charset="0"/>
                <a:cs typeface="Arial"/>
              </a:rPr>
              <a:t>endroit</a:t>
            </a:r>
            <a:r>
              <a:rPr lang="de-CH" dirty="0">
                <a:latin typeface="Montserrat" panose="00000500000000000000" pitchFamily="2" charset="0"/>
                <a:cs typeface="Arial"/>
              </a:rPr>
              <a:t>, on </a:t>
            </a:r>
            <a:r>
              <a:rPr lang="de-CH" dirty="0" err="1">
                <a:latin typeface="Montserrat" panose="00000500000000000000" pitchFamily="2" charset="0"/>
                <a:cs typeface="Arial"/>
              </a:rPr>
              <a:t>pourra</a:t>
            </a:r>
            <a:r>
              <a:rPr lang="de-CH" dirty="0">
                <a:latin typeface="Montserrat" panose="00000500000000000000" pitchFamily="2" charset="0"/>
                <a:cs typeface="Arial"/>
              </a:rPr>
              <a:t> </a:t>
            </a:r>
            <a:r>
              <a:rPr lang="de-CH" dirty="0" err="1">
                <a:latin typeface="Montserrat" panose="00000500000000000000" pitchFamily="2" charset="0"/>
                <a:cs typeface="Arial"/>
              </a:rPr>
              <a:t>renvoyer</a:t>
            </a:r>
            <a:r>
              <a:rPr lang="de-CH" dirty="0">
                <a:latin typeface="Montserrat" panose="00000500000000000000" pitchFamily="2" charset="0"/>
                <a:cs typeface="Arial"/>
              </a:rPr>
              <a:t> à des </a:t>
            </a:r>
            <a:r>
              <a:rPr lang="de-CH" dirty="0" err="1">
                <a:latin typeface="Montserrat" panose="00000500000000000000" pitchFamily="2" charset="0"/>
                <a:cs typeface="Arial"/>
              </a:rPr>
              <a:t>informations</a:t>
            </a:r>
            <a:r>
              <a:rPr lang="de-CH" dirty="0">
                <a:latin typeface="Montserrat" panose="00000500000000000000" pitchFamily="2" charset="0"/>
                <a:cs typeface="Arial"/>
              </a:rPr>
              <a:t> </a:t>
            </a:r>
            <a:r>
              <a:rPr lang="de-CH" dirty="0" err="1">
                <a:latin typeface="Montserrat" panose="00000500000000000000" pitchFamily="2" charset="0"/>
                <a:cs typeface="Arial"/>
              </a:rPr>
              <a:t>complémentaires</a:t>
            </a:r>
            <a:r>
              <a:rPr lang="de-CH" dirty="0">
                <a:latin typeface="Montserrat" panose="00000500000000000000" pitchFamily="2" charset="0"/>
                <a:cs typeface="Arial"/>
              </a:rPr>
              <a:t> </a:t>
            </a:r>
            <a:r>
              <a:rPr lang="de-CH" dirty="0" err="1">
                <a:latin typeface="Montserrat" panose="00000500000000000000" pitchFamily="2" charset="0"/>
                <a:cs typeface="Arial"/>
              </a:rPr>
              <a:t>ou</a:t>
            </a:r>
            <a:r>
              <a:rPr lang="de-CH" dirty="0">
                <a:latin typeface="Montserrat" panose="00000500000000000000" pitchFamily="2" charset="0"/>
                <a:cs typeface="Arial"/>
              </a:rPr>
              <a:t> des </a:t>
            </a:r>
            <a:r>
              <a:rPr lang="de-CH" dirty="0" err="1">
                <a:latin typeface="Montserrat" panose="00000500000000000000" pitchFamily="2" charset="0"/>
                <a:cs typeface="Arial"/>
              </a:rPr>
              <a:t>mesures</a:t>
            </a:r>
            <a:r>
              <a:rPr lang="de-CH" dirty="0">
                <a:latin typeface="Montserrat" panose="00000500000000000000" pitchFamily="2" charset="0"/>
                <a:cs typeface="Arial"/>
              </a:rPr>
              <a:t> de </a:t>
            </a:r>
            <a:r>
              <a:rPr lang="de-CH" dirty="0" err="1">
                <a:latin typeface="Montserrat" panose="00000500000000000000" pitchFamily="2" charset="0"/>
                <a:cs typeface="Arial"/>
              </a:rPr>
              <a:t>prévention</a:t>
            </a:r>
            <a:r>
              <a:rPr lang="de-CH" dirty="0">
                <a:latin typeface="Montserrat" panose="00000500000000000000" pitchFamily="2" charset="0"/>
                <a:cs typeface="Arial"/>
              </a:rPr>
              <a:t> </a:t>
            </a:r>
            <a:r>
              <a:rPr lang="de-CH" dirty="0" err="1">
                <a:latin typeface="Montserrat" panose="00000500000000000000" pitchFamily="2" charset="0"/>
                <a:cs typeface="Arial"/>
              </a:rPr>
              <a:t>sur</a:t>
            </a:r>
            <a:r>
              <a:rPr lang="de-CH" dirty="0">
                <a:latin typeface="Montserrat" panose="00000500000000000000" pitchFamily="2" charset="0"/>
                <a:cs typeface="Arial"/>
              </a:rPr>
              <a:t> le </a:t>
            </a:r>
            <a:r>
              <a:rPr lang="de-CH" dirty="0" err="1">
                <a:latin typeface="Montserrat" panose="00000500000000000000" pitchFamily="2" charset="0"/>
                <a:cs typeface="Arial"/>
              </a:rPr>
              <a:t>site</a:t>
            </a:r>
            <a:r>
              <a:rPr lang="de-CH" dirty="0">
                <a:latin typeface="Montserrat" panose="00000500000000000000" pitchFamily="2" charset="0"/>
                <a:cs typeface="Arial"/>
              </a:rPr>
              <a:t> de la Fondation </a:t>
            </a:r>
            <a:r>
              <a:rPr lang="de-CH" dirty="0" err="1">
                <a:latin typeface="Montserrat" panose="00000500000000000000" pitchFamily="2" charset="0"/>
                <a:cs typeface="Arial"/>
              </a:rPr>
              <a:t>suisse</a:t>
            </a:r>
            <a:r>
              <a:rPr lang="de-CH" dirty="0">
                <a:latin typeface="Montserrat" panose="00000500000000000000" pitchFamily="2" charset="0"/>
                <a:cs typeface="Arial"/>
              </a:rPr>
              <a:t> de </a:t>
            </a:r>
            <a:r>
              <a:rPr lang="de-CH" dirty="0" err="1">
                <a:latin typeface="Montserrat" panose="00000500000000000000" pitchFamily="2" charset="0"/>
                <a:cs typeface="Arial"/>
              </a:rPr>
              <a:t>cardiologie</a:t>
            </a:r>
            <a:r>
              <a:rPr lang="de-CH" dirty="0">
                <a:latin typeface="Montserrat" panose="00000500000000000000" pitchFamily="2" charset="0"/>
                <a:cs typeface="Arial"/>
              </a:rPr>
              <a:t>: www.swissheart.ch </a:t>
            </a:r>
          </a:p>
        </p:txBody>
      </p:sp>
      <p:sp>
        <p:nvSpPr>
          <p:cNvPr id="4" name="Slide Number Placeholder 3"/>
          <p:cNvSpPr>
            <a:spLocks noGrp="1"/>
          </p:cNvSpPr>
          <p:nvPr>
            <p:ph type="sldNum" sz="quarter" idx="5"/>
          </p:nvPr>
        </p:nvSpPr>
        <p:spPr/>
        <p:txBody>
          <a:bodyPr/>
          <a:lstStyle/>
          <a:p>
            <a:fld id="{1FB6B6D0-7006-42DD-B957-9A3D3E217772}" type="slidenum">
              <a:rPr lang="en-US"/>
              <a:pPr/>
              <a:t>21</a:t>
            </a:fld>
            <a:endParaRPr lang="en-US"/>
          </a:p>
        </p:txBody>
      </p:sp>
    </p:spTree>
    <p:extLst>
      <p:ext uri="{BB962C8B-B14F-4D97-AF65-F5344CB8AC3E}">
        <p14:creationId xmlns:p14="http://schemas.microsoft.com/office/powerpoint/2010/main" val="247194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de-CH" dirty="0" err="1">
                <a:latin typeface="Montserrat" panose="00000500000000000000" pitchFamily="2" charset="0"/>
                <a:cs typeface="Arial"/>
              </a:rPr>
              <a:t>Une</a:t>
            </a:r>
            <a:r>
              <a:rPr lang="de-CH" dirty="0">
                <a:latin typeface="Montserrat" panose="00000500000000000000" pitchFamily="2" charset="0"/>
                <a:cs typeface="Arial"/>
              </a:rPr>
              <a:t> </a:t>
            </a:r>
            <a:r>
              <a:rPr lang="de-CH" dirty="0" err="1">
                <a:latin typeface="Montserrat" panose="00000500000000000000" pitchFamily="2" charset="0"/>
                <a:cs typeface="Arial"/>
              </a:rPr>
              <a:t>obstruction</a:t>
            </a:r>
            <a:r>
              <a:rPr lang="de-CH" dirty="0">
                <a:latin typeface="Montserrat" panose="00000500000000000000" pitchFamily="2" charset="0"/>
                <a:cs typeface="Arial"/>
              </a:rPr>
              <a:t> des </a:t>
            </a:r>
            <a:r>
              <a:rPr lang="de-CH" dirty="0" err="1">
                <a:latin typeface="Montserrat" panose="00000500000000000000" pitchFamily="2" charset="0"/>
                <a:cs typeface="Arial"/>
              </a:rPr>
              <a:t>voies</a:t>
            </a:r>
            <a:r>
              <a:rPr lang="de-CH" dirty="0">
                <a:latin typeface="Montserrat" panose="00000500000000000000" pitchFamily="2" charset="0"/>
                <a:cs typeface="Arial"/>
              </a:rPr>
              <a:t> </a:t>
            </a:r>
            <a:r>
              <a:rPr lang="de-CH" dirty="0" err="1">
                <a:latin typeface="Montserrat" panose="00000500000000000000" pitchFamily="2" charset="0"/>
                <a:cs typeface="Arial"/>
              </a:rPr>
              <a:t>respiratoires</a:t>
            </a:r>
            <a:r>
              <a:rPr lang="de-CH" dirty="0">
                <a:latin typeface="Montserrat" panose="00000500000000000000" pitchFamily="2" charset="0"/>
                <a:cs typeface="Arial"/>
              </a:rPr>
              <a:t> </a:t>
            </a:r>
            <a:r>
              <a:rPr lang="de-CH" dirty="0" err="1">
                <a:latin typeface="Montserrat" panose="00000500000000000000" pitchFamily="2" charset="0"/>
                <a:cs typeface="Arial"/>
              </a:rPr>
              <a:t>peut</a:t>
            </a:r>
            <a:r>
              <a:rPr lang="de-CH" dirty="0">
                <a:latin typeface="Montserrat" panose="00000500000000000000" pitchFamily="2" charset="0"/>
                <a:cs typeface="Arial"/>
              </a:rPr>
              <a:t> </a:t>
            </a:r>
            <a:r>
              <a:rPr lang="de-CH" dirty="0" err="1">
                <a:latin typeface="Montserrat" panose="00000500000000000000" pitchFamily="2" charset="0"/>
                <a:cs typeface="Arial"/>
              </a:rPr>
              <a:t>être</a:t>
            </a:r>
            <a:r>
              <a:rPr lang="de-CH" dirty="0">
                <a:latin typeface="Montserrat" panose="00000500000000000000" pitchFamily="2" charset="0"/>
                <a:cs typeface="Arial"/>
              </a:rPr>
              <a:t> </a:t>
            </a:r>
            <a:r>
              <a:rPr lang="de-CH" dirty="0" err="1">
                <a:latin typeface="Montserrat" panose="00000500000000000000" pitchFamily="2" charset="0"/>
                <a:cs typeface="Arial"/>
              </a:rPr>
              <a:t>causée</a:t>
            </a:r>
            <a:r>
              <a:rPr lang="de-CH" dirty="0">
                <a:latin typeface="Montserrat" panose="00000500000000000000" pitchFamily="2" charset="0"/>
                <a:cs typeface="Arial"/>
              </a:rPr>
              <a:t> par </a:t>
            </a:r>
            <a:r>
              <a:rPr lang="de-CH" dirty="0" err="1">
                <a:latin typeface="Montserrat" panose="00000500000000000000" pitchFamily="2" charset="0"/>
                <a:cs typeface="Arial"/>
              </a:rPr>
              <a:t>toute</a:t>
            </a:r>
            <a:r>
              <a:rPr lang="de-CH" dirty="0">
                <a:latin typeface="Montserrat" panose="00000500000000000000" pitchFamily="2" charset="0"/>
                <a:cs typeface="Arial"/>
              </a:rPr>
              <a:t> </a:t>
            </a:r>
            <a:r>
              <a:rPr lang="de-CH" dirty="0" err="1">
                <a:latin typeface="Montserrat" panose="00000500000000000000" pitchFamily="2" charset="0"/>
                <a:cs typeface="Arial"/>
              </a:rPr>
              <a:t>sorte</a:t>
            </a:r>
            <a:r>
              <a:rPr lang="de-CH" dirty="0">
                <a:latin typeface="Montserrat" panose="00000500000000000000" pitchFamily="2" charset="0"/>
                <a:cs typeface="Arial"/>
              </a:rPr>
              <a:t> de </a:t>
            </a:r>
            <a:r>
              <a:rPr lang="de-CH" dirty="0" err="1">
                <a:latin typeface="Montserrat" panose="00000500000000000000" pitchFamily="2" charset="0"/>
                <a:cs typeface="Arial"/>
              </a:rPr>
              <a:t>corps</a:t>
            </a:r>
            <a:r>
              <a:rPr lang="de-CH" dirty="0">
                <a:latin typeface="Montserrat" panose="00000500000000000000" pitchFamily="2" charset="0"/>
                <a:cs typeface="Arial"/>
              </a:rPr>
              <a:t> </a:t>
            </a:r>
            <a:r>
              <a:rPr lang="de-CH" dirty="0" err="1">
                <a:latin typeface="Montserrat" panose="00000500000000000000" pitchFamily="2" charset="0"/>
                <a:cs typeface="Arial"/>
              </a:rPr>
              <a:t>étrangers</a:t>
            </a:r>
            <a:r>
              <a:rPr lang="de-CH" dirty="0">
                <a:latin typeface="Montserrat" panose="00000500000000000000" pitchFamily="2" charset="0"/>
                <a:cs typeface="Arial"/>
              </a:rPr>
              <a:t>, </a:t>
            </a:r>
            <a:r>
              <a:rPr lang="de-CH" dirty="0" err="1">
                <a:latin typeface="Montserrat" panose="00000500000000000000" pitchFamily="2" charset="0"/>
                <a:cs typeface="Arial"/>
              </a:rPr>
              <a:t>notamment</a:t>
            </a:r>
            <a:r>
              <a:rPr lang="de-CH" dirty="0">
                <a:latin typeface="Montserrat" panose="00000500000000000000" pitchFamily="2" charset="0"/>
                <a:cs typeface="Arial"/>
              </a:rPr>
              <a:t> par des </a:t>
            </a:r>
            <a:r>
              <a:rPr lang="de-CH" dirty="0" err="1">
                <a:latin typeface="Montserrat" panose="00000500000000000000" pitchFamily="2" charset="0"/>
                <a:cs typeface="Arial"/>
              </a:rPr>
              <a:t>aliments</a:t>
            </a:r>
            <a:r>
              <a:rPr lang="de-CH" dirty="0">
                <a:latin typeface="Montserrat" panose="00000500000000000000" pitchFamily="2" charset="0"/>
                <a:cs typeface="Arial"/>
              </a:rPr>
              <a:t>, </a:t>
            </a:r>
            <a:r>
              <a:rPr lang="de-CH" dirty="0" err="1">
                <a:latin typeface="Montserrat" panose="00000500000000000000" pitchFamily="2" charset="0"/>
                <a:cs typeface="Arial"/>
              </a:rPr>
              <a:t>mais</a:t>
            </a:r>
            <a:r>
              <a:rPr lang="de-CH" dirty="0">
                <a:latin typeface="Montserrat" panose="00000500000000000000" pitchFamily="2" charset="0"/>
                <a:cs typeface="Arial"/>
              </a:rPr>
              <a:t> </a:t>
            </a:r>
            <a:r>
              <a:rPr lang="de-CH" dirty="0" err="1">
                <a:latin typeface="Montserrat" panose="00000500000000000000" pitchFamily="2" charset="0"/>
                <a:cs typeface="Arial"/>
              </a:rPr>
              <a:t>aussi</a:t>
            </a:r>
            <a:r>
              <a:rPr lang="de-CH" dirty="0">
                <a:latin typeface="Montserrat" panose="00000500000000000000" pitchFamily="2" charset="0"/>
                <a:cs typeface="Arial"/>
              </a:rPr>
              <a:t>, en </a:t>
            </a:r>
            <a:r>
              <a:rPr lang="de-CH" dirty="0" err="1">
                <a:latin typeface="Montserrat" panose="00000500000000000000" pitchFamily="2" charset="0"/>
                <a:cs typeface="Arial"/>
              </a:rPr>
              <a:t>particulier</a:t>
            </a:r>
            <a:r>
              <a:rPr lang="de-CH" dirty="0">
                <a:latin typeface="Montserrat" panose="00000500000000000000" pitchFamily="2" charset="0"/>
                <a:cs typeface="Arial"/>
              </a:rPr>
              <a:t> </a:t>
            </a:r>
            <a:r>
              <a:rPr lang="de-CH" dirty="0" err="1">
                <a:latin typeface="Montserrat" panose="00000500000000000000" pitchFamily="2" charset="0"/>
                <a:cs typeface="Arial"/>
              </a:rPr>
              <a:t>chez</a:t>
            </a:r>
            <a:r>
              <a:rPr lang="de-CH" dirty="0">
                <a:latin typeface="Montserrat" panose="00000500000000000000" pitchFamily="2" charset="0"/>
                <a:cs typeface="Arial"/>
              </a:rPr>
              <a:t> </a:t>
            </a:r>
            <a:r>
              <a:rPr lang="de-CH" dirty="0" err="1">
                <a:latin typeface="Montserrat" panose="00000500000000000000" pitchFamily="2" charset="0"/>
                <a:cs typeface="Arial"/>
              </a:rPr>
              <a:t>les</a:t>
            </a:r>
            <a:r>
              <a:rPr lang="de-CH" dirty="0">
                <a:latin typeface="Montserrat" panose="00000500000000000000" pitchFamily="2" charset="0"/>
                <a:cs typeface="Arial"/>
              </a:rPr>
              <a:t> </a:t>
            </a:r>
            <a:r>
              <a:rPr lang="de-CH" dirty="0" err="1">
                <a:latin typeface="Montserrat" panose="00000500000000000000" pitchFamily="2" charset="0"/>
                <a:cs typeface="Arial"/>
              </a:rPr>
              <a:t>enfants</a:t>
            </a:r>
            <a:r>
              <a:rPr lang="de-CH" dirty="0">
                <a:latin typeface="Montserrat" panose="00000500000000000000" pitchFamily="2" charset="0"/>
                <a:cs typeface="Arial"/>
              </a:rPr>
              <a:t>, par des </a:t>
            </a:r>
            <a:r>
              <a:rPr lang="de-CH" dirty="0" err="1">
                <a:latin typeface="Montserrat" panose="00000500000000000000" pitchFamily="2" charset="0"/>
                <a:cs typeface="Arial"/>
              </a:rPr>
              <a:t>jouets</a:t>
            </a:r>
            <a:r>
              <a:rPr lang="de-CH" dirty="0">
                <a:latin typeface="Montserrat" panose="00000500000000000000" pitchFamily="2" charset="0"/>
                <a:cs typeface="Arial"/>
              </a:rPr>
              <a:t>.</a:t>
            </a:r>
            <a:endParaRPr lang="en-US" dirty="0">
              <a:latin typeface="Montserrat" panose="00000500000000000000" pitchFamily="2" charset="0"/>
              <a:cs typeface="Arial"/>
            </a:endParaRPr>
          </a:p>
          <a:p>
            <a:pPr marL="171450" indent="-171450">
              <a:buFont typeface="Arial"/>
              <a:buChar char="•"/>
            </a:pPr>
            <a:r>
              <a:rPr lang="de-CH" dirty="0">
                <a:latin typeface="Montserrat" panose="00000500000000000000" pitchFamily="2" charset="0"/>
                <a:cs typeface="Arial"/>
              </a:rPr>
              <a:t>On </a:t>
            </a:r>
            <a:r>
              <a:rPr lang="de-CH" dirty="0" err="1">
                <a:latin typeface="Montserrat" panose="00000500000000000000" pitchFamily="2" charset="0"/>
                <a:cs typeface="Arial"/>
              </a:rPr>
              <a:t>suspectera</a:t>
            </a:r>
            <a:r>
              <a:rPr lang="de-CH" dirty="0">
                <a:latin typeface="Montserrat" panose="00000500000000000000" pitchFamily="2" charset="0"/>
                <a:cs typeface="Arial"/>
              </a:rPr>
              <a:t> </a:t>
            </a:r>
            <a:r>
              <a:rPr lang="de-CH" dirty="0" err="1">
                <a:latin typeface="Montserrat" panose="00000500000000000000" pitchFamily="2" charset="0"/>
                <a:cs typeface="Arial"/>
              </a:rPr>
              <a:t>une</a:t>
            </a:r>
            <a:r>
              <a:rPr lang="de-CH" dirty="0">
                <a:latin typeface="Montserrat" panose="00000500000000000000" pitchFamily="2" charset="0"/>
                <a:cs typeface="Arial"/>
              </a:rPr>
              <a:t> </a:t>
            </a:r>
            <a:r>
              <a:rPr lang="de-CH" dirty="0" err="1">
                <a:latin typeface="Montserrat" panose="00000500000000000000" pitchFamily="2" charset="0"/>
                <a:cs typeface="Arial"/>
              </a:rPr>
              <a:t>obstruction</a:t>
            </a:r>
            <a:r>
              <a:rPr lang="de-CH" dirty="0">
                <a:latin typeface="Montserrat" panose="00000500000000000000" pitchFamily="2" charset="0"/>
                <a:cs typeface="Arial"/>
              </a:rPr>
              <a:t> des </a:t>
            </a:r>
            <a:r>
              <a:rPr lang="de-CH" dirty="0" err="1">
                <a:latin typeface="Montserrat" panose="00000500000000000000" pitchFamily="2" charset="0"/>
                <a:cs typeface="Arial"/>
              </a:rPr>
              <a:t>voies</a:t>
            </a:r>
            <a:r>
              <a:rPr lang="de-CH" dirty="0">
                <a:latin typeface="Montserrat" panose="00000500000000000000" pitchFamily="2" charset="0"/>
                <a:cs typeface="Arial"/>
              </a:rPr>
              <a:t> </a:t>
            </a:r>
            <a:r>
              <a:rPr lang="de-CH" dirty="0" err="1">
                <a:latin typeface="Montserrat" panose="00000500000000000000" pitchFamily="2" charset="0"/>
                <a:cs typeface="Arial"/>
              </a:rPr>
              <a:t>resporatoires</a:t>
            </a:r>
            <a:r>
              <a:rPr lang="de-CH" dirty="0">
                <a:latin typeface="Montserrat" panose="00000500000000000000" pitchFamily="2" charset="0"/>
                <a:cs typeface="Arial"/>
              </a:rPr>
              <a:t> par </a:t>
            </a:r>
            <a:r>
              <a:rPr lang="de-CH" dirty="0" err="1">
                <a:latin typeface="Montserrat" panose="00000500000000000000" pitchFamily="2" charset="0"/>
                <a:cs typeface="Arial"/>
              </a:rPr>
              <a:t>un</a:t>
            </a:r>
            <a:r>
              <a:rPr lang="de-CH" dirty="0">
                <a:latin typeface="Montserrat" panose="00000500000000000000" pitchFamily="2" charset="0"/>
                <a:cs typeface="Arial"/>
              </a:rPr>
              <a:t> </a:t>
            </a:r>
            <a:r>
              <a:rPr lang="de-CH" dirty="0" err="1">
                <a:latin typeface="Montserrat" panose="00000500000000000000" pitchFamily="2" charset="0"/>
                <a:cs typeface="Arial"/>
              </a:rPr>
              <a:t>corps</a:t>
            </a:r>
            <a:r>
              <a:rPr lang="de-CH" dirty="0">
                <a:latin typeface="Montserrat" panose="00000500000000000000" pitchFamily="2" charset="0"/>
                <a:cs typeface="Arial"/>
              </a:rPr>
              <a:t> </a:t>
            </a:r>
            <a:r>
              <a:rPr lang="de-CH" dirty="0" err="1">
                <a:latin typeface="Montserrat" panose="00000500000000000000" pitchFamily="2" charset="0"/>
                <a:cs typeface="Arial"/>
              </a:rPr>
              <a:t>étranger</a:t>
            </a:r>
            <a:r>
              <a:rPr lang="de-CH" dirty="0">
                <a:latin typeface="Montserrat" panose="00000500000000000000" pitchFamily="2" charset="0"/>
                <a:cs typeface="Arial"/>
              </a:rPr>
              <a:t> si la </a:t>
            </a:r>
            <a:r>
              <a:rPr lang="de-CH" dirty="0" err="1">
                <a:latin typeface="Montserrat" panose="00000500000000000000" pitchFamily="2" charset="0"/>
                <a:cs typeface="Arial"/>
              </a:rPr>
              <a:t>personne</a:t>
            </a:r>
            <a:r>
              <a:rPr lang="de-CH" dirty="0">
                <a:latin typeface="Montserrat" panose="00000500000000000000" pitchFamily="2" charset="0"/>
                <a:cs typeface="Arial"/>
              </a:rPr>
              <a:t> ne </a:t>
            </a:r>
            <a:r>
              <a:rPr lang="de-CH" dirty="0" err="1">
                <a:latin typeface="Montserrat" panose="00000500000000000000" pitchFamily="2" charset="0"/>
                <a:cs typeface="Arial"/>
              </a:rPr>
              <a:t>peut</a:t>
            </a:r>
            <a:r>
              <a:rPr lang="de-CH" dirty="0">
                <a:latin typeface="Montserrat" panose="00000500000000000000" pitchFamily="2" charset="0"/>
                <a:cs typeface="Arial"/>
              </a:rPr>
              <a:t> </a:t>
            </a:r>
            <a:r>
              <a:rPr lang="de-CH" dirty="0" err="1">
                <a:latin typeface="Montserrat" panose="00000500000000000000" pitchFamily="2" charset="0"/>
                <a:cs typeface="Arial"/>
              </a:rPr>
              <a:t>soudain</a:t>
            </a:r>
            <a:r>
              <a:rPr lang="de-CH" dirty="0">
                <a:latin typeface="Montserrat" panose="00000500000000000000" pitchFamily="2" charset="0"/>
                <a:cs typeface="Arial"/>
              </a:rPr>
              <a:t> plus </a:t>
            </a:r>
            <a:r>
              <a:rPr lang="de-CH" dirty="0" err="1">
                <a:latin typeface="Montserrat" panose="00000500000000000000" pitchFamily="2" charset="0"/>
                <a:cs typeface="Arial"/>
              </a:rPr>
              <a:t>respirer</a:t>
            </a:r>
            <a:r>
              <a:rPr lang="de-CH" dirty="0">
                <a:latin typeface="Montserrat" panose="00000500000000000000" pitchFamily="2" charset="0"/>
                <a:cs typeface="Arial"/>
              </a:rPr>
              <a:t> </a:t>
            </a:r>
            <a:r>
              <a:rPr lang="de-CH" dirty="0" err="1">
                <a:latin typeface="Montserrat" panose="00000500000000000000" pitchFamily="2" charset="0"/>
                <a:cs typeface="Arial"/>
              </a:rPr>
              <a:t>ni</a:t>
            </a:r>
            <a:r>
              <a:rPr lang="de-CH" dirty="0">
                <a:latin typeface="Montserrat" panose="00000500000000000000" pitchFamily="2" charset="0"/>
                <a:cs typeface="Arial"/>
              </a:rPr>
              <a:t> </a:t>
            </a:r>
            <a:r>
              <a:rPr lang="de-CH" dirty="0" err="1">
                <a:latin typeface="Montserrat" panose="00000500000000000000" pitchFamily="2" charset="0"/>
                <a:cs typeface="Arial"/>
              </a:rPr>
              <a:t>parler</a:t>
            </a:r>
            <a:r>
              <a:rPr lang="de-CH" dirty="0">
                <a:latin typeface="Montserrat" panose="00000500000000000000" pitchFamily="2" charset="0"/>
                <a:cs typeface="Arial"/>
              </a:rPr>
              <a:t>.</a:t>
            </a:r>
            <a:endParaRPr lang="en-US" dirty="0">
              <a:latin typeface="Montserrat" panose="00000500000000000000" pitchFamily="2" charset="0"/>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22</a:t>
            </a:fld>
            <a:endParaRPr lang="en-US"/>
          </a:p>
        </p:txBody>
      </p:sp>
    </p:spTree>
    <p:extLst>
      <p:ext uri="{BB962C8B-B14F-4D97-AF65-F5344CB8AC3E}">
        <p14:creationId xmlns:p14="http://schemas.microsoft.com/office/powerpoint/2010/main" val="2955769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en-US" dirty="0">
                <a:latin typeface="Montserrat" panose="00000500000000000000" pitchFamily="2" charset="0"/>
                <a:cs typeface="Arial"/>
              </a:rPr>
              <a:t>La </a:t>
            </a:r>
            <a:r>
              <a:rPr lang="en-US" dirty="0" err="1">
                <a:latin typeface="Montserrat" panose="00000500000000000000" pitchFamily="2" charset="0"/>
                <a:cs typeface="Arial"/>
              </a:rPr>
              <a:t>manoeuvre</a:t>
            </a:r>
            <a:r>
              <a:rPr lang="en-US" dirty="0">
                <a:latin typeface="Montserrat" panose="00000500000000000000" pitchFamily="2" charset="0"/>
                <a:cs typeface="Arial"/>
              </a:rPr>
              <a:t> de Heimlich est </a:t>
            </a:r>
            <a:r>
              <a:rPr lang="en-US" dirty="0" err="1">
                <a:latin typeface="Montserrat" panose="00000500000000000000" pitchFamily="2" charset="0"/>
                <a:cs typeface="Arial"/>
              </a:rPr>
              <a:t>utilisée</a:t>
            </a:r>
            <a:r>
              <a:rPr lang="en-US" dirty="0">
                <a:latin typeface="Montserrat" panose="00000500000000000000" pitchFamily="2" charset="0"/>
                <a:cs typeface="Arial"/>
              </a:rPr>
              <a:t> </a:t>
            </a:r>
            <a:r>
              <a:rPr lang="en-US" dirty="0" err="1">
                <a:latin typeface="Montserrat" panose="00000500000000000000" pitchFamily="2" charset="0"/>
                <a:cs typeface="Arial"/>
              </a:rPr>
              <a:t>en</a:t>
            </a:r>
            <a:r>
              <a:rPr lang="en-US" dirty="0">
                <a:latin typeface="Montserrat" panose="00000500000000000000" pitchFamily="2" charset="0"/>
                <a:cs typeface="Arial"/>
              </a:rPr>
              <a:t> </a:t>
            </a:r>
            <a:r>
              <a:rPr lang="en-US" dirty="0" err="1">
                <a:latin typeface="Montserrat" panose="00000500000000000000" pitchFamily="2" charset="0"/>
                <a:cs typeface="Arial"/>
              </a:rPr>
              <a:t>cas</a:t>
            </a:r>
            <a:r>
              <a:rPr lang="en-US" dirty="0">
                <a:latin typeface="Montserrat" panose="00000500000000000000" pitchFamily="2" charset="0"/>
                <a:cs typeface="Arial"/>
              </a:rPr>
              <a:t> de </a:t>
            </a:r>
            <a:r>
              <a:rPr lang="en-US" dirty="0" err="1">
                <a:latin typeface="Montserrat" panose="00000500000000000000" pitchFamily="2" charset="0"/>
                <a:cs typeface="Arial"/>
              </a:rPr>
              <a:t>risque</a:t>
            </a:r>
            <a:r>
              <a:rPr lang="en-US" dirty="0">
                <a:latin typeface="Montserrat" panose="00000500000000000000" pitchFamily="2" charset="0"/>
                <a:cs typeface="Arial"/>
              </a:rPr>
              <a:t> </a:t>
            </a:r>
            <a:r>
              <a:rPr lang="en-US" dirty="0" err="1">
                <a:latin typeface="Montserrat" panose="00000500000000000000" pitchFamily="2" charset="0"/>
                <a:cs typeface="Arial"/>
              </a:rPr>
              <a:t>d’étouffement</a:t>
            </a:r>
            <a:r>
              <a:rPr lang="en-US" dirty="0">
                <a:latin typeface="Montserrat" panose="00000500000000000000" pitchFamily="2" charset="0"/>
                <a:cs typeface="Arial"/>
              </a:rPr>
              <a:t> par </a:t>
            </a:r>
            <a:r>
              <a:rPr lang="en-US" dirty="0" err="1">
                <a:latin typeface="Montserrat" panose="00000500000000000000" pitchFamily="2" charset="0"/>
                <a:cs typeface="Arial"/>
              </a:rPr>
              <a:t>une</a:t>
            </a:r>
            <a:r>
              <a:rPr lang="en-US" dirty="0">
                <a:latin typeface="Montserrat" panose="00000500000000000000" pitchFamily="2" charset="0"/>
                <a:cs typeface="Arial"/>
              </a:rPr>
              <a:t> obstruction des </a:t>
            </a:r>
            <a:r>
              <a:rPr lang="en-US" dirty="0" err="1">
                <a:latin typeface="Montserrat" panose="00000500000000000000" pitchFamily="2" charset="0"/>
                <a:cs typeface="Arial"/>
              </a:rPr>
              <a:t>voies</a:t>
            </a:r>
            <a:r>
              <a:rPr lang="en-US" dirty="0">
                <a:latin typeface="Montserrat" panose="00000500000000000000" pitchFamily="2" charset="0"/>
                <a:cs typeface="Arial"/>
              </a:rPr>
              <a:t> </a:t>
            </a:r>
            <a:r>
              <a:rPr lang="en-US" dirty="0" err="1">
                <a:latin typeface="Montserrat" panose="00000500000000000000" pitchFamily="2" charset="0"/>
                <a:cs typeface="Arial"/>
              </a:rPr>
              <a:t>respiratoires</a:t>
            </a:r>
            <a:r>
              <a:rPr lang="en-US" dirty="0">
                <a:latin typeface="Montserrat" panose="00000500000000000000" pitchFamily="2" charset="0"/>
                <a:cs typeface="Arial"/>
              </a:rPr>
              <a:t> par un corps étranger. Heimlich a </a:t>
            </a:r>
            <a:r>
              <a:rPr lang="en-US" dirty="0" err="1">
                <a:latin typeface="Montserrat" panose="00000500000000000000" pitchFamily="2" charset="0"/>
                <a:cs typeface="Arial"/>
              </a:rPr>
              <a:t>décrit</a:t>
            </a:r>
            <a:r>
              <a:rPr lang="en-US" dirty="0">
                <a:latin typeface="Montserrat" panose="00000500000000000000" pitchFamily="2" charset="0"/>
                <a:cs typeface="Arial"/>
              </a:rPr>
              <a:t> </a:t>
            </a:r>
            <a:r>
              <a:rPr lang="en-US" dirty="0" err="1">
                <a:latin typeface="Montserrat" panose="00000500000000000000" pitchFamily="2" charset="0"/>
                <a:cs typeface="Arial"/>
              </a:rPr>
              <a:t>cette</a:t>
            </a:r>
            <a:r>
              <a:rPr lang="en-US" dirty="0">
                <a:latin typeface="Montserrat" panose="00000500000000000000" pitchFamily="2" charset="0"/>
                <a:cs typeface="Arial"/>
              </a:rPr>
              <a:t> </a:t>
            </a:r>
            <a:r>
              <a:rPr lang="en-US" dirty="0" err="1">
                <a:latin typeface="Montserrat" panose="00000500000000000000" pitchFamily="2" charset="0"/>
                <a:cs typeface="Arial"/>
              </a:rPr>
              <a:t>manoeuvre</a:t>
            </a:r>
            <a:r>
              <a:rPr lang="en-US" dirty="0">
                <a:latin typeface="Montserrat" panose="00000500000000000000" pitchFamily="2" charset="0"/>
                <a:cs typeface="Arial"/>
              </a:rPr>
              <a:t> pour la premier </a:t>
            </a:r>
            <a:r>
              <a:rPr lang="en-US" dirty="0" err="1">
                <a:latin typeface="Montserrat" panose="00000500000000000000" pitchFamily="2" charset="0"/>
                <a:cs typeface="Arial"/>
              </a:rPr>
              <a:t>fois</a:t>
            </a:r>
            <a:r>
              <a:rPr lang="en-US" dirty="0">
                <a:latin typeface="Montserrat" panose="00000500000000000000" pitchFamily="2" charset="0"/>
                <a:cs typeface="Arial"/>
              </a:rPr>
              <a:t> </a:t>
            </a:r>
            <a:r>
              <a:rPr lang="en-US" dirty="0" err="1">
                <a:latin typeface="Montserrat" panose="00000500000000000000" pitchFamily="2" charset="0"/>
                <a:cs typeface="Arial"/>
              </a:rPr>
              <a:t>en</a:t>
            </a:r>
            <a:r>
              <a:rPr lang="en-US" dirty="0">
                <a:latin typeface="Montserrat" panose="00000500000000000000" pitchFamily="2" charset="0"/>
                <a:cs typeface="Arial"/>
              </a:rPr>
              <a:t> 1974 </a:t>
            </a:r>
            <a:r>
              <a:rPr lang="en-US" dirty="0" err="1">
                <a:latin typeface="Montserrat" panose="00000500000000000000" pitchFamily="2" charset="0"/>
                <a:cs typeface="Arial"/>
              </a:rPr>
              <a:t>en</a:t>
            </a:r>
            <a:r>
              <a:rPr lang="en-US" dirty="0">
                <a:latin typeface="Montserrat" panose="00000500000000000000" pitchFamily="2" charset="0"/>
                <a:cs typeface="Arial"/>
              </a:rPr>
              <a:t> tant </a:t>
            </a:r>
            <a:r>
              <a:rPr lang="en-US" dirty="0" err="1">
                <a:latin typeface="Montserrat" panose="00000500000000000000" pitchFamily="2" charset="0"/>
                <a:cs typeface="Arial"/>
              </a:rPr>
              <a:t>que</a:t>
            </a:r>
            <a:r>
              <a:rPr lang="en-US" dirty="0">
                <a:latin typeface="Montserrat" panose="00000500000000000000" pitchFamily="2" charset="0"/>
                <a:cs typeface="Arial"/>
              </a:rPr>
              <a:t> “compression du </a:t>
            </a:r>
            <a:r>
              <a:rPr lang="en-US" dirty="0" err="1">
                <a:latin typeface="Montserrat" panose="00000500000000000000" pitchFamily="2" charset="0"/>
                <a:cs typeface="Arial"/>
              </a:rPr>
              <a:t>diaphragme</a:t>
            </a:r>
            <a:r>
              <a:rPr lang="en-US" dirty="0">
                <a:latin typeface="Montserrat" panose="00000500000000000000" pitchFamily="2" charset="0"/>
                <a:cs typeface="Arial"/>
              </a:rPr>
              <a:t>”. </a:t>
            </a:r>
            <a:r>
              <a:rPr lang="en-US" dirty="0">
                <a:latin typeface="Montserrat" panose="00000500000000000000" pitchFamily="2" charset="0"/>
                <a:cs typeface="Arial"/>
                <a:hlinkClick r:id="rId3">
                  <a:extLst>
                    <a:ext uri="{A12FA001-AC4F-418D-AE19-62706E023703}">
                      <ahyp:hlinkClr xmlns:ahyp="http://schemas.microsoft.com/office/drawing/2018/hyperlinkcolor" val="tx"/>
                    </a:ext>
                  </a:extLst>
                </a:hlinkClick>
              </a:rPr>
              <a:t>https://pubmed.ncbi.nlm.nih.gov/1164065/</a:t>
            </a:r>
            <a:endParaRPr lang="en-US" dirty="0">
              <a:latin typeface="Montserrat" panose="00000500000000000000" pitchFamily="2" charset="0"/>
              <a:ea typeface="Calibri"/>
              <a:cs typeface="Arial"/>
              <a:hlinkClick r:id="rId3">
                <a:extLst>
                  <a:ext uri="{A12FA001-AC4F-418D-AE19-62706E023703}">
                    <ahyp:hlinkClr xmlns:ahyp="http://schemas.microsoft.com/office/drawing/2018/hyperlinkcolor" val="tx"/>
                  </a:ext>
                </a:extLst>
              </a:hlinkClick>
            </a:endParaRPr>
          </a:p>
          <a:p>
            <a:r>
              <a:rPr lang="en-US" dirty="0">
                <a:latin typeface="Montserrat" panose="00000500000000000000" pitchFamily="2" charset="0"/>
                <a:cs typeface="Arial"/>
              </a:rPr>
              <a:t>Dans les directives de </a:t>
            </a:r>
            <a:r>
              <a:rPr lang="en-US" dirty="0" err="1">
                <a:latin typeface="Montserrat" panose="00000500000000000000" pitchFamily="2" charset="0"/>
                <a:cs typeface="Arial"/>
              </a:rPr>
              <a:t>l’IFRC</a:t>
            </a:r>
            <a:r>
              <a:rPr lang="en-US" dirty="0">
                <a:latin typeface="Montserrat" panose="00000500000000000000" pitchFamily="2" charset="0"/>
                <a:cs typeface="Arial"/>
              </a:rPr>
              <a:t> de 2020 </a:t>
            </a:r>
            <a:r>
              <a:rPr lang="en-US" dirty="0" err="1">
                <a:latin typeface="Montserrat" panose="00000500000000000000" pitchFamily="2" charset="0"/>
                <a:cs typeface="Arial"/>
              </a:rPr>
              <a:t>en</a:t>
            </a:r>
            <a:r>
              <a:rPr lang="en-US" dirty="0">
                <a:latin typeface="Montserrat" panose="00000500000000000000" pitchFamily="2" charset="0"/>
                <a:cs typeface="Arial"/>
              </a:rPr>
              <a:t> matière de premiers secours, </a:t>
            </a:r>
            <a:r>
              <a:rPr lang="en-US" dirty="0" err="1">
                <a:latin typeface="Montserrat" panose="00000500000000000000" pitchFamily="2" charset="0"/>
                <a:cs typeface="Arial"/>
              </a:rPr>
              <a:t>cette</a:t>
            </a:r>
            <a:r>
              <a:rPr lang="en-US" dirty="0">
                <a:latin typeface="Montserrat" panose="00000500000000000000" pitchFamily="2" charset="0"/>
                <a:cs typeface="Arial"/>
              </a:rPr>
              <a:t> technique est </a:t>
            </a:r>
            <a:r>
              <a:rPr lang="en-US" dirty="0" err="1">
                <a:latin typeface="Montserrat" panose="00000500000000000000" pitchFamily="2" charset="0"/>
                <a:cs typeface="Arial"/>
              </a:rPr>
              <a:t>décrite</a:t>
            </a:r>
            <a:r>
              <a:rPr lang="en-US" dirty="0">
                <a:latin typeface="Montserrat" panose="00000500000000000000" pitchFamily="2" charset="0"/>
                <a:cs typeface="Arial"/>
              </a:rPr>
              <a:t> </a:t>
            </a:r>
            <a:r>
              <a:rPr lang="en-US" dirty="0" err="1">
                <a:latin typeface="Montserrat" panose="00000500000000000000" pitchFamily="2" charset="0"/>
                <a:cs typeface="Arial"/>
              </a:rPr>
              <a:t>comme</a:t>
            </a:r>
            <a:r>
              <a:rPr lang="en-US" dirty="0">
                <a:latin typeface="Montserrat" panose="00000500000000000000" pitchFamily="2" charset="0"/>
                <a:cs typeface="Arial"/>
              </a:rPr>
              <a:t> suit: “Place ton </a:t>
            </a:r>
            <a:r>
              <a:rPr lang="en-US" dirty="0" err="1">
                <a:latin typeface="Montserrat" panose="00000500000000000000" pitchFamily="2" charset="0"/>
                <a:cs typeface="Arial"/>
              </a:rPr>
              <a:t>poing</a:t>
            </a:r>
            <a:r>
              <a:rPr lang="en-US" dirty="0">
                <a:latin typeface="Montserrat" panose="00000500000000000000" pitchFamily="2" charset="0"/>
                <a:cs typeface="Arial"/>
              </a:rPr>
              <a:t> entre les </a:t>
            </a:r>
            <a:r>
              <a:rPr lang="en-US" dirty="0" err="1">
                <a:latin typeface="Montserrat" panose="00000500000000000000" pitchFamily="2" charset="0"/>
                <a:cs typeface="Arial"/>
              </a:rPr>
              <a:t>côtes</a:t>
            </a:r>
            <a:r>
              <a:rPr lang="en-US" dirty="0">
                <a:latin typeface="Montserrat" panose="00000500000000000000" pitchFamily="2" charset="0"/>
                <a:cs typeface="Arial"/>
              </a:rPr>
              <a:t> et le nombril, et </a:t>
            </a:r>
            <a:r>
              <a:rPr lang="en-US" dirty="0" err="1">
                <a:latin typeface="Montserrat" panose="00000500000000000000" pitchFamily="2" charset="0"/>
                <a:cs typeface="Arial"/>
              </a:rPr>
              <a:t>tirel-là</a:t>
            </a:r>
            <a:r>
              <a:rPr lang="en-US" dirty="0">
                <a:latin typeface="Montserrat" panose="00000500000000000000" pitchFamily="2" charset="0"/>
                <a:cs typeface="Arial"/>
              </a:rPr>
              <a:t> </a:t>
            </a:r>
            <a:r>
              <a:rPr lang="en-US" dirty="0" err="1">
                <a:latin typeface="Montserrat" panose="00000500000000000000" pitchFamily="2" charset="0"/>
                <a:cs typeface="Arial"/>
              </a:rPr>
              <a:t>fortement</a:t>
            </a:r>
            <a:r>
              <a:rPr lang="en-US" dirty="0">
                <a:latin typeface="Montserrat" panose="00000500000000000000" pitchFamily="2" charset="0"/>
                <a:cs typeface="Arial"/>
              </a:rPr>
              <a:t> vers </a:t>
            </a:r>
            <a:r>
              <a:rPr lang="en-US" dirty="0" err="1">
                <a:latin typeface="Montserrat" panose="00000500000000000000" pitchFamily="2" charset="0"/>
                <a:cs typeface="Arial"/>
              </a:rPr>
              <a:t>l’arrière</a:t>
            </a:r>
            <a:r>
              <a:rPr lang="en-US" dirty="0">
                <a:latin typeface="Montserrat" panose="00000500000000000000" pitchFamily="2" charset="0"/>
                <a:cs typeface="Arial"/>
              </a:rPr>
              <a:t> et vers le haut, </a:t>
            </a:r>
            <a:r>
              <a:rPr lang="en-US" dirty="0" err="1">
                <a:latin typeface="Montserrat" panose="00000500000000000000" pitchFamily="2" charset="0"/>
                <a:cs typeface="Arial"/>
              </a:rPr>
              <a:t>en</a:t>
            </a:r>
            <a:r>
              <a:rPr lang="en-US" dirty="0">
                <a:latin typeface="Montserrat" panose="00000500000000000000" pitchFamily="2" charset="0"/>
                <a:cs typeface="Arial"/>
              </a:rPr>
              <a:t> </a:t>
            </a:r>
            <a:r>
              <a:rPr lang="en-US" dirty="0" err="1">
                <a:latin typeface="Montserrat" panose="00000500000000000000" pitchFamily="2" charset="0"/>
                <a:cs typeface="Arial"/>
              </a:rPr>
              <a:t>t’aidant</a:t>
            </a:r>
            <a:r>
              <a:rPr lang="en-US" dirty="0">
                <a:latin typeface="Montserrat" panose="00000500000000000000" pitchFamily="2" charset="0"/>
                <a:cs typeface="Arial"/>
              </a:rPr>
              <a:t> de </a:t>
            </a:r>
            <a:r>
              <a:rPr lang="en-US" dirty="0" err="1">
                <a:latin typeface="Montserrat" panose="00000500000000000000" pitchFamily="2" charset="0"/>
                <a:cs typeface="Arial"/>
              </a:rPr>
              <a:t>l’autre</a:t>
            </a:r>
            <a:r>
              <a:rPr lang="en-US" dirty="0">
                <a:latin typeface="Montserrat" panose="00000500000000000000" pitchFamily="2" charset="0"/>
                <a:cs typeface="Arial"/>
              </a:rPr>
              <a:t> main.” </a:t>
            </a:r>
            <a:r>
              <a:rPr lang="en-US" dirty="0">
                <a:latin typeface="Montserrat" panose="00000500000000000000" pitchFamily="2" charset="0"/>
                <a:cs typeface="Arial"/>
                <a:hlinkClick r:id="rId4">
                  <a:extLst>
                    <a:ext uri="{A12FA001-AC4F-418D-AE19-62706E023703}">
                      <ahyp:hlinkClr xmlns:ahyp="http://schemas.microsoft.com/office/drawing/2018/hyperlinkcolor" val="tx"/>
                    </a:ext>
                  </a:extLst>
                </a:hlinkClick>
              </a:rPr>
              <a:t>https://www.ifrc.org/sites/default/files/2022-02/EN_GFARC_GUIDELINES_2020.pdf</a:t>
            </a:r>
            <a:endParaRPr lang="en-US" dirty="0">
              <a:latin typeface="Montserrat" panose="00000500000000000000" pitchFamily="2" charset="0"/>
              <a:ea typeface="Calibri"/>
              <a:cs typeface="Arial"/>
              <a:hlinkClick r:id="rId4">
                <a:extLst>
                  <a:ext uri="{A12FA001-AC4F-418D-AE19-62706E023703}">
                    <ahyp:hlinkClr xmlns:ahyp="http://schemas.microsoft.com/office/drawing/2018/hyperlinkcolor" val="tx"/>
                  </a:ext>
                </a:extLst>
              </a:hlinkClick>
            </a:endParaRPr>
          </a:p>
          <a:p>
            <a:r>
              <a:rPr lang="en-US" dirty="0">
                <a:latin typeface="Montserrat" panose="00000500000000000000" pitchFamily="2" charset="0"/>
                <a:cs typeface="Arial"/>
              </a:rPr>
              <a:t>Dans un </a:t>
            </a:r>
            <a:r>
              <a:rPr lang="en-US" dirty="0" err="1">
                <a:latin typeface="Montserrat" panose="00000500000000000000" pitchFamily="2" charset="0"/>
                <a:cs typeface="Arial"/>
              </a:rPr>
              <a:t>cas</a:t>
            </a:r>
            <a:r>
              <a:rPr lang="en-US" dirty="0">
                <a:latin typeface="Montserrat" panose="00000500000000000000" pitchFamily="2" charset="0"/>
                <a:cs typeface="Arial"/>
              </a:rPr>
              <a:t> favorable, </a:t>
            </a:r>
            <a:r>
              <a:rPr lang="en-US" dirty="0" err="1">
                <a:latin typeface="Montserrat" panose="00000500000000000000" pitchFamily="2" charset="0"/>
                <a:cs typeface="Arial"/>
              </a:rPr>
              <a:t>cela</a:t>
            </a:r>
            <a:r>
              <a:rPr lang="en-US" dirty="0">
                <a:latin typeface="Montserrat" panose="00000500000000000000" pitchFamily="2" charset="0"/>
                <a:cs typeface="Arial"/>
              </a:rPr>
              <a:t> </a:t>
            </a:r>
            <a:r>
              <a:rPr lang="en-US" dirty="0" err="1">
                <a:latin typeface="Montserrat" panose="00000500000000000000" pitchFamily="2" charset="0"/>
                <a:cs typeface="Arial"/>
              </a:rPr>
              <a:t>permet</a:t>
            </a:r>
            <a:r>
              <a:rPr lang="en-US" dirty="0">
                <a:latin typeface="Montserrat" panose="00000500000000000000" pitchFamily="2" charset="0"/>
                <a:cs typeface="Arial"/>
              </a:rPr>
              <a:t> </a:t>
            </a:r>
            <a:r>
              <a:rPr lang="en-US" dirty="0" err="1">
                <a:latin typeface="Montserrat" panose="00000500000000000000" pitchFamily="2" charset="0"/>
                <a:cs typeface="Arial"/>
              </a:rPr>
              <a:t>d’évacuer</a:t>
            </a:r>
            <a:r>
              <a:rPr lang="en-US" dirty="0">
                <a:latin typeface="Montserrat" panose="00000500000000000000" pitchFamily="2" charset="0"/>
                <a:cs typeface="Arial"/>
              </a:rPr>
              <a:t> un corps étranger grâce à la </a:t>
            </a:r>
            <a:r>
              <a:rPr lang="en-US" dirty="0" err="1">
                <a:latin typeface="Montserrat" panose="00000500000000000000" pitchFamily="2" charset="0"/>
                <a:cs typeface="Arial"/>
              </a:rPr>
              <a:t>surpression</a:t>
            </a:r>
            <a:r>
              <a:rPr lang="en-US" dirty="0">
                <a:latin typeface="Montserrat" panose="00000500000000000000" pitchFamily="2" charset="0"/>
                <a:cs typeface="Arial"/>
              </a:rPr>
              <a:t> </a:t>
            </a:r>
            <a:r>
              <a:rPr lang="en-US" dirty="0" err="1">
                <a:latin typeface="Montserrat" panose="00000500000000000000" pitchFamily="2" charset="0"/>
                <a:cs typeface="Arial"/>
              </a:rPr>
              <a:t>ainsi</a:t>
            </a:r>
            <a:r>
              <a:rPr lang="en-US" dirty="0">
                <a:latin typeface="Montserrat" panose="00000500000000000000" pitchFamily="2" charset="0"/>
                <a:cs typeface="Arial"/>
              </a:rPr>
              <a:t> </a:t>
            </a:r>
            <a:r>
              <a:rPr lang="en-US" dirty="0" err="1">
                <a:latin typeface="Montserrat" panose="00000500000000000000" pitchFamily="2" charset="0"/>
                <a:cs typeface="Arial"/>
              </a:rPr>
              <a:t>créée</a:t>
            </a:r>
            <a:r>
              <a:rPr lang="en-US" dirty="0">
                <a:latin typeface="Montserrat" panose="00000500000000000000" pitchFamily="2" charset="0"/>
                <a:cs typeface="Arial"/>
              </a:rPr>
              <a:t>. Nous </a:t>
            </a:r>
            <a:r>
              <a:rPr lang="en-US" dirty="0" err="1">
                <a:latin typeface="Montserrat" panose="00000500000000000000" pitchFamily="2" charset="0"/>
                <a:cs typeface="Arial"/>
              </a:rPr>
              <a:t>n’avons</a:t>
            </a:r>
            <a:r>
              <a:rPr lang="en-US" dirty="0">
                <a:latin typeface="Montserrat" panose="00000500000000000000" pitchFamily="2" charset="0"/>
                <a:cs typeface="Arial"/>
              </a:rPr>
              <a:t> pas </a:t>
            </a:r>
            <a:r>
              <a:rPr lang="en-US" dirty="0" err="1">
                <a:latin typeface="Montserrat" panose="00000500000000000000" pitchFamily="2" charset="0"/>
                <a:cs typeface="Arial"/>
              </a:rPr>
              <a:t>conaissance</a:t>
            </a:r>
            <a:r>
              <a:rPr lang="en-US" dirty="0">
                <a:latin typeface="Montserrat" panose="00000500000000000000" pitchFamily="2" charset="0"/>
                <a:cs typeface="Arial"/>
              </a:rPr>
              <a:t> </a:t>
            </a:r>
            <a:r>
              <a:rPr lang="en-US" dirty="0" err="1">
                <a:latin typeface="Montserrat" panose="00000500000000000000" pitchFamily="2" charset="0"/>
                <a:cs typeface="Arial"/>
              </a:rPr>
              <a:t>d’études</a:t>
            </a:r>
            <a:r>
              <a:rPr lang="en-US" dirty="0">
                <a:latin typeface="Montserrat" panose="00000500000000000000" pitchFamily="2" charset="0"/>
                <a:cs typeface="Arial"/>
              </a:rPr>
              <a:t> sur </a:t>
            </a:r>
            <a:r>
              <a:rPr lang="en-US" dirty="0" err="1">
                <a:latin typeface="Montserrat" panose="00000500000000000000" pitchFamily="2" charset="0"/>
                <a:cs typeface="Arial"/>
              </a:rPr>
              <a:t>cette</a:t>
            </a:r>
            <a:r>
              <a:rPr lang="en-US" dirty="0">
                <a:latin typeface="Montserrat" panose="00000500000000000000" pitchFamily="2" charset="0"/>
                <a:cs typeface="Arial"/>
              </a:rPr>
              <a:t> </a:t>
            </a:r>
            <a:r>
              <a:rPr lang="en-US" dirty="0" err="1">
                <a:latin typeface="Montserrat" panose="00000500000000000000" pitchFamily="2" charset="0"/>
                <a:cs typeface="Arial"/>
              </a:rPr>
              <a:t>manoeuvre</a:t>
            </a:r>
            <a:r>
              <a:rPr lang="en-US" dirty="0">
                <a:latin typeface="Montserrat" panose="00000500000000000000" pitchFamily="2" charset="0"/>
                <a:cs typeface="Arial"/>
              </a:rPr>
              <a:t>. </a:t>
            </a:r>
            <a:endParaRPr lang="en-US" dirty="0">
              <a:latin typeface="Montserrat" panose="00000500000000000000" pitchFamily="2" charset="0"/>
              <a:ea typeface="Calibri"/>
              <a:cs typeface="Arial"/>
            </a:endParaRPr>
          </a:p>
          <a:p>
            <a:r>
              <a:rPr lang="en-US" dirty="0">
                <a:latin typeface="Montserrat" panose="00000500000000000000" pitchFamily="2" charset="0"/>
                <a:cs typeface="Arial"/>
              </a:rPr>
              <a:t>En raison des </a:t>
            </a:r>
            <a:r>
              <a:rPr lang="en-US" dirty="0" err="1">
                <a:latin typeface="Montserrat" panose="00000500000000000000" pitchFamily="2" charset="0"/>
                <a:cs typeface="Arial"/>
              </a:rPr>
              <a:t>risques</a:t>
            </a:r>
            <a:r>
              <a:rPr lang="en-US" dirty="0">
                <a:latin typeface="Montserrat" panose="00000500000000000000" pitchFamily="2" charset="0"/>
                <a:cs typeface="Arial"/>
              </a:rPr>
              <a:t> de </a:t>
            </a:r>
            <a:r>
              <a:rPr lang="en-US" dirty="0" err="1">
                <a:latin typeface="Montserrat" panose="00000500000000000000" pitchFamily="2" charset="0"/>
                <a:cs typeface="Arial"/>
              </a:rPr>
              <a:t>blessure</a:t>
            </a:r>
            <a:r>
              <a:rPr lang="en-US" dirty="0">
                <a:latin typeface="Montserrat" panose="00000500000000000000" pitchFamily="2" charset="0"/>
                <a:cs typeface="Arial"/>
              </a:rPr>
              <a:t> </a:t>
            </a:r>
            <a:r>
              <a:rPr lang="en-US" dirty="0" err="1">
                <a:latin typeface="Montserrat" panose="00000500000000000000" pitchFamily="2" charset="0"/>
                <a:cs typeface="Arial"/>
              </a:rPr>
              <a:t>lié</a:t>
            </a:r>
            <a:r>
              <a:rPr lang="en-US" dirty="0">
                <a:latin typeface="Montserrat" panose="00000500000000000000" pitchFamily="2" charset="0"/>
                <a:cs typeface="Arial"/>
              </a:rPr>
              <a:t> à la </a:t>
            </a:r>
            <a:r>
              <a:rPr lang="en-US" dirty="0" err="1">
                <a:latin typeface="Montserrat" panose="00000500000000000000" pitchFamily="2" charset="0"/>
                <a:cs typeface="Arial"/>
              </a:rPr>
              <a:t>manoeuvre</a:t>
            </a:r>
            <a:r>
              <a:rPr lang="en-US" dirty="0">
                <a:latin typeface="Montserrat" panose="00000500000000000000" pitchFamily="2" charset="0"/>
                <a:cs typeface="Arial"/>
              </a:rPr>
              <a:t> de Heimlich, on ne </a:t>
            </a:r>
            <a:r>
              <a:rPr lang="en-US" dirty="0" err="1">
                <a:latin typeface="Montserrat" panose="00000500000000000000" pitchFamily="2" charset="0"/>
                <a:cs typeface="Arial"/>
              </a:rPr>
              <a:t>l’appliquera</a:t>
            </a:r>
            <a:r>
              <a:rPr lang="en-US" dirty="0">
                <a:latin typeface="Montserrat" panose="00000500000000000000" pitchFamily="2" charset="0"/>
                <a:cs typeface="Arial"/>
              </a:rPr>
              <a:t> </a:t>
            </a:r>
            <a:r>
              <a:rPr lang="en-US" dirty="0" err="1">
                <a:latin typeface="Montserrat" panose="00000500000000000000" pitchFamily="2" charset="0"/>
                <a:cs typeface="Arial"/>
              </a:rPr>
              <a:t>qu’en</a:t>
            </a:r>
            <a:r>
              <a:rPr lang="en-US" dirty="0">
                <a:latin typeface="Montserrat" panose="00000500000000000000" pitchFamily="2" charset="0"/>
                <a:cs typeface="Arial"/>
              </a:rPr>
              <a:t> </a:t>
            </a:r>
            <a:r>
              <a:rPr lang="en-US" dirty="0" err="1">
                <a:latin typeface="Montserrat" panose="00000500000000000000" pitchFamily="2" charset="0"/>
                <a:cs typeface="Arial"/>
              </a:rPr>
              <a:t>cas</a:t>
            </a:r>
            <a:r>
              <a:rPr lang="en-US" dirty="0">
                <a:latin typeface="Montserrat" panose="00000500000000000000" pitchFamily="2" charset="0"/>
                <a:cs typeface="Arial"/>
              </a:rPr>
              <a:t> </a:t>
            </a:r>
            <a:r>
              <a:rPr lang="en-US" dirty="0" err="1">
                <a:latin typeface="Montserrat" panose="00000500000000000000" pitchFamily="2" charset="0"/>
                <a:cs typeface="Arial"/>
              </a:rPr>
              <a:t>d’urgence</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endParaRPr lang="en-US" dirty="0">
              <a:latin typeface="Montserrat" panose="00000500000000000000" pitchFamily="2" charset="0"/>
              <a:cs typeface="Arial"/>
            </a:endParaRPr>
          </a:p>
          <a:p>
            <a:r>
              <a:rPr lang="en-US" dirty="0">
                <a:latin typeface="Montserrat" panose="00000500000000000000" pitchFamily="2" charset="0"/>
                <a:cs typeface="Arial"/>
              </a:rPr>
              <a:t>Le SRC </a:t>
            </a:r>
            <a:r>
              <a:rPr lang="en-US" dirty="0" err="1">
                <a:latin typeface="Montserrat" panose="00000500000000000000" pitchFamily="2" charset="0"/>
                <a:cs typeface="Arial"/>
              </a:rPr>
              <a:t>recommande</a:t>
            </a:r>
            <a:r>
              <a:rPr lang="en-US" dirty="0">
                <a:latin typeface="Montserrat" panose="00000500000000000000" pitchFamily="2" charset="0"/>
                <a:cs typeface="Arial"/>
              </a:rPr>
              <a:t> </a:t>
            </a:r>
            <a:r>
              <a:rPr lang="en-US" dirty="0" err="1">
                <a:latin typeface="Montserrat" panose="00000500000000000000" pitchFamily="2" charset="0"/>
                <a:cs typeface="Arial"/>
              </a:rPr>
              <a:t>fondamentalement</a:t>
            </a:r>
            <a:r>
              <a:rPr lang="en-US" dirty="0">
                <a:latin typeface="Montserrat" panose="00000500000000000000" pitchFamily="2" charset="0"/>
                <a:cs typeface="Arial"/>
              </a:rPr>
              <a:t> des </a:t>
            </a:r>
            <a:r>
              <a:rPr lang="en-US" dirty="0" err="1">
                <a:latin typeface="Montserrat" panose="00000500000000000000" pitchFamily="2" charset="0"/>
                <a:cs typeface="Arial"/>
              </a:rPr>
              <a:t>mesures</a:t>
            </a:r>
            <a:r>
              <a:rPr lang="en-US" dirty="0">
                <a:latin typeface="Montserrat" panose="00000500000000000000" pitchFamily="2" charset="0"/>
                <a:cs typeface="Arial"/>
              </a:rPr>
              <a:t> (compression </a:t>
            </a:r>
            <a:r>
              <a:rPr lang="en-US" dirty="0" err="1">
                <a:latin typeface="Montserrat" panose="00000500000000000000" pitchFamily="2" charset="0"/>
                <a:cs typeface="Arial"/>
              </a:rPr>
              <a:t>thoracique</a:t>
            </a:r>
            <a:r>
              <a:rPr lang="en-US" dirty="0">
                <a:latin typeface="Montserrat" panose="00000500000000000000" pitchFamily="2" charset="0"/>
                <a:cs typeface="Arial"/>
              </a:rPr>
              <a:t>, </a:t>
            </a:r>
            <a:r>
              <a:rPr lang="en-US" dirty="0" err="1">
                <a:latin typeface="Montserrat" panose="00000500000000000000" pitchFamily="2" charset="0"/>
                <a:cs typeface="Arial"/>
              </a:rPr>
              <a:t>défibrillation</a:t>
            </a:r>
            <a:r>
              <a:rPr lang="en-US" dirty="0">
                <a:latin typeface="Montserrat" panose="00000500000000000000" pitchFamily="2" charset="0"/>
                <a:cs typeface="Arial"/>
              </a:rPr>
              <a:t>, </a:t>
            </a:r>
            <a:r>
              <a:rPr lang="en-US" dirty="0" err="1">
                <a:latin typeface="Montserrat" panose="00000500000000000000" pitchFamily="2" charset="0"/>
                <a:cs typeface="Arial"/>
              </a:rPr>
              <a:t>libération</a:t>
            </a:r>
            <a:r>
              <a:rPr lang="en-US" dirty="0">
                <a:latin typeface="Montserrat" panose="00000500000000000000" pitchFamily="2" charset="0"/>
                <a:cs typeface="Arial"/>
              </a:rPr>
              <a:t> des </a:t>
            </a:r>
            <a:r>
              <a:rPr lang="en-US" dirty="0" err="1">
                <a:latin typeface="Montserrat" panose="00000500000000000000" pitchFamily="2" charset="0"/>
                <a:cs typeface="Arial"/>
              </a:rPr>
              <a:t>voies</a:t>
            </a:r>
            <a:r>
              <a:rPr lang="en-US" dirty="0">
                <a:latin typeface="Montserrat" panose="00000500000000000000" pitchFamily="2" charset="0"/>
                <a:cs typeface="Arial"/>
              </a:rPr>
              <a:t> </a:t>
            </a:r>
            <a:r>
              <a:rPr lang="en-US" dirty="0" err="1">
                <a:latin typeface="Montserrat" panose="00000500000000000000" pitchFamily="2" charset="0"/>
                <a:cs typeface="Arial"/>
              </a:rPr>
              <a:t>respiratoires</a:t>
            </a:r>
            <a:r>
              <a:rPr lang="en-US" dirty="0">
                <a:latin typeface="Montserrat" panose="00000500000000000000" pitchFamily="2" charset="0"/>
                <a:cs typeface="Arial"/>
              </a:rPr>
              <a:t>, etc.) et des </a:t>
            </a:r>
            <a:r>
              <a:rPr lang="en-US" dirty="0" err="1">
                <a:latin typeface="Montserrat" panose="00000500000000000000" pitchFamily="2" charset="0"/>
                <a:cs typeface="Arial"/>
              </a:rPr>
              <a:t>groupes</a:t>
            </a:r>
            <a:r>
              <a:rPr lang="en-US" dirty="0">
                <a:latin typeface="Montserrat" panose="00000500000000000000" pitchFamily="2" charset="0"/>
                <a:cs typeface="Arial"/>
              </a:rPr>
              <a:t> de </a:t>
            </a:r>
            <a:r>
              <a:rPr lang="en-US" dirty="0" err="1">
                <a:latin typeface="Montserrat" panose="00000500000000000000" pitchFamily="2" charset="0"/>
                <a:cs typeface="Arial"/>
              </a:rPr>
              <a:t>produits</a:t>
            </a:r>
            <a:r>
              <a:rPr lang="en-US" dirty="0">
                <a:latin typeface="Montserrat" panose="00000500000000000000" pitchFamily="2" charset="0"/>
                <a:cs typeface="Arial"/>
              </a:rPr>
              <a:t> (AED, laryngoscopes </a:t>
            </a:r>
            <a:r>
              <a:rPr lang="en-US" dirty="0" err="1">
                <a:latin typeface="Montserrat" panose="00000500000000000000" pitchFamily="2" charset="0"/>
                <a:cs typeface="Arial"/>
              </a:rPr>
              <a:t>vidéo</a:t>
            </a:r>
            <a:r>
              <a:rPr lang="en-US" dirty="0">
                <a:latin typeface="Montserrat" panose="00000500000000000000" pitchFamily="2" charset="0"/>
                <a:cs typeface="Arial"/>
              </a:rPr>
              <a:t>, etc.), </a:t>
            </a:r>
            <a:r>
              <a:rPr lang="en-US" dirty="0" err="1">
                <a:latin typeface="Montserrat" panose="00000500000000000000" pitchFamily="2" charset="0"/>
                <a:cs typeface="Arial"/>
              </a:rPr>
              <a:t>mais</a:t>
            </a:r>
            <a:r>
              <a:rPr lang="en-US" dirty="0">
                <a:latin typeface="Montserrat" panose="00000500000000000000" pitchFamily="2" charset="0"/>
                <a:cs typeface="Arial"/>
              </a:rPr>
              <a:t> pas de </a:t>
            </a:r>
            <a:r>
              <a:rPr lang="en-US" dirty="0" err="1">
                <a:latin typeface="Montserrat" panose="00000500000000000000" pitchFamily="2" charset="0"/>
                <a:cs typeface="Arial"/>
              </a:rPr>
              <a:t>produits</a:t>
            </a:r>
            <a:r>
              <a:rPr lang="en-US" dirty="0">
                <a:latin typeface="Montserrat" panose="00000500000000000000" pitchFamily="2" charset="0"/>
                <a:cs typeface="Arial"/>
              </a:rPr>
              <a:t> (</a:t>
            </a:r>
            <a:r>
              <a:rPr lang="en-US" dirty="0" err="1">
                <a:latin typeface="Montserrat" panose="00000500000000000000" pitchFamily="2" charset="0"/>
                <a:cs typeface="Arial"/>
              </a:rPr>
              <a:t>modèles</a:t>
            </a:r>
            <a:r>
              <a:rPr lang="en-US" dirty="0">
                <a:latin typeface="Montserrat" panose="00000500000000000000" pitchFamily="2" charset="0"/>
                <a:cs typeface="Arial"/>
              </a:rPr>
              <a:t> </a:t>
            </a:r>
            <a:r>
              <a:rPr lang="en-US" dirty="0" err="1">
                <a:latin typeface="Montserrat" panose="00000500000000000000" pitchFamily="2" charset="0"/>
                <a:cs typeface="Arial"/>
              </a:rPr>
              <a:t>d’AED</a:t>
            </a:r>
            <a:r>
              <a:rPr lang="en-US" dirty="0">
                <a:latin typeface="Montserrat" panose="00000500000000000000" pitchFamily="2" charset="0"/>
                <a:cs typeface="Arial"/>
              </a:rPr>
              <a:t>, </a:t>
            </a:r>
            <a:r>
              <a:rPr lang="en-US" dirty="0" err="1">
                <a:latin typeface="Montserrat" panose="00000500000000000000" pitchFamily="2" charset="0"/>
                <a:cs typeface="Arial"/>
              </a:rPr>
              <a:t>outils</a:t>
            </a:r>
            <a:r>
              <a:rPr lang="en-US" dirty="0">
                <a:latin typeface="Montserrat" panose="00000500000000000000" pitchFamily="2" charset="0"/>
                <a:cs typeface="Arial"/>
              </a:rPr>
              <a:t> de compression </a:t>
            </a:r>
            <a:r>
              <a:rPr lang="en-US" dirty="0" err="1">
                <a:latin typeface="Montserrat" panose="00000500000000000000" pitchFamily="2" charset="0"/>
                <a:cs typeface="Arial"/>
              </a:rPr>
              <a:t>mécaniques</a:t>
            </a:r>
            <a:r>
              <a:rPr lang="en-US" dirty="0">
                <a:latin typeface="Montserrat" panose="00000500000000000000" pitchFamily="2" charset="0"/>
                <a:cs typeface="Arial"/>
              </a:rPr>
              <a:t> </a:t>
            </a:r>
            <a:r>
              <a:rPr lang="en-US" dirty="0" err="1">
                <a:latin typeface="Montserrat" panose="00000500000000000000" pitchFamily="2" charset="0"/>
                <a:cs typeface="Arial"/>
              </a:rPr>
              <a:t>ou</a:t>
            </a:r>
            <a:r>
              <a:rPr lang="en-US" dirty="0">
                <a:latin typeface="Montserrat" panose="00000500000000000000" pitchFamily="2" charset="0"/>
                <a:cs typeface="Arial"/>
              </a:rPr>
              <a:t> </a:t>
            </a:r>
            <a:r>
              <a:rPr lang="en-US" dirty="0" err="1">
                <a:latin typeface="Montserrat" panose="00000500000000000000" pitchFamily="2" charset="0"/>
                <a:cs typeface="Arial"/>
              </a:rPr>
              <a:t>appareils</a:t>
            </a:r>
            <a:r>
              <a:rPr lang="en-US" dirty="0">
                <a:latin typeface="Montserrat" panose="00000500000000000000" pitchFamily="2" charset="0"/>
                <a:cs typeface="Arial"/>
              </a:rPr>
              <a:t> de </a:t>
            </a:r>
            <a:r>
              <a:rPr lang="en-US" dirty="0" err="1">
                <a:latin typeface="Montserrat" panose="00000500000000000000" pitchFamily="2" charset="0"/>
                <a:cs typeface="Arial"/>
              </a:rPr>
              <a:t>libération</a:t>
            </a:r>
            <a:r>
              <a:rPr lang="en-US" dirty="0">
                <a:latin typeface="Montserrat" panose="00000500000000000000" pitchFamily="2" charset="0"/>
                <a:cs typeface="Arial"/>
              </a:rPr>
              <a:t> des </a:t>
            </a:r>
            <a:r>
              <a:rPr lang="en-US" dirty="0" err="1">
                <a:latin typeface="Montserrat" panose="00000500000000000000" pitchFamily="2" charset="0"/>
                <a:cs typeface="Arial"/>
              </a:rPr>
              <a:t>voies</a:t>
            </a:r>
            <a:r>
              <a:rPr lang="en-US" dirty="0">
                <a:latin typeface="Montserrat" panose="00000500000000000000" pitchFamily="2" charset="0"/>
                <a:cs typeface="Arial"/>
              </a:rPr>
              <a:t> </a:t>
            </a:r>
            <a:r>
              <a:rPr lang="en-US" dirty="0" err="1">
                <a:latin typeface="Montserrat" panose="00000500000000000000" pitchFamily="2" charset="0"/>
                <a:cs typeface="Arial"/>
              </a:rPr>
              <a:t>respiratoires</a:t>
            </a:r>
            <a:r>
              <a:rPr lang="en-US" dirty="0">
                <a:latin typeface="Montserrat" panose="00000500000000000000" pitchFamily="2" charset="0"/>
                <a:cs typeface="Arial"/>
              </a:rPr>
              <a:t>, etc.).</a:t>
            </a:r>
            <a:endParaRPr lang="en-US" dirty="0">
              <a:latin typeface="Montserrat" panose="00000500000000000000" pitchFamily="2" charset="0"/>
              <a:ea typeface="Calibri"/>
              <a:cs typeface="Arial"/>
            </a:endParaRPr>
          </a:p>
          <a:p>
            <a:endParaRPr lang="fr-CH" dirty="0">
              <a:latin typeface="Arial" pitchFamily="34" charset="0"/>
              <a:cs typeface="Arial" pitchFamily="34" charset="0"/>
            </a:endParaRP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a:latin typeface="Montserrat" panose="00000500000000000000" pitchFamily="2" charset="0"/>
                <a:cs typeface="Arial" pitchFamily="34" charset="0"/>
              </a:rPr>
              <a:t>Nous </a:t>
            </a:r>
            <a:r>
              <a:rPr lang="en-US" dirty="0" err="1">
                <a:latin typeface="Montserrat" panose="00000500000000000000" pitchFamily="2" charset="0"/>
                <a:cs typeface="Arial" pitchFamily="34" charset="0"/>
              </a:rPr>
              <a:t>savons</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aujourd’hui</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que</a:t>
            </a:r>
            <a:r>
              <a:rPr lang="en-US" dirty="0">
                <a:latin typeface="Montserrat" panose="00000500000000000000" pitchFamily="2" charset="0"/>
                <a:cs typeface="Arial" pitchFamily="34" charset="0"/>
              </a:rPr>
              <a:t>:</a:t>
            </a:r>
            <a:endParaRPr lang="en-US" dirty="0">
              <a:latin typeface="Montserrat" panose="00000500000000000000" pitchFamily="2" charset="0"/>
              <a:ea typeface="Calibri"/>
              <a:cs typeface="Arial" pitchFamily="34" charset="0"/>
            </a:endParaRPr>
          </a:p>
          <a:p>
            <a:pPr marL="171450" indent="-171450">
              <a:buFont typeface="Arial"/>
              <a:buChar char="•"/>
            </a:pPr>
            <a:r>
              <a:rPr lang="en-US" dirty="0" err="1">
                <a:latin typeface="Montserrat" panose="00000500000000000000" pitchFamily="2" charset="0"/>
                <a:cs typeface="Arial"/>
              </a:rPr>
              <a:t>une</a:t>
            </a:r>
            <a:r>
              <a:rPr lang="en-US" dirty="0">
                <a:latin typeface="Montserrat" panose="00000500000000000000" pitchFamily="2" charset="0"/>
                <a:cs typeface="Arial"/>
              </a:rPr>
              <a:t> </a:t>
            </a:r>
            <a:r>
              <a:rPr lang="en-US" dirty="0" err="1">
                <a:latin typeface="Montserrat" panose="00000500000000000000" pitchFamily="2" charset="0"/>
                <a:cs typeface="Arial"/>
              </a:rPr>
              <a:t>réanimation</a:t>
            </a:r>
            <a:r>
              <a:rPr lang="en-US" dirty="0">
                <a:latin typeface="Montserrat" panose="00000500000000000000" pitchFamily="2" charset="0"/>
                <a:cs typeface="Arial"/>
              </a:rPr>
              <a:t> </a:t>
            </a:r>
            <a:r>
              <a:rPr lang="en-US" dirty="0" err="1">
                <a:latin typeface="Montserrat" panose="00000500000000000000" pitchFamily="2" charset="0"/>
                <a:cs typeface="Arial"/>
              </a:rPr>
              <a:t>immédiate</a:t>
            </a:r>
            <a:r>
              <a:rPr lang="en-US" dirty="0">
                <a:latin typeface="Montserrat" panose="00000500000000000000" pitchFamily="2" charset="0"/>
                <a:cs typeface="Arial"/>
              </a:rPr>
              <a:t> double des chances de </a:t>
            </a:r>
            <a:r>
              <a:rPr lang="en-US" dirty="0" err="1">
                <a:latin typeface="Montserrat" panose="00000500000000000000" pitchFamily="2" charset="0"/>
                <a:cs typeface="Arial"/>
              </a:rPr>
              <a:t>survie</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des </a:t>
            </a:r>
            <a:r>
              <a:rPr lang="en-US" dirty="0" err="1">
                <a:latin typeface="Montserrat" panose="00000500000000000000" pitchFamily="2" charset="0"/>
                <a:cs typeface="Arial"/>
              </a:rPr>
              <a:t>mesures</a:t>
            </a:r>
            <a:r>
              <a:rPr lang="en-US" dirty="0">
                <a:latin typeface="Montserrat" panose="00000500000000000000" pitchFamily="2" charset="0"/>
                <a:cs typeface="Arial"/>
              </a:rPr>
              <a:t> de base y c. </a:t>
            </a:r>
            <a:r>
              <a:rPr lang="en-US" dirty="0" err="1">
                <a:latin typeface="Montserrat" panose="00000500000000000000" pitchFamily="2" charset="0"/>
                <a:cs typeface="Arial"/>
              </a:rPr>
              <a:t>défibrillation</a:t>
            </a:r>
            <a:r>
              <a:rPr lang="en-US" dirty="0">
                <a:latin typeface="Montserrat" panose="00000500000000000000" pitchFamily="2" charset="0"/>
                <a:cs typeface="Arial"/>
              </a:rPr>
              <a:t> dans les 3 à 5 minutes </a:t>
            </a:r>
            <a:r>
              <a:rPr lang="en-US" dirty="0" err="1">
                <a:latin typeface="Montserrat" panose="00000500000000000000" pitchFamily="2" charset="0"/>
                <a:cs typeface="Arial"/>
              </a:rPr>
              <a:t>offrent</a:t>
            </a:r>
            <a:r>
              <a:rPr lang="en-US" dirty="0">
                <a:latin typeface="Montserrat" panose="00000500000000000000" pitchFamily="2" charset="0"/>
                <a:cs typeface="Arial"/>
              </a:rPr>
              <a:t> des chances de </a:t>
            </a:r>
            <a:r>
              <a:rPr lang="en-US" dirty="0" err="1">
                <a:latin typeface="Montserrat" panose="00000500000000000000" pitchFamily="2" charset="0"/>
                <a:cs typeface="Arial"/>
              </a:rPr>
              <a:t>survie</a:t>
            </a:r>
            <a:r>
              <a:rPr lang="en-US" dirty="0">
                <a:latin typeface="Montserrat" panose="00000500000000000000" pitchFamily="2" charset="0"/>
                <a:cs typeface="Arial"/>
              </a:rPr>
              <a:t> de plus de 50 %;</a:t>
            </a:r>
            <a:endParaRPr lang="en-US" dirty="0">
              <a:latin typeface="Montserrat" panose="00000500000000000000" pitchFamily="2" charset="0"/>
              <a:ea typeface="Calibri"/>
              <a:cs typeface="Arial"/>
            </a:endParaRPr>
          </a:p>
          <a:p>
            <a:pPr marL="171450" indent="-171450">
              <a:buFont typeface="Arial"/>
              <a:buChar char="•"/>
            </a:pPr>
            <a:r>
              <a:rPr lang="en-US" dirty="0" err="1">
                <a:latin typeface="Montserrat" panose="00000500000000000000" pitchFamily="2" charset="0"/>
                <a:cs typeface="Arial"/>
              </a:rPr>
              <a:t>chaque</a:t>
            </a:r>
            <a:r>
              <a:rPr lang="en-US" dirty="0">
                <a:latin typeface="Montserrat" panose="00000500000000000000" pitchFamily="2" charset="0"/>
                <a:cs typeface="Arial"/>
              </a:rPr>
              <a:t> minute de retard pour la </a:t>
            </a:r>
            <a:r>
              <a:rPr lang="en-US" dirty="0" err="1">
                <a:latin typeface="Montserrat" panose="00000500000000000000" pitchFamily="2" charset="0"/>
                <a:cs typeface="Arial"/>
              </a:rPr>
              <a:t>défibrillation</a:t>
            </a:r>
            <a:r>
              <a:rPr lang="en-US" dirty="0">
                <a:latin typeface="Montserrat" panose="00000500000000000000" pitchFamily="2" charset="0"/>
                <a:cs typeface="Arial"/>
              </a:rPr>
              <a:t> </a:t>
            </a:r>
            <a:r>
              <a:rPr lang="en-US" dirty="0" err="1">
                <a:latin typeface="Montserrat" panose="00000500000000000000" pitchFamily="2" charset="0"/>
                <a:cs typeface="Arial"/>
              </a:rPr>
              <a:t>réduit</a:t>
            </a:r>
            <a:r>
              <a:rPr lang="en-US" dirty="0">
                <a:latin typeface="Montserrat" panose="00000500000000000000" pitchFamily="2" charset="0"/>
                <a:cs typeface="Arial"/>
              </a:rPr>
              <a:t> les chances de </a:t>
            </a:r>
            <a:r>
              <a:rPr lang="en-US" dirty="0" err="1">
                <a:latin typeface="Montserrat" panose="00000500000000000000" pitchFamily="2" charset="0"/>
                <a:cs typeface="Arial"/>
              </a:rPr>
              <a:t>survie</a:t>
            </a:r>
            <a:r>
              <a:rPr lang="en-US" dirty="0">
                <a:latin typeface="Montserrat" panose="00000500000000000000" pitchFamily="2" charset="0"/>
                <a:cs typeface="Arial"/>
              </a:rPr>
              <a:t> </a:t>
            </a:r>
            <a:r>
              <a:rPr lang="en-US" dirty="0" err="1">
                <a:latin typeface="Montserrat" panose="00000500000000000000" pitchFamily="2" charset="0"/>
                <a:cs typeface="Arial"/>
              </a:rPr>
              <a:t>d’environ</a:t>
            </a:r>
            <a:r>
              <a:rPr lang="en-US" dirty="0">
                <a:latin typeface="Montserrat" panose="00000500000000000000" pitchFamily="2" charset="0"/>
                <a:cs typeface="Arial"/>
              </a:rPr>
              <a:t> 10 %.</a:t>
            </a:r>
            <a:endParaRPr lang="en-US" dirty="0">
              <a:latin typeface="Montserrat" panose="00000500000000000000" pitchFamily="2" charset="0"/>
              <a:ea typeface="Calibri"/>
              <a:cs typeface="Arial"/>
            </a:endParaRPr>
          </a:p>
          <a:p>
            <a:pPr marL="171450" indent="-171450">
              <a:buFont typeface="Arial"/>
              <a:buChar char="•"/>
            </a:pPr>
            <a:endParaRPr lang="fr-CH" dirty="0">
              <a:latin typeface="Arial" pitchFamily="34" charset="0"/>
              <a:cs typeface="Arial" pitchFamily="34" charset="0"/>
            </a:endParaRP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de-CH" dirty="0" err="1">
                <a:latin typeface="Montserrat" panose="00000500000000000000" pitchFamily="2" charset="0"/>
              </a:rPr>
              <a:t>Un</a:t>
            </a:r>
            <a:r>
              <a:rPr lang="de-CH" dirty="0">
                <a:latin typeface="Montserrat" panose="00000500000000000000" pitchFamily="2" charset="0"/>
              </a:rPr>
              <a:t> </a:t>
            </a:r>
            <a:r>
              <a:rPr lang="de-CH" dirty="0" err="1">
                <a:latin typeface="Montserrat" panose="00000500000000000000" pitchFamily="2" charset="0"/>
              </a:rPr>
              <a:t>arrêt</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 </a:t>
            </a:r>
            <a:r>
              <a:rPr lang="de-CH" dirty="0" err="1">
                <a:latin typeface="Montserrat" panose="00000500000000000000" pitchFamily="2" charset="0"/>
              </a:rPr>
              <a:t>doit</a:t>
            </a:r>
            <a:r>
              <a:rPr lang="de-CH" dirty="0">
                <a:latin typeface="Montserrat" panose="00000500000000000000" pitchFamily="2" charset="0"/>
              </a:rPr>
              <a:t> </a:t>
            </a:r>
            <a:r>
              <a:rPr lang="de-CH" dirty="0" err="1">
                <a:latin typeface="Montserrat" panose="00000500000000000000" pitchFamily="2" charset="0"/>
              </a:rPr>
              <a:t>être</a:t>
            </a:r>
            <a:r>
              <a:rPr lang="de-CH" dirty="0">
                <a:latin typeface="Montserrat" panose="00000500000000000000" pitchFamily="2" charset="0"/>
              </a:rPr>
              <a:t> </a:t>
            </a:r>
            <a:r>
              <a:rPr lang="de-CH" dirty="0" err="1">
                <a:latin typeface="Montserrat" panose="00000500000000000000" pitchFamily="2" charset="0"/>
              </a:rPr>
              <a:t>identifié</a:t>
            </a:r>
            <a:r>
              <a:rPr lang="de-CH" dirty="0">
                <a:latin typeface="Montserrat" panose="00000500000000000000" pitchFamily="2" charset="0"/>
              </a:rPr>
              <a:t> </a:t>
            </a:r>
            <a:r>
              <a:rPr lang="de-CH" dirty="0" err="1">
                <a:latin typeface="Montserrat" panose="00000500000000000000" pitchFamily="2" charset="0"/>
              </a:rPr>
              <a:t>rapidement</a:t>
            </a:r>
            <a:r>
              <a:rPr lang="de-CH" dirty="0">
                <a:latin typeface="Montserrat" panose="00000500000000000000" pitchFamily="2" charset="0"/>
              </a:rPr>
              <a:t>.</a:t>
            </a:r>
            <a:endParaRPr lang="en-US" dirty="0">
              <a:solidFill>
                <a:srgbClr val="444444"/>
              </a:solidFill>
              <a:latin typeface="Montserrat" panose="00000500000000000000" pitchFamily="2" charset="0"/>
            </a:endParaRPr>
          </a:p>
          <a:p>
            <a:pPr marL="171450" indent="-171450">
              <a:buFont typeface="Arial,Sans-Serif"/>
              <a:buChar char="•"/>
            </a:pPr>
            <a:r>
              <a:rPr lang="de-CH" dirty="0">
                <a:latin typeface="Montserrat" panose="00000500000000000000" pitchFamily="2" charset="0"/>
              </a:rPr>
              <a:t>On </a:t>
            </a:r>
            <a:r>
              <a:rPr lang="de-CH" dirty="0" err="1">
                <a:latin typeface="Montserrat" panose="00000500000000000000" pitchFamily="2" charset="0"/>
              </a:rPr>
              <a:t>est</a:t>
            </a:r>
            <a:r>
              <a:rPr lang="de-CH" dirty="0">
                <a:latin typeface="Montserrat" panose="00000500000000000000" pitchFamily="2" charset="0"/>
              </a:rPr>
              <a:t> en </a:t>
            </a:r>
            <a:r>
              <a:rPr lang="de-CH" dirty="0" err="1">
                <a:latin typeface="Montserrat" panose="00000500000000000000" pitchFamily="2" charset="0"/>
              </a:rPr>
              <a:t>présence</a:t>
            </a:r>
            <a:r>
              <a:rPr lang="de-CH" dirty="0">
                <a:latin typeface="Montserrat" panose="00000500000000000000" pitchFamily="2" charset="0"/>
              </a:rPr>
              <a:t> </a:t>
            </a:r>
            <a:r>
              <a:rPr lang="de-CH" dirty="0" err="1">
                <a:latin typeface="Montserrat" panose="00000500000000000000" pitchFamily="2" charset="0"/>
              </a:rPr>
              <a:t>d’un</a:t>
            </a:r>
            <a:r>
              <a:rPr lang="de-CH" dirty="0">
                <a:latin typeface="Montserrat" panose="00000500000000000000" pitchFamily="2" charset="0"/>
              </a:rPr>
              <a:t> </a:t>
            </a:r>
            <a:r>
              <a:rPr lang="de-CH" dirty="0" err="1">
                <a:latin typeface="Montserrat" panose="00000500000000000000" pitchFamily="2" charset="0"/>
              </a:rPr>
              <a:t>arrêt</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 </a:t>
            </a:r>
            <a:r>
              <a:rPr lang="de-CH" dirty="0" err="1">
                <a:latin typeface="Montserrat" panose="00000500000000000000" pitchFamily="2" charset="0"/>
              </a:rPr>
              <a:t>lorsque</a:t>
            </a:r>
            <a:r>
              <a:rPr lang="de-CH" dirty="0">
                <a:latin typeface="Montserrat" panose="00000500000000000000" pitchFamily="2" charset="0"/>
              </a:rPr>
              <a:t> la </a:t>
            </a:r>
            <a:r>
              <a:rPr lang="de-CH" dirty="0" err="1">
                <a:latin typeface="Montserrat" panose="00000500000000000000" pitchFamily="2" charset="0"/>
              </a:rPr>
              <a:t>personne</a:t>
            </a:r>
            <a:r>
              <a:rPr lang="de-CH" dirty="0">
                <a:latin typeface="Montserrat" panose="00000500000000000000" pitchFamily="2" charset="0"/>
              </a:rPr>
              <a:t> </a:t>
            </a:r>
            <a:r>
              <a:rPr lang="de-CH" dirty="0" err="1">
                <a:latin typeface="Montserrat" panose="00000500000000000000" pitchFamily="2" charset="0"/>
              </a:rPr>
              <a:t>est</a:t>
            </a:r>
            <a:r>
              <a:rPr lang="de-CH" dirty="0">
                <a:latin typeface="Montserrat" panose="00000500000000000000" pitchFamily="2" charset="0"/>
              </a:rPr>
              <a:t> </a:t>
            </a:r>
            <a:r>
              <a:rPr lang="de-CH" dirty="0" err="1">
                <a:latin typeface="Montserrat" panose="00000500000000000000" pitchFamily="2" charset="0"/>
              </a:rPr>
              <a:t>inconsciente</a:t>
            </a:r>
            <a:r>
              <a:rPr lang="de-CH" dirty="0">
                <a:latin typeface="Montserrat" panose="00000500000000000000" pitchFamily="2" charset="0"/>
              </a:rPr>
              <a:t> et ne </a:t>
            </a:r>
            <a:r>
              <a:rPr lang="de-CH" dirty="0" err="1">
                <a:latin typeface="Montserrat" panose="00000500000000000000" pitchFamily="2" charset="0"/>
              </a:rPr>
              <a:t>respire</a:t>
            </a:r>
            <a:r>
              <a:rPr lang="de-CH" dirty="0">
                <a:latin typeface="Montserrat" panose="00000500000000000000" pitchFamily="2" charset="0"/>
              </a:rPr>
              <a:t> </a:t>
            </a:r>
            <a:r>
              <a:rPr lang="de-CH" dirty="0" err="1">
                <a:latin typeface="Montserrat" panose="00000500000000000000" pitchFamily="2" charset="0"/>
              </a:rPr>
              <a:t>pas</a:t>
            </a:r>
            <a:r>
              <a:rPr lang="de-CH" dirty="0">
                <a:latin typeface="Montserrat" panose="00000500000000000000" pitchFamily="2" charset="0"/>
              </a:rPr>
              <a:t> </a:t>
            </a:r>
            <a:r>
              <a:rPr lang="de-CH" dirty="0" err="1">
                <a:latin typeface="Montserrat" panose="00000500000000000000" pitchFamily="2" charset="0"/>
              </a:rPr>
              <a:t>ou</a:t>
            </a:r>
            <a:r>
              <a:rPr lang="de-CH" dirty="0">
                <a:latin typeface="Montserrat" panose="00000500000000000000" pitchFamily="2" charset="0"/>
              </a:rPr>
              <a:t> </a:t>
            </a:r>
            <a:r>
              <a:rPr lang="de-CH" dirty="0" err="1">
                <a:latin typeface="Montserrat" panose="00000500000000000000" pitchFamily="2" charset="0"/>
              </a:rPr>
              <a:t>pas</a:t>
            </a:r>
            <a:r>
              <a:rPr lang="de-CH" dirty="0">
                <a:latin typeface="Montserrat" panose="00000500000000000000" pitchFamily="2" charset="0"/>
              </a:rPr>
              <a:t> </a:t>
            </a:r>
            <a:r>
              <a:rPr lang="de-CH" dirty="0" err="1">
                <a:latin typeface="Montserrat" panose="00000500000000000000" pitchFamily="2" charset="0"/>
              </a:rPr>
              <a:t>normalement</a:t>
            </a:r>
            <a:r>
              <a:rPr lang="de-CH" dirty="0">
                <a:latin typeface="Montserrat" panose="00000500000000000000" pitchFamily="2" charset="0"/>
              </a:rPr>
              <a:t>.</a:t>
            </a:r>
          </a:p>
          <a:p>
            <a:pPr marL="171450" indent="-171450">
              <a:buFont typeface="Arial,Sans-Serif"/>
              <a:buChar char="•"/>
            </a:pPr>
            <a:r>
              <a:rPr lang="fr-FR" dirty="0">
                <a:latin typeface="Montserrat" panose="00000500000000000000" pitchFamily="2" charset="0"/>
              </a:rPr>
              <a:t>Une technique spéciale pour vérifier la respiration n'est pas recommandée. Les mouvements respiratoires ainsi que les bruits respiratoires peuvent être des signes.</a:t>
            </a:r>
            <a:endParaRPr lang="de-CH" dirty="0">
              <a:latin typeface="Montserrat" panose="00000500000000000000" pitchFamily="2" charset="0"/>
            </a:endParaRPr>
          </a:p>
          <a:p>
            <a:pPr marL="171450" indent="-171450">
              <a:buFont typeface="Arial,Sans-Serif"/>
              <a:buChar char="•"/>
            </a:pPr>
            <a:r>
              <a:rPr lang="de-CH" dirty="0">
                <a:latin typeface="Montserrat" panose="00000500000000000000" pitchFamily="2" charset="0"/>
              </a:rPr>
              <a:t>De </a:t>
            </a:r>
            <a:r>
              <a:rPr lang="de-CH" dirty="0" err="1">
                <a:latin typeface="Montserrat" panose="00000500000000000000" pitchFamily="2" charset="0"/>
              </a:rPr>
              <a:t>courtes</a:t>
            </a:r>
            <a:r>
              <a:rPr lang="de-CH" dirty="0">
                <a:latin typeface="Montserrat" panose="00000500000000000000" pitchFamily="2" charset="0"/>
              </a:rPr>
              <a:t> </a:t>
            </a:r>
            <a:r>
              <a:rPr lang="de-CH" dirty="0" err="1">
                <a:latin typeface="Montserrat" panose="00000500000000000000" pitchFamily="2" charset="0"/>
              </a:rPr>
              <a:t>convulsions</a:t>
            </a:r>
            <a:r>
              <a:rPr lang="de-CH" dirty="0">
                <a:latin typeface="Montserrat" panose="00000500000000000000" pitchFamily="2" charset="0"/>
              </a:rPr>
              <a:t> </a:t>
            </a:r>
            <a:r>
              <a:rPr lang="de-CH" dirty="0" err="1">
                <a:latin typeface="Montserrat" panose="00000500000000000000" pitchFamily="2" charset="0"/>
              </a:rPr>
              <a:t>généralisées</a:t>
            </a:r>
            <a:r>
              <a:rPr lang="de-CH" dirty="0">
                <a:latin typeface="Montserrat" panose="00000500000000000000" pitchFamily="2" charset="0"/>
              </a:rPr>
              <a:t> </a:t>
            </a:r>
            <a:r>
              <a:rPr lang="de-CH" dirty="0" err="1">
                <a:latin typeface="Montserrat" panose="00000500000000000000" pitchFamily="2" charset="0"/>
              </a:rPr>
              <a:t>peuvent</a:t>
            </a:r>
            <a:r>
              <a:rPr lang="de-CH" dirty="0">
                <a:latin typeface="Montserrat" panose="00000500000000000000" pitchFamily="2" charset="0"/>
              </a:rPr>
              <a:t> </a:t>
            </a:r>
            <a:r>
              <a:rPr lang="de-CH" dirty="0" err="1">
                <a:latin typeface="Montserrat" panose="00000500000000000000" pitchFamily="2" charset="0"/>
              </a:rPr>
              <a:t>être</a:t>
            </a:r>
            <a:r>
              <a:rPr lang="de-CH" dirty="0">
                <a:latin typeface="Montserrat" panose="00000500000000000000" pitchFamily="2" charset="0"/>
              </a:rPr>
              <a:t> </a:t>
            </a:r>
            <a:r>
              <a:rPr lang="de-CH" dirty="0" err="1">
                <a:latin typeface="Montserrat" panose="00000500000000000000" pitchFamily="2" charset="0"/>
              </a:rPr>
              <a:t>un</a:t>
            </a:r>
            <a:r>
              <a:rPr lang="de-CH" dirty="0">
                <a:latin typeface="Montserrat" panose="00000500000000000000" pitchFamily="2" charset="0"/>
              </a:rPr>
              <a:t> </a:t>
            </a:r>
            <a:r>
              <a:rPr lang="de-CH" dirty="0" err="1">
                <a:latin typeface="Montserrat" panose="00000500000000000000" pitchFamily="2" charset="0"/>
              </a:rPr>
              <a:t>signe</a:t>
            </a:r>
            <a:r>
              <a:rPr lang="de-CH" dirty="0">
                <a:latin typeface="Montserrat" panose="00000500000000000000" pitchFamily="2" charset="0"/>
              </a:rPr>
              <a:t> </a:t>
            </a:r>
            <a:r>
              <a:rPr lang="de-CH" dirty="0" err="1">
                <a:latin typeface="Montserrat" panose="00000500000000000000" pitchFamily="2" charset="0"/>
              </a:rPr>
              <a:t>d’arrêt</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a:t>
            </a:r>
          </a:p>
          <a:p>
            <a:pPr marL="171450" indent="-171450">
              <a:buFont typeface="Arial,Sans-Serif"/>
              <a:buChar char="•"/>
            </a:pPr>
            <a:r>
              <a:rPr lang="de-CH" dirty="0">
                <a:latin typeface="Montserrat" panose="00000500000000000000" pitchFamily="2" charset="0"/>
              </a:rPr>
              <a:t>Le </a:t>
            </a:r>
            <a:r>
              <a:rPr lang="de-CH" dirty="0" err="1">
                <a:latin typeface="Montserrat" panose="00000500000000000000" pitchFamily="2" charset="0"/>
              </a:rPr>
              <a:t>contrôle</a:t>
            </a:r>
            <a:r>
              <a:rPr lang="de-CH" dirty="0">
                <a:latin typeface="Montserrat" panose="00000500000000000000" pitchFamily="2" charset="0"/>
              </a:rPr>
              <a:t> du </a:t>
            </a:r>
            <a:r>
              <a:rPr lang="de-CH" dirty="0" err="1">
                <a:latin typeface="Montserrat" panose="00000500000000000000" pitchFamily="2" charset="0"/>
              </a:rPr>
              <a:t>pouls</a:t>
            </a:r>
            <a:r>
              <a:rPr lang="de-CH" dirty="0">
                <a:latin typeface="Montserrat" panose="00000500000000000000" pitchFamily="2" charset="0"/>
              </a:rPr>
              <a:t> </a:t>
            </a:r>
            <a:r>
              <a:rPr lang="de-CH" dirty="0" err="1">
                <a:latin typeface="Montserrat" panose="00000500000000000000" pitchFamily="2" charset="0"/>
              </a:rPr>
              <a:t>n’est</a:t>
            </a:r>
            <a:r>
              <a:rPr lang="de-CH" dirty="0">
                <a:latin typeface="Montserrat" panose="00000500000000000000" pitchFamily="2" charset="0"/>
              </a:rPr>
              <a:t> PAS </a:t>
            </a:r>
            <a:r>
              <a:rPr lang="de-CH" dirty="0" err="1">
                <a:latin typeface="Montserrat" panose="00000500000000000000" pitchFamily="2" charset="0"/>
              </a:rPr>
              <a:t>nécessaire</a:t>
            </a:r>
            <a:r>
              <a:rPr lang="de-CH" dirty="0">
                <a:latin typeface="Montserrat" panose="00000500000000000000" pitchFamily="2" charset="0"/>
              </a:rPr>
              <a:t> </a:t>
            </a:r>
            <a:r>
              <a:rPr lang="de-CH" dirty="0" err="1">
                <a:latin typeface="Montserrat" panose="00000500000000000000" pitchFamily="2" charset="0"/>
              </a:rPr>
              <a:t>pour</a:t>
            </a:r>
            <a:r>
              <a:rPr lang="de-CH" dirty="0">
                <a:latin typeface="Montserrat" panose="00000500000000000000" pitchFamily="2" charset="0"/>
              </a:rPr>
              <a:t> </a:t>
            </a:r>
            <a:r>
              <a:rPr lang="de-CH" dirty="0" err="1">
                <a:latin typeface="Montserrat" panose="00000500000000000000" pitchFamily="2" charset="0"/>
              </a:rPr>
              <a:t>constater</a:t>
            </a:r>
            <a:r>
              <a:rPr lang="de-CH" dirty="0">
                <a:latin typeface="Montserrat" panose="00000500000000000000" pitchFamily="2" charset="0"/>
              </a:rPr>
              <a:t> </a:t>
            </a:r>
            <a:r>
              <a:rPr lang="de-CH" dirty="0" err="1">
                <a:latin typeface="Montserrat" panose="00000500000000000000" pitchFamily="2" charset="0"/>
              </a:rPr>
              <a:t>un</a:t>
            </a:r>
            <a:r>
              <a:rPr lang="de-CH" dirty="0">
                <a:latin typeface="Montserrat" panose="00000500000000000000" pitchFamily="2" charset="0"/>
              </a:rPr>
              <a:t> </a:t>
            </a:r>
            <a:r>
              <a:rPr lang="de-CH" dirty="0" err="1">
                <a:latin typeface="Montserrat" panose="00000500000000000000" pitchFamily="2" charset="0"/>
              </a:rPr>
              <a:t>arrêt</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a:t>
            </a:r>
            <a:endParaRPr lang="de-CH" dirty="0">
              <a:solidFill>
                <a:srgbClr val="444444"/>
              </a:solidFill>
              <a:latin typeface="Montserrat" panose="00000500000000000000" pitchFamily="2" charset="0"/>
            </a:endParaRPr>
          </a:p>
          <a:p>
            <a:pPr marL="171450" indent="-171450">
              <a:buFont typeface="Arial,Sans-Serif"/>
              <a:buChar char="•"/>
            </a:pPr>
            <a:r>
              <a:rPr lang="de-CH" dirty="0">
                <a:latin typeface="Montserrat" panose="00000500000000000000" pitchFamily="2" charset="0"/>
              </a:rPr>
              <a:t>Le </a:t>
            </a:r>
            <a:r>
              <a:rPr lang="de-CH" dirty="0" err="1">
                <a:latin typeface="Montserrat" panose="00000500000000000000" pitchFamily="2" charset="0"/>
              </a:rPr>
              <a:t>service</a:t>
            </a:r>
            <a:r>
              <a:rPr lang="de-CH" dirty="0">
                <a:latin typeface="Montserrat" panose="00000500000000000000" pitchFamily="2" charset="0"/>
              </a:rPr>
              <a:t> </a:t>
            </a:r>
            <a:r>
              <a:rPr lang="de-CH" dirty="0" err="1">
                <a:latin typeface="Montserrat" panose="00000500000000000000" pitchFamily="2" charset="0"/>
              </a:rPr>
              <a:t>d’urgence</a:t>
            </a:r>
            <a:r>
              <a:rPr lang="de-CH" dirty="0">
                <a:latin typeface="Montserrat" panose="00000500000000000000" pitchFamily="2" charset="0"/>
              </a:rPr>
              <a:t> </a:t>
            </a:r>
            <a:r>
              <a:rPr lang="de-CH" dirty="0" err="1">
                <a:latin typeface="Montserrat" panose="00000500000000000000" pitchFamily="2" charset="0"/>
              </a:rPr>
              <a:t>doit</a:t>
            </a:r>
            <a:r>
              <a:rPr lang="de-CH" dirty="0">
                <a:latin typeface="Montserrat" panose="00000500000000000000" pitchFamily="2" charset="0"/>
              </a:rPr>
              <a:t> </a:t>
            </a:r>
            <a:r>
              <a:rPr lang="de-CH" dirty="0" err="1">
                <a:latin typeface="Montserrat" panose="00000500000000000000" pitchFamily="2" charset="0"/>
              </a:rPr>
              <a:t>être</a:t>
            </a:r>
            <a:r>
              <a:rPr lang="de-CH" dirty="0">
                <a:latin typeface="Montserrat" panose="00000500000000000000" pitchFamily="2" charset="0"/>
              </a:rPr>
              <a:t> </a:t>
            </a:r>
            <a:r>
              <a:rPr lang="de-CH" dirty="0" err="1">
                <a:latin typeface="Montserrat" panose="00000500000000000000" pitchFamily="2" charset="0"/>
              </a:rPr>
              <a:t>appelé</a:t>
            </a:r>
            <a:r>
              <a:rPr lang="de-CH" dirty="0">
                <a:latin typeface="Montserrat" panose="00000500000000000000" pitchFamily="2" charset="0"/>
              </a:rPr>
              <a:t> </a:t>
            </a:r>
            <a:r>
              <a:rPr lang="de-CH" dirty="0" err="1">
                <a:latin typeface="Montserrat" panose="00000500000000000000" pitchFamily="2" charset="0"/>
              </a:rPr>
              <a:t>immédiatement</a:t>
            </a:r>
            <a:r>
              <a:rPr lang="de-CH" dirty="0">
                <a:latin typeface="Montserrat" panose="00000500000000000000" pitchFamily="2" charset="0"/>
              </a:rPr>
              <a:t> au </a:t>
            </a:r>
            <a:r>
              <a:rPr lang="de-CH" dirty="0" err="1">
                <a:latin typeface="Montserrat" panose="00000500000000000000" pitchFamily="2" charset="0"/>
              </a:rPr>
              <a:t>numéro</a:t>
            </a:r>
            <a:r>
              <a:rPr lang="de-CH" dirty="0">
                <a:latin typeface="Montserrat" panose="00000500000000000000" pitchFamily="2" charset="0"/>
              </a:rPr>
              <a:t> de </a:t>
            </a:r>
            <a:r>
              <a:rPr lang="de-CH" dirty="0" err="1">
                <a:latin typeface="Montserrat" panose="00000500000000000000" pitchFamily="2" charset="0"/>
              </a:rPr>
              <a:t>téléphone</a:t>
            </a:r>
            <a:r>
              <a:rPr lang="de-CH" dirty="0">
                <a:latin typeface="Montserrat" panose="00000500000000000000" pitchFamily="2" charset="0"/>
              </a:rPr>
              <a:t> 144 </a:t>
            </a:r>
            <a:r>
              <a:rPr lang="de-CH" dirty="0" err="1">
                <a:latin typeface="Montserrat" panose="00000500000000000000" pitchFamily="2" charset="0"/>
              </a:rPr>
              <a:t>ou</a:t>
            </a:r>
            <a:r>
              <a:rPr lang="de-CH" dirty="0">
                <a:latin typeface="Montserrat" panose="00000500000000000000" pitchFamily="2" charset="0"/>
              </a:rPr>
              <a:t> </a:t>
            </a:r>
            <a:r>
              <a:rPr lang="de-CH" dirty="0" err="1">
                <a:latin typeface="Montserrat" panose="00000500000000000000" pitchFamily="2" charset="0"/>
              </a:rPr>
              <a:t>l’équipe</a:t>
            </a:r>
            <a:r>
              <a:rPr lang="de-CH" dirty="0">
                <a:latin typeface="Montserrat" panose="00000500000000000000" pitchFamily="2" charset="0"/>
              </a:rPr>
              <a:t> </a:t>
            </a:r>
            <a:r>
              <a:rPr lang="de-CH" dirty="0" err="1">
                <a:latin typeface="Montserrat" panose="00000500000000000000" pitchFamily="2" charset="0"/>
              </a:rPr>
              <a:t>d’urgence</a:t>
            </a:r>
            <a:r>
              <a:rPr lang="de-CH" dirty="0">
                <a:latin typeface="Montserrat" panose="00000500000000000000" pitchFamily="2" charset="0"/>
              </a:rPr>
              <a:t> de </a:t>
            </a:r>
            <a:r>
              <a:rPr lang="de-CH" dirty="0" err="1">
                <a:latin typeface="Montserrat" panose="00000500000000000000" pitchFamily="2" charset="0"/>
              </a:rPr>
              <a:t>l’hôpital</a:t>
            </a:r>
            <a:r>
              <a:rPr lang="de-CH" dirty="0">
                <a:latin typeface="Montserrat" panose="00000500000000000000" pitchFamily="2" charset="0"/>
              </a:rPr>
              <a:t> </a:t>
            </a:r>
            <a:r>
              <a:rPr lang="de-CH" dirty="0" err="1">
                <a:latin typeface="Montserrat" panose="00000500000000000000" pitchFamily="2" charset="0"/>
              </a:rPr>
              <a:t>doit</a:t>
            </a:r>
            <a:r>
              <a:rPr lang="de-CH" dirty="0">
                <a:latin typeface="Montserrat" panose="00000500000000000000" pitchFamily="2" charset="0"/>
              </a:rPr>
              <a:t> </a:t>
            </a:r>
            <a:r>
              <a:rPr lang="de-CH" dirty="0" err="1">
                <a:latin typeface="Montserrat" panose="00000500000000000000" pitchFamily="2" charset="0"/>
              </a:rPr>
              <a:t>être</a:t>
            </a:r>
            <a:r>
              <a:rPr lang="de-CH" dirty="0">
                <a:latin typeface="Montserrat" panose="00000500000000000000" pitchFamily="2" charset="0"/>
              </a:rPr>
              <a:t> </a:t>
            </a:r>
            <a:r>
              <a:rPr lang="de-CH" dirty="0" err="1">
                <a:latin typeface="Montserrat" panose="00000500000000000000" pitchFamily="2" charset="0"/>
              </a:rPr>
              <a:t>alarmée</a:t>
            </a:r>
            <a:r>
              <a:rPr lang="de-CH" dirty="0">
                <a:latin typeface="Montserrat" panose="00000500000000000000" pitchFamily="2" charset="0"/>
              </a:rPr>
              <a:t>, si possible </a:t>
            </a:r>
            <a:r>
              <a:rPr lang="de-CH" dirty="0" err="1">
                <a:latin typeface="Montserrat" panose="00000500000000000000" pitchFamily="2" charset="0"/>
              </a:rPr>
              <a:t>sans</a:t>
            </a:r>
            <a:r>
              <a:rPr lang="de-CH" dirty="0">
                <a:latin typeface="Montserrat" panose="00000500000000000000" pitchFamily="2" charset="0"/>
              </a:rPr>
              <a:t> </a:t>
            </a:r>
            <a:r>
              <a:rPr lang="de-CH" dirty="0" err="1">
                <a:latin typeface="Montserrat" panose="00000500000000000000" pitchFamily="2" charset="0"/>
              </a:rPr>
              <a:t>quitter</a:t>
            </a:r>
            <a:r>
              <a:rPr lang="de-CH" dirty="0">
                <a:latin typeface="Montserrat" panose="00000500000000000000" pitchFamily="2" charset="0"/>
              </a:rPr>
              <a:t> le </a:t>
            </a:r>
            <a:r>
              <a:rPr lang="de-CH" dirty="0" err="1">
                <a:latin typeface="Montserrat" panose="00000500000000000000" pitchFamily="2" charset="0"/>
              </a:rPr>
              <a:t>patient</a:t>
            </a:r>
            <a:r>
              <a:rPr lang="de-CH" dirty="0">
                <a:latin typeface="Montserrat" panose="00000500000000000000" pitchFamily="2" charset="0"/>
              </a:rPr>
              <a:t>.</a:t>
            </a:r>
            <a:endParaRPr lang="de-CH" dirty="0">
              <a:solidFill>
                <a:srgbClr val="444444"/>
              </a:solidFill>
              <a:latin typeface="Montserrat" panose="00000500000000000000" pitchFamily="2" charset="0"/>
            </a:endParaRPr>
          </a:p>
          <a:p>
            <a:pPr marL="171450" indent="-171450">
              <a:spcBef>
                <a:spcPct val="20000"/>
              </a:spcBef>
              <a:buFont typeface="Arial"/>
              <a:buChar char="•"/>
            </a:pPr>
            <a:endParaRPr lang="de-CH" dirty="0">
              <a:solidFill>
                <a:srgbClr val="444444"/>
              </a:solidFill>
              <a:latin typeface="Montserrat" panose="00000500000000000000" pitchFamily="2" charset="0"/>
            </a:endParaRPr>
          </a:p>
          <a:p>
            <a:pPr marL="285750" indent="-285750">
              <a:spcBef>
                <a:spcPct val="20000"/>
              </a:spcBef>
              <a:buFont typeface="Arial"/>
              <a:buChar char="•"/>
            </a:pPr>
            <a:endParaRPr lang="de-CH"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1FB6B6D0-7006-42DD-B957-9A3D3E217772}" type="slidenum">
              <a:rPr lang="en-US"/>
              <a:pPr/>
              <a:t>25</a:t>
            </a:fld>
            <a:endParaRPr lang="en-US"/>
          </a:p>
        </p:txBody>
      </p:sp>
    </p:spTree>
    <p:extLst>
      <p:ext uri="{BB962C8B-B14F-4D97-AF65-F5344CB8AC3E}">
        <p14:creationId xmlns:p14="http://schemas.microsoft.com/office/powerpoint/2010/main" val="2967777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de-CH" dirty="0">
                <a:latin typeface="Montserrat" panose="00000500000000000000" pitchFamily="2" charset="0"/>
              </a:rPr>
              <a:t>Le </a:t>
            </a:r>
            <a:r>
              <a:rPr lang="de-CH" dirty="0" err="1">
                <a:latin typeface="Montserrat" panose="00000500000000000000" pitchFamily="2" charset="0"/>
              </a:rPr>
              <a:t>massage</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 a la </a:t>
            </a:r>
            <a:r>
              <a:rPr lang="de-CH" dirty="0" err="1">
                <a:latin typeface="Montserrat" panose="00000500000000000000" pitchFamily="2" charset="0"/>
              </a:rPr>
              <a:t>priorité</a:t>
            </a:r>
            <a:r>
              <a:rPr lang="de-CH" dirty="0">
                <a:latin typeface="Montserrat" panose="00000500000000000000" pitchFamily="2" charset="0"/>
              </a:rPr>
              <a:t> </a:t>
            </a:r>
            <a:r>
              <a:rPr lang="de-CH" dirty="0" err="1">
                <a:latin typeface="Montserrat" panose="00000500000000000000" pitchFamily="2" charset="0"/>
              </a:rPr>
              <a:t>absolue</a:t>
            </a:r>
            <a:r>
              <a:rPr lang="de-CH" dirty="0">
                <a:latin typeface="Montserrat" panose="00000500000000000000" pitchFamily="2" charset="0"/>
              </a:rPr>
              <a:t> et </a:t>
            </a:r>
            <a:r>
              <a:rPr lang="de-CH" dirty="0" err="1">
                <a:latin typeface="Montserrat" panose="00000500000000000000" pitchFamily="2" charset="0"/>
              </a:rPr>
              <a:t>doit</a:t>
            </a:r>
            <a:r>
              <a:rPr lang="de-CH" dirty="0">
                <a:latin typeface="Montserrat" panose="00000500000000000000" pitchFamily="2" charset="0"/>
              </a:rPr>
              <a:t> </a:t>
            </a:r>
            <a:r>
              <a:rPr lang="de-CH" dirty="0" err="1">
                <a:latin typeface="Montserrat" panose="00000500000000000000" pitchFamily="2" charset="0"/>
              </a:rPr>
              <a:t>être</a:t>
            </a:r>
            <a:r>
              <a:rPr lang="de-CH" dirty="0">
                <a:latin typeface="Montserrat" panose="00000500000000000000" pitchFamily="2" charset="0"/>
              </a:rPr>
              <a:t> </a:t>
            </a:r>
            <a:r>
              <a:rPr lang="de-CH" dirty="0" err="1">
                <a:latin typeface="Montserrat" panose="00000500000000000000" pitchFamily="2" charset="0"/>
              </a:rPr>
              <a:t>commencé</a:t>
            </a:r>
            <a:r>
              <a:rPr lang="de-CH" dirty="0">
                <a:latin typeface="Montserrat" panose="00000500000000000000" pitchFamily="2" charset="0"/>
              </a:rPr>
              <a:t> </a:t>
            </a:r>
            <a:r>
              <a:rPr lang="de-CH" dirty="0" err="1">
                <a:latin typeface="Montserrat" panose="00000500000000000000" pitchFamily="2" charset="0"/>
              </a:rPr>
              <a:t>immédiatement</a:t>
            </a:r>
            <a:r>
              <a:rPr lang="de-CH" dirty="0">
                <a:latin typeface="Montserrat" panose="00000500000000000000" pitchFamily="2" charset="0"/>
              </a:rPr>
              <a:t>.</a:t>
            </a:r>
            <a:endParaRPr lang="de-CH" dirty="0">
              <a:latin typeface="Montserrat" panose="00000500000000000000" pitchFamily="2" charset="0"/>
              <a:ea typeface="Calibri"/>
              <a:cs typeface="Calibri"/>
            </a:endParaRPr>
          </a:p>
          <a:p>
            <a:pPr marL="285750" indent="-285750">
              <a:buFont typeface="Arial"/>
              <a:buChar char="•"/>
            </a:pPr>
            <a:r>
              <a:rPr lang="de-CH" dirty="0">
                <a:latin typeface="Montserrat" panose="00000500000000000000" pitchFamily="2" charset="0"/>
              </a:rPr>
              <a:t>Pour </a:t>
            </a:r>
            <a:r>
              <a:rPr lang="de-CH" dirty="0" err="1">
                <a:latin typeface="Montserrat" panose="00000500000000000000" pitchFamily="2" charset="0"/>
              </a:rPr>
              <a:t>effectuer</a:t>
            </a:r>
            <a:r>
              <a:rPr lang="de-CH" dirty="0">
                <a:latin typeface="Montserrat" panose="00000500000000000000" pitchFamily="2" charset="0"/>
              </a:rPr>
              <a:t> le </a:t>
            </a:r>
            <a:r>
              <a:rPr lang="de-CH" dirty="0" err="1">
                <a:latin typeface="Montserrat" panose="00000500000000000000" pitchFamily="2" charset="0"/>
              </a:rPr>
              <a:t>massage</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 la </a:t>
            </a:r>
            <a:r>
              <a:rPr lang="de-CH" dirty="0" err="1">
                <a:latin typeface="Montserrat" panose="00000500000000000000" pitchFamily="2" charset="0"/>
              </a:rPr>
              <a:t>personne</a:t>
            </a:r>
            <a:r>
              <a:rPr lang="de-CH" dirty="0">
                <a:latin typeface="Montserrat" panose="00000500000000000000" pitchFamily="2" charset="0"/>
              </a:rPr>
              <a:t> </a:t>
            </a:r>
            <a:r>
              <a:rPr lang="de-CH" dirty="0" err="1">
                <a:latin typeface="Montserrat" panose="00000500000000000000" pitchFamily="2" charset="0"/>
              </a:rPr>
              <a:t>doit</a:t>
            </a:r>
            <a:r>
              <a:rPr lang="de-CH" dirty="0">
                <a:latin typeface="Montserrat" panose="00000500000000000000" pitchFamily="2" charset="0"/>
              </a:rPr>
              <a:t> </a:t>
            </a:r>
            <a:r>
              <a:rPr lang="fr-CH" dirty="0">
                <a:latin typeface="Montserrat" panose="00000500000000000000" pitchFamily="2" charset="0"/>
              </a:rPr>
              <a:t>reposer à plat sur un support dur</a:t>
            </a:r>
            <a:r>
              <a:rPr lang="de-CH" dirty="0">
                <a:latin typeface="Montserrat" panose="00000500000000000000" pitchFamily="2" charset="0"/>
              </a:rPr>
              <a:t>. </a:t>
            </a:r>
            <a:r>
              <a:rPr lang="fr-FR" sz="1200" b="0" i="0" u="none" strike="noStrike" kern="1200" baseline="0" dirty="0">
                <a:latin typeface="Montserrat" panose="00000500000000000000" pitchFamily="2" charset="0"/>
                <a:ea typeface="+mn-ea"/>
                <a:cs typeface="+mn-cs"/>
              </a:rPr>
              <a:t>Il n’est toutefois pas recommandé de sortir les personnes adultes de leur lit. </a:t>
            </a:r>
            <a:endParaRPr lang="fr-FR" sz="1200" b="0" i="0" u="none" strike="noStrike" kern="1200" baseline="0" dirty="0">
              <a:latin typeface="Montserrat" panose="00000500000000000000" pitchFamily="2" charset="0"/>
              <a:ea typeface="Calibri"/>
              <a:cs typeface="Calibri"/>
            </a:endParaRPr>
          </a:p>
          <a:p>
            <a:pPr marL="285750" indent="-285750">
              <a:buFont typeface="Arial"/>
              <a:buChar char="•"/>
            </a:pPr>
            <a:r>
              <a:rPr lang="de-CH" dirty="0">
                <a:latin typeface="Montserrat" panose="00000500000000000000" pitchFamily="2" charset="0"/>
              </a:rPr>
              <a:t>Le </a:t>
            </a:r>
            <a:r>
              <a:rPr lang="de-CH" dirty="0" err="1">
                <a:latin typeface="Montserrat" panose="00000500000000000000" pitchFamily="2" charset="0"/>
              </a:rPr>
              <a:t>point</a:t>
            </a:r>
            <a:r>
              <a:rPr lang="de-CH" dirty="0">
                <a:latin typeface="Montserrat" panose="00000500000000000000" pitchFamily="2" charset="0"/>
              </a:rPr>
              <a:t> de </a:t>
            </a:r>
            <a:r>
              <a:rPr lang="de-CH" dirty="0" err="1">
                <a:latin typeface="Montserrat" panose="00000500000000000000" pitchFamily="2" charset="0"/>
              </a:rPr>
              <a:t>compression</a:t>
            </a:r>
            <a:r>
              <a:rPr lang="de-CH" dirty="0">
                <a:latin typeface="Montserrat" panose="00000500000000000000" pitchFamily="2" charset="0"/>
              </a:rPr>
              <a:t> </a:t>
            </a:r>
            <a:r>
              <a:rPr lang="de-CH" dirty="0" err="1">
                <a:latin typeface="Montserrat" panose="00000500000000000000" pitchFamily="2" charset="0"/>
              </a:rPr>
              <a:t>est</a:t>
            </a:r>
            <a:r>
              <a:rPr lang="de-CH" dirty="0">
                <a:latin typeface="Montserrat" panose="00000500000000000000" pitchFamily="2" charset="0"/>
              </a:rPr>
              <a:t> </a:t>
            </a:r>
            <a:r>
              <a:rPr lang="de-CH" dirty="0" err="1">
                <a:latin typeface="Montserrat" panose="00000500000000000000" pitchFamily="2" charset="0"/>
              </a:rPr>
              <a:t>situé</a:t>
            </a:r>
            <a:r>
              <a:rPr lang="de-CH" dirty="0">
                <a:latin typeface="Montserrat" panose="00000500000000000000" pitchFamily="2" charset="0"/>
              </a:rPr>
              <a:t> au </a:t>
            </a:r>
            <a:r>
              <a:rPr lang="de-CH" dirty="0" err="1">
                <a:latin typeface="Montserrat" panose="00000500000000000000" pitchFamily="2" charset="0"/>
              </a:rPr>
              <a:t>milieu</a:t>
            </a:r>
            <a:r>
              <a:rPr lang="de-CH" dirty="0">
                <a:latin typeface="Montserrat" panose="00000500000000000000" pitchFamily="2" charset="0"/>
              </a:rPr>
              <a:t> du </a:t>
            </a:r>
            <a:r>
              <a:rPr lang="de-CH" dirty="0" err="1">
                <a:latin typeface="Montserrat" panose="00000500000000000000" pitchFamily="2" charset="0"/>
              </a:rPr>
              <a:t>thorax</a:t>
            </a:r>
            <a:r>
              <a:rPr lang="de-CH" dirty="0">
                <a:latin typeface="Montserrat" panose="00000500000000000000" pitchFamily="2" charset="0"/>
              </a:rPr>
              <a:t>, </a:t>
            </a:r>
            <a:r>
              <a:rPr lang="de-CH" dirty="0" err="1">
                <a:latin typeface="Montserrat" panose="00000500000000000000" pitchFamily="2" charset="0"/>
              </a:rPr>
              <a:t>sur</a:t>
            </a:r>
            <a:r>
              <a:rPr lang="de-CH" dirty="0">
                <a:latin typeface="Montserrat" panose="00000500000000000000" pitchFamily="2" charset="0"/>
              </a:rPr>
              <a:t> la </a:t>
            </a:r>
            <a:r>
              <a:rPr lang="de-CH" dirty="0" err="1">
                <a:latin typeface="Montserrat" panose="00000500000000000000" pitchFamily="2" charset="0"/>
              </a:rPr>
              <a:t>moitié</a:t>
            </a:r>
            <a:r>
              <a:rPr lang="de-CH" dirty="0">
                <a:latin typeface="Montserrat" panose="00000500000000000000" pitchFamily="2" charset="0"/>
              </a:rPr>
              <a:t> </a:t>
            </a:r>
            <a:r>
              <a:rPr lang="de-CH" dirty="0" err="1">
                <a:latin typeface="Montserrat" panose="00000500000000000000" pitchFamily="2" charset="0"/>
              </a:rPr>
              <a:t>inférieur</a:t>
            </a:r>
            <a:r>
              <a:rPr lang="de-CH" dirty="0">
                <a:latin typeface="Montserrat" panose="00000500000000000000" pitchFamily="2" charset="0"/>
              </a:rPr>
              <a:t> du </a:t>
            </a:r>
            <a:r>
              <a:rPr lang="de-CH" dirty="0" err="1">
                <a:latin typeface="Montserrat" panose="00000500000000000000" pitchFamily="2" charset="0"/>
              </a:rPr>
              <a:t>sternum</a:t>
            </a:r>
            <a:r>
              <a:rPr lang="de-CH" dirty="0">
                <a:latin typeface="Montserrat" panose="00000500000000000000" pitchFamily="2" charset="0"/>
              </a:rPr>
              <a:t>.</a:t>
            </a:r>
            <a:endParaRPr lang="en-US" dirty="0">
              <a:latin typeface="Montserrat" panose="00000500000000000000" pitchFamily="2" charset="0"/>
              <a:ea typeface="Calibri"/>
              <a:cs typeface="Calibri"/>
            </a:endParaRPr>
          </a:p>
          <a:p>
            <a:pPr marL="285750" indent="-285750">
              <a:buFont typeface="Arial"/>
              <a:buChar char="•"/>
            </a:pPr>
            <a:r>
              <a:rPr lang="de-CH" dirty="0">
                <a:latin typeface="Montserrat" panose="00000500000000000000" pitchFamily="2" charset="0"/>
              </a:rPr>
              <a:t>La </a:t>
            </a:r>
            <a:r>
              <a:rPr lang="de-CH" dirty="0" err="1">
                <a:latin typeface="Montserrat" panose="00000500000000000000" pitchFamily="2" charset="0"/>
              </a:rPr>
              <a:t>fréquence</a:t>
            </a:r>
            <a:r>
              <a:rPr lang="de-CH" dirty="0">
                <a:latin typeface="Montserrat" panose="00000500000000000000" pitchFamily="2" charset="0"/>
              </a:rPr>
              <a:t> de </a:t>
            </a:r>
            <a:r>
              <a:rPr lang="de-CH" dirty="0" err="1">
                <a:latin typeface="Montserrat" panose="00000500000000000000" pitchFamily="2" charset="0"/>
              </a:rPr>
              <a:t>compression</a:t>
            </a:r>
            <a:r>
              <a:rPr lang="de-CH" dirty="0">
                <a:latin typeface="Montserrat" panose="00000500000000000000" pitchFamily="2" charset="0"/>
              </a:rPr>
              <a:t> </a:t>
            </a:r>
            <a:r>
              <a:rPr lang="de-CH" dirty="0" err="1">
                <a:latin typeface="Montserrat" panose="00000500000000000000" pitchFamily="2" charset="0"/>
              </a:rPr>
              <a:t>pour</a:t>
            </a:r>
            <a:r>
              <a:rPr lang="de-CH" dirty="0">
                <a:latin typeface="Montserrat" panose="00000500000000000000" pitchFamily="2" charset="0"/>
              </a:rPr>
              <a:t> le </a:t>
            </a:r>
            <a:r>
              <a:rPr lang="de-CH" dirty="0" err="1">
                <a:latin typeface="Montserrat" panose="00000500000000000000" pitchFamily="2" charset="0"/>
              </a:rPr>
              <a:t>massage</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 </a:t>
            </a:r>
            <a:r>
              <a:rPr lang="de-CH" dirty="0" err="1">
                <a:latin typeface="Montserrat" panose="00000500000000000000" pitchFamily="2" charset="0"/>
              </a:rPr>
              <a:t>est</a:t>
            </a:r>
            <a:r>
              <a:rPr lang="de-CH" dirty="0">
                <a:latin typeface="Montserrat" panose="00000500000000000000" pitchFamily="2" charset="0"/>
              </a:rPr>
              <a:t> de 100 à 120 / min.</a:t>
            </a:r>
            <a:endParaRPr lang="en-US" dirty="0">
              <a:latin typeface="Montserrat" panose="00000500000000000000" pitchFamily="2" charset="0"/>
              <a:ea typeface="Calibri"/>
              <a:cs typeface="Calibri"/>
            </a:endParaRPr>
          </a:p>
          <a:p>
            <a:pPr marL="285750" indent="-285750">
              <a:buFont typeface="Arial"/>
              <a:buChar char="•"/>
            </a:pPr>
            <a:r>
              <a:rPr lang="de-CH" dirty="0">
                <a:latin typeface="Montserrat" panose="00000500000000000000" pitchFamily="2" charset="0"/>
              </a:rPr>
              <a:t>La </a:t>
            </a:r>
            <a:r>
              <a:rPr lang="de-CH" dirty="0" err="1">
                <a:latin typeface="Montserrat" panose="00000500000000000000" pitchFamily="2" charset="0"/>
              </a:rPr>
              <a:t>profondeur</a:t>
            </a:r>
            <a:r>
              <a:rPr lang="de-CH" dirty="0">
                <a:latin typeface="Montserrat" panose="00000500000000000000" pitchFamily="2" charset="0"/>
              </a:rPr>
              <a:t> de </a:t>
            </a:r>
            <a:r>
              <a:rPr lang="de-CH" dirty="0" err="1">
                <a:latin typeface="Montserrat" panose="00000500000000000000" pitchFamily="2" charset="0"/>
              </a:rPr>
              <a:t>compression</a:t>
            </a:r>
            <a:r>
              <a:rPr lang="de-CH" dirty="0">
                <a:latin typeface="Montserrat" panose="00000500000000000000" pitchFamily="2" charset="0"/>
              </a:rPr>
              <a:t> </a:t>
            </a:r>
            <a:r>
              <a:rPr lang="de-CH" dirty="0" err="1">
                <a:latin typeface="Montserrat" panose="00000500000000000000" pitchFamily="2" charset="0"/>
              </a:rPr>
              <a:t>pour</a:t>
            </a:r>
            <a:r>
              <a:rPr lang="de-CH" dirty="0">
                <a:latin typeface="Montserrat" panose="00000500000000000000" pitchFamily="2" charset="0"/>
              </a:rPr>
              <a:t> </a:t>
            </a:r>
            <a:r>
              <a:rPr lang="de-CH" dirty="0" err="1">
                <a:latin typeface="Montserrat" panose="00000500000000000000" pitchFamily="2" charset="0"/>
              </a:rPr>
              <a:t>les</a:t>
            </a:r>
            <a:r>
              <a:rPr lang="de-CH" dirty="0">
                <a:latin typeface="Montserrat" panose="00000500000000000000" pitchFamily="2" charset="0"/>
              </a:rPr>
              <a:t> adultes </a:t>
            </a:r>
            <a:r>
              <a:rPr lang="de-CH" dirty="0" err="1">
                <a:latin typeface="Montserrat" panose="00000500000000000000" pitchFamily="2" charset="0"/>
              </a:rPr>
              <a:t>est</a:t>
            </a:r>
            <a:r>
              <a:rPr lang="de-CH" dirty="0">
                <a:latin typeface="Montserrat" panose="00000500000000000000" pitchFamily="2" charset="0"/>
              </a:rPr>
              <a:t> de 5 à 6 cm.</a:t>
            </a:r>
            <a:endParaRPr lang="en-US" dirty="0">
              <a:latin typeface="Montserrat" panose="00000500000000000000" pitchFamily="2" charset="0"/>
              <a:ea typeface="Calibri"/>
              <a:cs typeface="Calibri"/>
            </a:endParaRPr>
          </a:p>
          <a:p>
            <a:pPr marL="285750" indent="-285750">
              <a:buFont typeface="Arial"/>
              <a:buChar char="•"/>
            </a:pPr>
            <a:r>
              <a:rPr lang="de-CH" dirty="0">
                <a:latin typeface="Montserrat" panose="00000500000000000000" pitchFamily="2" charset="0"/>
              </a:rPr>
              <a:t>On </a:t>
            </a:r>
            <a:r>
              <a:rPr lang="de-CH" dirty="0" err="1">
                <a:latin typeface="Montserrat" panose="00000500000000000000" pitchFamily="2" charset="0"/>
              </a:rPr>
              <a:t>applique</a:t>
            </a:r>
            <a:r>
              <a:rPr lang="de-CH" dirty="0">
                <a:latin typeface="Montserrat" panose="00000500000000000000" pitchFamily="2" charset="0"/>
              </a:rPr>
              <a:t> </a:t>
            </a:r>
            <a:r>
              <a:rPr lang="de-CH" dirty="0" err="1">
                <a:latin typeface="Montserrat" panose="00000500000000000000" pitchFamily="2" charset="0"/>
              </a:rPr>
              <a:t>un</a:t>
            </a:r>
            <a:r>
              <a:rPr lang="de-CH" dirty="0">
                <a:latin typeface="Montserrat" panose="00000500000000000000" pitchFamily="2" charset="0"/>
              </a:rPr>
              <a:t> </a:t>
            </a:r>
            <a:r>
              <a:rPr lang="de-CH" dirty="0" err="1">
                <a:latin typeface="Montserrat" panose="00000500000000000000" pitchFamily="2" charset="0"/>
              </a:rPr>
              <a:t>rapport</a:t>
            </a:r>
            <a:r>
              <a:rPr lang="de-CH" dirty="0">
                <a:latin typeface="Montserrat" panose="00000500000000000000" pitchFamily="2" charset="0"/>
              </a:rPr>
              <a:t> de 30 </a:t>
            </a:r>
            <a:r>
              <a:rPr lang="de-CH" dirty="0" err="1">
                <a:latin typeface="Montserrat" panose="00000500000000000000" pitchFamily="2" charset="0"/>
              </a:rPr>
              <a:t>compressions</a:t>
            </a:r>
            <a:r>
              <a:rPr lang="de-CH" dirty="0">
                <a:latin typeface="Montserrat" panose="00000500000000000000" pitchFamily="2" charset="0"/>
              </a:rPr>
              <a:t> </a:t>
            </a:r>
            <a:r>
              <a:rPr lang="de-CH" dirty="0" err="1">
                <a:latin typeface="Montserrat" panose="00000500000000000000" pitchFamily="2" charset="0"/>
              </a:rPr>
              <a:t>pour</a:t>
            </a:r>
            <a:r>
              <a:rPr lang="de-CH" dirty="0">
                <a:latin typeface="Montserrat" panose="00000500000000000000" pitchFamily="2" charset="0"/>
              </a:rPr>
              <a:t> 2 </a:t>
            </a:r>
            <a:r>
              <a:rPr lang="de-CH" dirty="0" err="1">
                <a:latin typeface="Montserrat" panose="00000500000000000000" pitchFamily="2" charset="0"/>
              </a:rPr>
              <a:t>ventilations</a:t>
            </a:r>
            <a:r>
              <a:rPr lang="de-CH" dirty="0">
                <a:latin typeface="Montserrat" panose="00000500000000000000" pitchFamily="2" charset="0"/>
              </a:rPr>
              <a:t>.</a:t>
            </a:r>
            <a:endParaRPr lang="en-US" dirty="0">
              <a:latin typeface="Montserrat" panose="00000500000000000000" pitchFamily="2" charset="0"/>
              <a:ea typeface="Calibri"/>
              <a:cs typeface="Calibri"/>
            </a:endParaRPr>
          </a:p>
          <a:p>
            <a:pPr marL="285750" indent="-285750">
              <a:buFont typeface="Arial"/>
              <a:buChar char="•"/>
            </a:pPr>
            <a:r>
              <a:rPr lang="de-CH" dirty="0">
                <a:latin typeface="Montserrat" panose="00000500000000000000" pitchFamily="2" charset="0"/>
              </a:rPr>
              <a:t>Le </a:t>
            </a:r>
            <a:r>
              <a:rPr lang="de-CH" dirty="0" err="1">
                <a:latin typeface="Montserrat" panose="00000500000000000000" pitchFamily="2" charset="0"/>
              </a:rPr>
              <a:t>rapport</a:t>
            </a:r>
            <a:r>
              <a:rPr lang="de-CH" dirty="0">
                <a:latin typeface="Montserrat" panose="00000500000000000000" pitchFamily="2" charset="0"/>
              </a:rPr>
              <a:t> entre </a:t>
            </a:r>
            <a:r>
              <a:rPr lang="de-CH" dirty="0" err="1">
                <a:latin typeface="Montserrat" panose="00000500000000000000" pitchFamily="2" charset="0"/>
              </a:rPr>
              <a:t>compression</a:t>
            </a:r>
            <a:r>
              <a:rPr lang="de-CH" dirty="0">
                <a:latin typeface="Montserrat" panose="00000500000000000000" pitchFamily="2" charset="0"/>
              </a:rPr>
              <a:t> et </a:t>
            </a:r>
            <a:r>
              <a:rPr lang="de-CH" dirty="0" err="1">
                <a:latin typeface="Montserrat" panose="00000500000000000000" pitchFamily="2" charset="0"/>
              </a:rPr>
              <a:t>relâchement</a:t>
            </a:r>
            <a:r>
              <a:rPr lang="de-CH" dirty="0">
                <a:latin typeface="Montserrat" panose="00000500000000000000" pitchFamily="2" charset="0"/>
              </a:rPr>
              <a:t> </a:t>
            </a:r>
            <a:r>
              <a:rPr lang="de-CH" dirty="0" err="1">
                <a:latin typeface="Montserrat" panose="00000500000000000000" pitchFamily="2" charset="0"/>
              </a:rPr>
              <a:t>est</a:t>
            </a:r>
            <a:r>
              <a:rPr lang="de-CH" dirty="0">
                <a:latin typeface="Montserrat" panose="00000500000000000000" pitchFamily="2" charset="0"/>
              </a:rPr>
              <a:t> de 1:1.</a:t>
            </a:r>
            <a:endParaRPr lang="en-US" dirty="0">
              <a:latin typeface="Montserrat" panose="00000500000000000000" pitchFamily="2" charset="0"/>
              <a:ea typeface="Calibri"/>
              <a:cs typeface="Calibri"/>
            </a:endParaRPr>
          </a:p>
          <a:p>
            <a:pPr marL="285750" indent="-285750">
              <a:buFont typeface="Arial"/>
              <a:buChar char="•"/>
            </a:pPr>
            <a:r>
              <a:rPr lang="de-CH" dirty="0">
                <a:latin typeface="Montserrat" panose="00000500000000000000" pitchFamily="2" charset="0"/>
              </a:rPr>
              <a:t>Après </a:t>
            </a:r>
            <a:r>
              <a:rPr lang="de-CH" dirty="0" err="1">
                <a:latin typeface="Montserrat" panose="00000500000000000000" pitchFamily="2" charset="0"/>
              </a:rPr>
              <a:t>chaque</a:t>
            </a:r>
            <a:r>
              <a:rPr lang="de-CH" dirty="0">
                <a:latin typeface="Montserrat" panose="00000500000000000000" pitchFamily="2" charset="0"/>
              </a:rPr>
              <a:t> </a:t>
            </a:r>
            <a:r>
              <a:rPr lang="de-CH" dirty="0" err="1">
                <a:latin typeface="Montserrat" panose="00000500000000000000" pitchFamily="2" charset="0"/>
              </a:rPr>
              <a:t>compression</a:t>
            </a:r>
            <a:r>
              <a:rPr lang="de-CH" dirty="0">
                <a:latin typeface="Montserrat" panose="00000500000000000000" pitchFamily="2" charset="0"/>
              </a:rPr>
              <a:t>, le </a:t>
            </a:r>
            <a:r>
              <a:rPr lang="de-CH" dirty="0" err="1">
                <a:latin typeface="Montserrat" panose="00000500000000000000" pitchFamily="2" charset="0"/>
              </a:rPr>
              <a:t>thorax</a:t>
            </a:r>
            <a:r>
              <a:rPr lang="de-CH" dirty="0">
                <a:latin typeface="Montserrat" panose="00000500000000000000" pitchFamily="2" charset="0"/>
              </a:rPr>
              <a:t> </a:t>
            </a:r>
            <a:r>
              <a:rPr lang="de-CH" dirty="0" err="1">
                <a:latin typeface="Montserrat" panose="00000500000000000000" pitchFamily="2" charset="0"/>
              </a:rPr>
              <a:t>est</a:t>
            </a:r>
            <a:r>
              <a:rPr lang="de-CH" dirty="0">
                <a:latin typeface="Montserrat" panose="00000500000000000000" pitchFamily="2" charset="0"/>
              </a:rPr>
              <a:t> </a:t>
            </a:r>
            <a:r>
              <a:rPr lang="de-CH" dirty="0" err="1">
                <a:latin typeface="Montserrat" panose="00000500000000000000" pitchFamily="2" charset="0"/>
              </a:rPr>
              <a:t>entièrement</a:t>
            </a:r>
            <a:r>
              <a:rPr lang="de-CH" dirty="0">
                <a:latin typeface="Montserrat" panose="00000500000000000000" pitchFamily="2" charset="0"/>
              </a:rPr>
              <a:t> </a:t>
            </a:r>
            <a:r>
              <a:rPr lang="de-CH" dirty="0" err="1">
                <a:latin typeface="Montserrat" panose="00000500000000000000" pitchFamily="2" charset="0"/>
              </a:rPr>
              <a:t>relâché</a:t>
            </a:r>
            <a:r>
              <a:rPr lang="de-CH" dirty="0">
                <a:latin typeface="Montserrat" panose="00000500000000000000" pitchFamily="2" charset="0"/>
              </a:rPr>
              <a:t>, </a:t>
            </a:r>
            <a:r>
              <a:rPr lang="de-CH" dirty="0" err="1">
                <a:latin typeface="Montserrat" panose="00000500000000000000" pitchFamily="2" charset="0"/>
              </a:rPr>
              <a:t>tout</a:t>
            </a:r>
            <a:r>
              <a:rPr lang="de-CH" dirty="0">
                <a:latin typeface="Montserrat" panose="00000500000000000000" pitchFamily="2" charset="0"/>
              </a:rPr>
              <a:t> en </a:t>
            </a:r>
            <a:r>
              <a:rPr lang="de-CH" dirty="0" err="1">
                <a:latin typeface="Montserrat" panose="00000500000000000000" pitchFamily="2" charset="0"/>
              </a:rPr>
              <a:t>maintenant</a:t>
            </a:r>
            <a:r>
              <a:rPr lang="de-CH" dirty="0">
                <a:latin typeface="Montserrat" panose="00000500000000000000" pitchFamily="2" charset="0"/>
              </a:rPr>
              <a:t> </a:t>
            </a: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mains</a:t>
            </a:r>
            <a:r>
              <a:rPr lang="de-CH" dirty="0">
                <a:latin typeface="Montserrat" panose="00000500000000000000" pitchFamily="2" charset="0"/>
              </a:rPr>
              <a:t> </a:t>
            </a:r>
            <a:r>
              <a:rPr lang="de-CH" dirty="0" err="1">
                <a:latin typeface="Montserrat" panose="00000500000000000000" pitchFamily="2" charset="0"/>
              </a:rPr>
              <a:t>sur</a:t>
            </a:r>
            <a:r>
              <a:rPr lang="de-CH" dirty="0">
                <a:latin typeface="Montserrat" panose="00000500000000000000" pitchFamily="2" charset="0"/>
              </a:rPr>
              <a:t> le </a:t>
            </a:r>
            <a:r>
              <a:rPr lang="de-CH" dirty="0" err="1">
                <a:latin typeface="Montserrat" panose="00000500000000000000" pitchFamily="2" charset="0"/>
              </a:rPr>
              <a:t>thorax</a:t>
            </a:r>
            <a:r>
              <a:rPr lang="de-CH" dirty="0">
                <a:latin typeface="Montserrat" panose="00000500000000000000" pitchFamily="2" charset="0"/>
              </a:rPr>
              <a:t>.</a:t>
            </a:r>
            <a:endParaRPr lang="en-US" dirty="0">
              <a:latin typeface="Montserrat" panose="00000500000000000000" pitchFamily="2" charset="0"/>
              <a:ea typeface="Calibri"/>
              <a:cs typeface="Calibri"/>
            </a:endParaRPr>
          </a:p>
          <a:p>
            <a:pPr marL="285750" indent="-285750">
              <a:buFont typeface="Arial"/>
              <a:buChar char="•"/>
            </a:pPr>
            <a:r>
              <a:rPr lang="de-CH" dirty="0">
                <a:latin typeface="Montserrat" panose="00000500000000000000" pitchFamily="2" charset="0"/>
              </a:rPr>
              <a:t>Le </a:t>
            </a:r>
            <a:r>
              <a:rPr lang="de-CH" dirty="0" err="1">
                <a:latin typeface="Montserrat" panose="00000500000000000000" pitchFamily="2" charset="0"/>
              </a:rPr>
              <a:t>massage</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 ne </a:t>
            </a:r>
            <a:r>
              <a:rPr lang="de-CH" dirty="0" err="1">
                <a:latin typeface="Montserrat" panose="00000500000000000000" pitchFamily="2" charset="0"/>
              </a:rPr>
              <a:t>doit</a:t>
            </a:r>
            <a:r>
              <a:rPr lang="de-CH" dirty="0">
                <a:latin typeface="Montserrat" panose="00000500000000000000" pitchFamily="2" charset="0"/>
              </a:rPr>
              <a:t> </a:t>
            </a:r>
            <a:r>
              <a:rPr lang="de-CH" dirty="0" err="1">
                <a:latin typeface="Montserrat" panose="00000500000000000000" pitchFamily="2" charset="0"/>
              </a:rPr>
              <a:t>pas</a:t>
            </a:r>
            <a:r>
              <a:rPr lang="de-CH" dirty="0">
                <a:latin typeface="Montserrat" panose="00000500000000000000" pitchFamily="2" charset="0"/>
              </a:rPr>
              <a:t> </a:t>
            </a:r>
            <a:r>
              <a:rPr lang="de-CH" dirty="0" err="1">
                <a:latin typeface="Montserrat" panose="00000500000000000000" pitchFamily="2" charset="0"/>
              </a:rPr>
              <a:t>être</a:t>
            </a:r>
            <a:r>
              <a:rPr lang="de-CH" dirty="0">
                <a:latin typeface="Montserrat" panose="00000500000000000000" pitchFamily="2" charset="0"/>
              </a:rPr>
              <a:t> </a:t>
            </a:r>
            <a:r>
              <a:rPr lang="de-CH" dirty="0" err="1">
                <a:latin typeface="Montserrat" panose="00000500000000000000" pitchFamily="2" charset="0"/>
              </a:rPr>
              <a:t>interrompu</a:t>
            </a:r>
            <a:r>
              <a:rPr lang="de-CH" dirty="0">
                <a:latin typeface="Montserrat" panose="00000500000000000000" pitchFamily="2" charset="0"/>
              </a:rPr>
              <a:t> – sauf </a:t>
            </a:r>
            <a:r>
              <a:rPr lang="de-CH" dirty="0" err="1">
                <a:latin typeface="Montserrat" panose="00000500000000000000" pitchFamily="2" charset="0"/>
              </a:rPr>
              <a:t>pour</a:t>
            </a:r>
            <a:r>
              <a:rPr lang="de-CH" dirty="0">
                <a:latin typeface="Montserrat" panose="00000500000000000000" pitchFamily="2" charset="0"/>
              </a:rPr>
              <a:t> la </a:t>
            </a:r>
            <a:r>
              <a:rPr lang="de-CH" dirty="0" err="1">
                <a:latin typeface="Montserrat" panose="00000500000000000000" pitchFamily="2" charset="0"/>
              </a:rPr>
              <a:t>ventilation</a:t>
            </a:r>
            <a:r>
              <a:rPr lang="de-CH" dirty="0">
                <a:latin typeface="Montserrat" panose="00000500000000000000" pitchFamily="2" charset="0"/>
              </a:rPr>
              <a:t> et la </a:t>
            </a:r>
            <a:r>
              <a:rPr lang="de-CH" dirty="0" err="1">
                <a:latin typeface="Montserrat" panose="00000500000000000000" pitchFamily="2" charset="0"/>
              </a:rPr>
              <a:t>défibrillation</a:t>
            </a:r>
            <a:r>
              <a:rPr lang="de-CH" dirty="0">
                <a:latin typeface="Montserrat" panose="00000500000000000000" pitchFamily="2" charset="0"/>
              </a:rPr>
              <a:t> (y </a:t>
            </a:r>
            <a:r>
              <a:rPr lang="de-CH" dirty="0" err="1">
                <a:latin typeface="Montserrat" panose="00000500000000000000" pitchFamily="2" charset="0"/>
              </a:rPr>
              <a:t>compris</a:t>
            </a:r>
            <a:r>
              <a:rPr lang="de-CH" dirty="0">
                <a:latin typeface="Montserrat" panose="00000500000000000000" pitchFamily="2" charset="0"/>
              </a:rPr>
              <a:t> </a:t>
            </a:r>
            <a:r>
              <a:rPr lang="de-CH" dirty="0" err="1">
                <a:latin typeface="Montserrat" panose="00000500000000000000" pitchFamily="2" charset="0"/>
              </a:rPr>
              <a:t>analyse</a:t>
            </a:r>
            <a:r>
              <a:rPr lang="de-CH" dirty="0">
                <a:latin typeface="Montserrat" panose="00000500000000000000" pitchFamily="2" charset="0"/>
              </a:rPr>
              <a:t>).</a:t>
            </a:r>
            <a:endParaRPr lang="en-US" dirty="0">
              <a:latin typeface="Montserrat" panose="00000500000000000000" pitchFamily="2" charset="0"/>
              <a:ea typeface="Calibri"/>
              <a:cs typeface="Calibri"/>
            </a:endParaRPr>
          </a:p>
          <a:p>
            <a:pPr marL="285750" indent="-285750">
              <a:buFont typeface="Arial"/>
              <a:buChar char="•"/>
            </a:pP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secourisques</a:t>
            </a:r>
            <a:r>
              <a:rPr lang="de-CH" dirty="0">
                <a:latin typeface="Montserrat" panose="00000500000000000000" pitchFamily="2" charset="0"/>
              </a:rPr>
              <a:t> </a:t>
            </a:r>
            <a:r>
              <a:rPr lang="de-CH" dirty="0" err="1">
                <a:latin typeface="Montserrat" panose="00000500000000000000" pitchFamily="2" charset="0"/>
              </a:rPr>
              <a:t>doivent</a:t>
            </a:r>
            <a:r>
              <a:rPr lang="de-CH" dirty="0">
                <a:latin typeface="Montserrat" panose="00000500000000000000" pitchFamily="2" charset="0"/>
              </a:rPr>
              <a:t> se </a:t>
            </a:r>
            <a:r>
              <a:rPr lang="de-CH" dirty="0" err="1">
                <a:latin typeface="Montserrat" panose="00000500000000000000" pitchFamily="2" charset="0"/>
              </a:rPr>
              <a:t>relayer</a:t>
            </a:r>
            <a:r>
              <a:rPr lang="de-CH" dirty="0">
                <a:latin typeface="Montserrat" panose="00000500000000000000" pitchFamily="2" charset="0"/>
              </a:rPr>
              <a:t> </a:t>
            </a:r>
            <a:r>
              <a:rPr lang="de-CH" dirty="0" err="1">
                <a:latin typeface="Montserrat" panose="00000500000000000000" pitchFamily="2" charset="0"/>
              </a:rPr>
              <a:t>toutes</a:t>
            </a:r>
            <a:r>
              <a:rPr lang="de-CH" dirty="0">
                <a:latin typeface="Montserrat" panose="00000500000000000000" pitchFamily="2" charset="0"/>
              </a:rPr>
              <a:t> </a:t>
            </a:r>
            <a:r>
              <a:rPr lang="de-CH" dirty="0" err="1">
                <a:latin typeface="Montserrat" panose="00000500000000000000" pitchFamily="2" charset="0"/>
              </a:rPr>
              <a:t>les</a:t>
            </a:r>
            <a:r>
              <a:rPr lang="de-CH" dirty="0">
                <a:latin typeface="Montserrat" panose="00000500000000000000" pitchFamily="2" charset="0"/>
              </a:rPr>
              <a:t> 2 </a:t>
            </a:r>
            <a:r>
              <a:rPr lang="de-CH" dirty="0" err="1">
                <a:latin typeface="Montserrat" panose="00000500000000000000" pitchFamily="2" charset="0"/>
              </a:rPr>
              <a:t>minutes</a:t>
            </a:r>
            <a:r>
              <a:rPr lang="de-CH" dirty="0">
                <a:latin typeface="Montserrat" panose="00000500000000000000" pitchFamily="2" charset="0"/>
              </a:rPr>
              <a:t>, </a:t>
            </a:r>
            <a:r>
              <a:rPr lang="de-CH" dirty="0" err="1">
                <a:latin typeface="Montserrat" panose="00000500000000000000" pitchFamily="2" charset="0"/>
              </a:rPr>
              <a:t>afin</a:t>
            </a:r>
            <a:r>
              <a:rPr lang="de-CH" dirty="0">
                <a:latin typeface="Montserrat" panose="00000500000000000000" pitchFamily="2" charset="0"/>
              </a:rPr>
              <a:t> </a:t>
            </a:r>
            <a:r>
              <a:rPr lang="de-CH" dirty="0" err="1">
                <a:latin typeface="Montserrat" panose="00000500000000000000" pitchFamily="2" charset="0"/>
              </a:rPr>
              <a:t>d’éviter</a:t>
            </a:r>
            <a:r>
              <a:rPr lang="de-CH" dirty="0">
                <a:latin typeface="Montserrat" panose="00000500000000000000" pitchFamily="2" charset="0"/>
              </a:rPr>
              <a:t> </a:t>
            </a:r>
            <a:r>
              <a:rPr lang="de-CH" dirty="0" err="1">
                <a:latin typeface="Montserrat" panose="00000500000000000000" pitchFamily="2" charset="0"/>
              </a:rPr>
              <a:t>un</a:t>
            </a:r>
            <a:r>
              <a:rPr lang="de-CH" dirty="0">
                <a:latin typeface="Montserrat" panose="00000500000000000000" pitchFamily="2" charset="0"/>
              </a:rPr>
              <a:t> </a:t>
            </a:r>
            <a:r>
              <a:rPr lang="de-CH" dirty="0" err="1">
                <a:latin typeface="Montserrat" panose="00000500000000000000" pitchFamily="2" charset="0"/>
              </a:rPr>
              <a:t>épuisement</a:t>
            </a:r>
            <a:r>
              <a:rPr lang="de-CH" dirty="0">
                <a:latin typeface="Montserrat" panose="00000500000000000000" pitchFamily="2" charset="0"/>
              </a:rPr>
              <a:t> et </a:t>
            </a:r>
            <a:r>
              <a:rPr lang="de-CH" dirty="0" err="1">
                <a:latin typeface="Montserrat" panose="00000500000000000000" pitchFamily="2" charset="0"/>
              </a:rPr>
              <a:t>une</a:t>
            </a:r>
            <a:r>
              <a:rPr lang="de-CH" dirty="0">
                <a:latin typeface="Montserrat" panose="00000500000000000000" pitchFamily="2" charset="0"/>
              </a:rPr>
              <a:t> </a:t>
            </a:r>
            <a:r>
              <a:rPr lang="de-CH" dirty="0" err="1">
                <a:latin typeface="Montserrat" panose="00000500000000000000" pitchFamily="2" charset="0"/>
              </a:rPr>
              <a:t>diminution</a:t>
            </a:r>
            <a:r>
              <a:rPr lang="de-CH" dirty="0">
                <a:latin typeface="Montserrat" panose="00000500000000000000" pitchFamily="2" charset="0"/>
              </a:rPr>
              <a:t> de la </a:t>
            </a:r>
            <a:r>
              <a:rPr lang="de-CH" dirty="0" err="1">
                <a:latin typeface="Montserrat" panose="00000500000000000000" pitchFamily="2" charset="0"/>
              </a:rPr>
              <a:t>qualité</a:t>
            </a:r>
            <a:r>
              <a:rPr lang="de-CH" dirty="0">
                <a:latin typeface="Montserrat" panose="00000500000000000000" pitchFamily="2" charset="0"/>
              </a:rPr>
              <a:t> du </a:t>
            </a:r>
            <a:r>
              <a:rPr lang="de-CH" dirty="0" err="1">
                <a:latin typeface="Montserrat" panose="00000500000000000000" pitchFamily="2" charset="0"/>
              </a:rPr>
              <a:t>massage</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a:t>
            </a:r>
            <a:endParaRPr lang="de-CH" dirty="0">
              <a:latin typeface="Montserrat" panose="00000500000000000000" pitchFamily="2" charset="0"/>
              <a:ea typeface="Calibri"/>
              <a:cs typeface="Calibri"/>
            </a:endParaRPr>
          </a:p>
          <a:p>
            <a:pPr marL="171450" indent="-171450">
              <a:lnSpc>
                <a:spcPct val="90000"/>
              </a:lnSpc>
              <a:spcBef>
                <a:spcPts val="1000"/>
              </a:spcBef>
              <a:buFont typeface="Arial"/>
              <a:buChar char="•"/>
            </a:pPr>
            <a:endParaRPr lang="en-US" dirty="0">
              <a:solidFill>
                <a:srgbClr val="444444"/>
              </a:solidFill>
              <a:latin typeface="Montserrat" panose="00000500000000000000" pitchFamily="2" charset="0"/>
              <a:ea typeface="Calibri"/>
              <a:cs typeface="Calibri"/>
            </a:endParaRPr>
          </a:p>
          <a:p>
            <a:pPr marL="285750" indent="-285750">
              <a:lnSpc>
                <a:spcPct val="90000"/>
              </a:lnSpc>
              <a:spcBef>
                <a:spcPts val="1000"/>
              </a:spcBef>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26</a:t>
            </a:fld>
            <a:endParaRPr lang="en-US"/>
          </a:p>
        </p:txBody>
      </p:sp>
    </p:spTree>
    <p:extLst>
      <p:ext uri="{BB962C8B-B14F-4D97-AF65-F5344CB8AC3E}">
        <p14:creationId xmlns:p14="http://schemas.microsoft.com/office/powerpoint/2010/main" val="710662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ventilations</a:t>
            </a:r>
            <a:r>
              <a:rPr lang="de-CH" dirty="0">
                <a:latin typeface="Montserrat" panose="00000500000000000000" pitchFamily="2" charset="0"/>
              </a:rPr>
              <a:t> </a:t>
            </a:r>
            <a:r>
              <a:rPr lang="de-CH" dirty="0" err="1">
                <a:latin typeface="Montserrat" panose="00000500000000000000" pitchFamily="2" charset="0"/>
              </a:rPr>
              <a:t>bouche</a:t>
            </a:r>
            <a:r>
              <a:rPr lang="de-CH" dirty="0">
                <a:latin typeface="Montserrat" panose="00000500000000000000" pitchFamily="2" charset="0"/>
              </a:rPr>
              <a:t> à </a:t>
            </a:r>
            <a:r>
              <a:rPr lang="de-CH" dirty="0" err="1">
                <a:latin typeface="Montserrat" panose="00000500000000000000" pitchFamily="2" charset="0"/>
              </a:rPr>
              <a:t>bouche</a:t>
            </a:r>
            <a:r>
              <a:rPr lang="de-CH" dirty="0">
                <a:latin typeface="Montserrat" panose="00000500000000000000" pitchFamily="2" charset="0"/>
              </a:rPr>
              <a:t> et </a:t>
            </a:r>
            <a:r>
              <a:rPr lang="de-CH" dirty="0" err="1">
                <a:latin typeface="Montserrat" panose="00000500000000000000" pitchFamily="2" charset="0"/>
              </a:rPr>
              <a:t>bouche</a:t>
            </a:r>
            <a:r>
              <a:rPr lang="de-CH" dirty="0">
                <a:latin typeface="Montserrat" panose="00000500000000000000" pitchFamily="2" charset="0"/>
              </a:rPr>
              <a:t> à </a:t>
            </a:r>
            <a:r>
              <a:rPr lang="de-CH" dirty="0" err="1">
                <a:latin typeface="Montserrat" panose="00000500000000000000" pitchFamily="2" charset="0"/>
              </a:rPr>
              <a:t>nez</a:t>
            </a:r>
            <a:r>
              <a:rPr lang="de-CH" dirty="0">
                <a:latin typeface="Montserrat" panose="00000500000000000000" pitchFamily="2" charset="0"/>
              </a:rPr>
              <a:t> </a:t>
            </a:r>
            <a:r>
              <a:rPr lang="de-CH" dirty="0" err="1">
                <a:latin typeface="Montserrat" panose="00000500000000000000" pitchFamily="2" charset="0"/>
              </a:rPr>
              <a:t>sont</a:t>
            </a:r>
            <a:r>
              <a:rPr lang="de-CH" dirty="0">
                <a:latin typeface="Montserrat" panose="00000500000000000000" pitchFamily="2" charset="0"/>
              </a:rPr>
              <a:t> </a:t>
            </a:r>
            <a:r>
              <a:rPr lang="de-CH" dirty="0" err="1">
                <a:latin typeface="Montserrat" panose="00000500000000000000" pitchFamily="2" charset="0"/>
              </a:rPr>
              <a:t>équivalentes</a:t>
            </a:r>
            <a:r>
              <a:rPr lang="de-CH" dirty="0">
                <a:latin typeface="Montserrat" panose="00000500000000000000" pitchFamily="2" charset="0"/>
              </a:rPr>
              <a:t>.</a:t>
            </a:r>
          </a:p>
          <a:p>
            <a:pPr marL="171450" indent="-171450">
              <a:buFont typeface="Arial,Sans-Serif"/>
              <a:buChar char="•"/>
            </a:pPr>
            <a:r>
              <a:rPr lang="fr-FR" sz="1200" b="0" i="0" u="none" strike="noStrike" kern="1200" baseline="0" dirty="0">
                <a:solidFill>
                  <a:schemeClr val="tx1"/>
                </a:solidFill>
                <a:latin typeface="Montserrat" panose="00000500000000000000" pitchFamily="2" charset="0"/>
                <a:ea typeface="+mn-ea"/>
                <a:cs typeface="+mn-cs"/>
              </a:rPr>
              <a:t>Libérer les voies respiratoires en inclinant la tête vers l’arrière et en soulevant le menton, puis vérifier la respiration en regardant, en écoutant et en palpant. </a:t>
            </a:r>
          </a:p>
          <a:p>
            <a:pPr marL="171450" indent="-171450">
              <a:buFont typeface="Arial,Sans-Serif"/>
              <a:buChar char="•"/>
            </a:pPr>
            <a:r>
              <a:rPr lang="de-CH" dirty="0">
                <a:latin typeface="Montserrat" panose="00000500000000000000" pitchFamily="2" charset="0"/>
              </a:rPr>
              <a:t>La </a:t>
            </a:r>
            <a:r>
              <a:rPr lang="de-CH" dirty="0" err="1">
                <a:latin typeface="Montserrat" panose="00000500000000000000" pitchFamily="2" charset="0"/>
              </a:rPr>
              <a:t>ventilation</a:t>
            </a:r>
            <a:r>
              <a:rPr lang="de-CH" dirty="0">
                <a:latin typeface="Montserrat" panose="00000500000000000000" pitchFamily="2" charset="0"/>
              </a:rPr>
              <a:t> </a:t>
            </a:r>
            <a:r>
              <a:rPr lang="de-CH" dirty="0" err="1">
                <a:latin typeface="Montserrat" panose="00000500000000000000" pitchFamily="2" charset="0"/>
              </a:rPr>
              <a:t>doit</a:t>
            </a:r>
            <a:r>
              <a:rPr lang="de-CH" dirty="0">
                <a:latin typeface="Montserrat" panose="00000500000000000000" pitchFamily="2" charset="0"/>
              </a:rPr>
              <a:t> </a:t>
            </a:r>
            <a:r>
              <a:rPr lang="de-CH" dirty="0" err="1">
                <a:latin typeface="Montserrat" panose="00000500000000000000" pitchFamily="2" charset="0"/>
              </a:rPr>
              <a:t>produire</a:t>
            </a:r>
            <a:r>
              <a:rPr lang="de-CH" dirty="0">
                <a:latin typeface="Montserrat" panose="00000500000000000000" pitchFamily="2" charset="0"/>
              </a:rPr>
              <a:t> </a:t>
            </a:r>
            <a:r>
              <a:rPr lang="de-CH" dirty="0" err="1">
                <a:latin typeface="Montserrat" panose="00000500000000000000" pitchFamily="2" charset="0"/>
              </a:rPr>
              <a:t>une</a:t>
            </a:r>
            <a:r>
              <a:rPr lang="de-CH" dirty="0">
                <a:latin typeface="Montserrat" panose="00000500000000000000" pitchFamily="2" charset="0"/>
              </a:rPr>
              <a:t> </a:t>
            </a:r>
            <a:r>
              <a:rPr lang="de-CH" dirty="0" err="1">
                <a:latin typeface="Montserrat" panose="00000500000000000000" pitchFamily="2" charset="0"/>
              </a:rPr>
              <a:t>élévation</a:t>
            </a:r>
            <a:r>
              <a:rPr lang="de-CH" dirty="0">
                <a:latin typeface="Montserrat" panose="00000500000000000000" pitchFamily="2" charset="0"/>
              </a:rPr>
              <a:t> visible du </a:t>
            </a:r>
            <a:r>
              <a:rPr lang="de-CH" dirty="0" err="1">
                <a:latin typeface="Montserrat" panose="00000500000000000000" pitchFamily="2" charset="0"/>
              </a:rPr>
              <a:t>thorax</a:t>
            </a:r>
            <a:r>
              <a:rPr lang="de-CH" dirty="0">
                <a:latin typeface="Montserrat" panose="00000500000000000000" pitchFamily="2" charset="0"/>
              </a:rPr>
              <a:t>.</a:t>
            </a:r>
            <a:endParaRPr lang="en-US" dirty="0">
              <a:solidFill>
                <a:srgbClr val="444444"/>
              </a:solidFill>
              <a:latin typeface="Montserrat" panose="00000500000000000000" pitchFamily="2" charset="0"/>
            </a:endParaRPr>
          </a:p>
          <a:p>
            <a:pPr marL="171450" indent="-171450">
              <a:lnSpc>
                <a:spcPct val="90000"/>
              </a:lnSpc>
              <a:spcBef>
                <a:spcPts val="1000"/>
              </a:spcBef>
              <a:buFont typeface="Arial,Sans-Serif"/>
              <a:buChar char="•"/>
            </a:pPr>
            <a:r>
              <a:rPr lang="en-US" dirty="0">
                <a:latin typeface="Montserrat" panose="00000500000000000000" pitchFamily="2" charset="0"/>
              </a:rPr>
              <a:t>Durée: </a:t>
            </a:r>
            <a:r>
              <a:rPr lang="en-US" dirty="0" err="1">
                <a:latin typeface="Montserrat" panose="00000500000000000000" pitchFamily="2" charset="0"/>
              </a:rPr>
              <a:t>une</a:t>
            </a:r>
            <a:r>
              <a:rPr lang="en-US" dirty="0">
                <a:latin typeface="Montserrat" panose="00000500000000000000" pitchFamily="2" charset="0"/>
              </a:rPr>
              <a:t> </a:t>
            </a:r>
            <a:r>
              <a:rPr lang="en-US" dirty="0" err="1">
                <a:latin typeface="Montserrat" panose="00000500000000000000" pitchFamily="2" charset="0"/>
              </a:rPr>
              <a:t>seconde</a:t>
            </a:r>
            <a:r>
              <a:rPr lang="en-US" dirty="0">
                <a:latin typeface="Montserrat" panose="00000500000000000000" pitchFamily="2" charset="0"/>
              </a:rPr>
              <a:t> par ventilation.</a:t>
            </a:r>
            <a:endParaRPr lang="en-US" dirty="0">
              <a:solidFill>
                <a:srgbClr val="444444"/>
              </a:solidFill>
              <a:latin typeface="Montserrat" panose="00000500000000000000" pitchFamily="2" charset="0"/>
            </a:endParaRPr>
          </a:p>
          <a:p>
            <a:pPr marL="171450" indent="-171450">
              <a:buFont typeface="Arial,Sans-Serif"/>
              <a:buChar char="•"/>
            </a:pPr>
            <a:r>
              <a:rPr lang="de-CH" dirty="0">
                <a:latin typeface="Montserrat" panose="00000500000000000000" pitchFamily="2" charset="0"/>
              </a:rPr>
              <a:t>En </a:t>
            </a:r>
            <a:r>
              <a:rPr lang="de-CH" dirty="0" err="1">
                <a:latin typeface="Montserrat" panose="00000500000000000000" pitchFamily="2" charset="0"/>
              </a:rPr>
              <a:t>cas</a:t>
            </a:r>
            <a:r>
              <a:rPr lang="de-CH" dirty="0">
                <a:latin typeface="Montserrat" panose="00000500000000000000" pitchFamily="2" charset="0"/>
              </a:rPr>
              <a:t> </a:t>
            </a:r>
            <a:r>
              <a:rPr lang="de-CH" dirty="0" err="1">
                <a:latin typeface="Montserrat" panose="00000500000000000000" pitchFamily="2" charset="0"/>
              </a:rPr>
              <a:t>d’arrêt</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 </a:t>
            </a:r>
            <a:r>
              <a:rPr lang="de-CH" dirty="0" err="1">
                <a:latin typeface="Montserrat" panose="00000500000000000000" pitchFamily="2" charset="0"/>
              </a:rPr>
              <a:t>tous</a:t>
            </a:r>
            <a:r>
              <a:rPr lang="de-CH" dirty="0">
                <a:latin typeface="Montserrat" panose="00000500000000000000" pitchFamily="2" charset="0"/>
              </a:rPr>
              <a:t> </a:t>
            </a: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secouristes</a:t>
            </a:r>
            <a:r>
              <a:rPr lang="de-CH" dirty="0">
                <a:latin typeface="Montserrat" panose="00000500000000000000" pitchFamily="2" charset="0"/>
              </a:rPr>
              <a:t> </a:t>
            </a:r>
            <a:r>
              <a:rPr lang="de-CH" dirty="0" err="1">
                <a:latin typeface="Montserrat" panose="00000500000000000000" pitchFamily="2" charset="0"/>
              </a:rPr>
              <a:t>doivent</a:t>
            </a:r>
            <a:r>
              <a:rPr lang="de-CH" dirty="0">
                <a:latin typeface="Montserrat" panose="00000500000000000000" pitchFamily="2" charset="0"/>
              </a:rPr>
              <a:t> </a:t>
            </a:r>
            <a:r>
              <a:rPr lang="de-CH" dirty="0" err="1">
                <a:latin typeface="Montserrat" panose="00000500000000000000" pitchFamily="2" charset="0"/>
              </a:rPr>
              <a:t>effectuer</a:t>
            </a:r>
            <a:r>
              <a:rPr lang="de-CH" dirty="0">
                <a:latin typeface="Montserrat" panose="00000500000000000000" pitchFamily="2" charset="0"/>
              </a:rPr>
              <a:t> au </a:t>
            </a:r>
            <a:r>
              <a:rPr lang="de-CH" dirty="0" err="1">
                <a:latin typeface="Montserrat" panose="00000500000000000000" pitchFamily="2" charset="0"/>
              </a:rPr>
              <a:t>moins</a:t>
            </a:r>
            <a:r>
              <a:rPr lang="de-CH" dirty="0">
                <a:latin typeface="Montserrat" panose="00000500000000000000" pitchFamily="2" charset="0"/>
              </a:rPr>
              <a:t> </a:t>
            </a:r>
            <a:r>
              <a:rPr lang="de-CH" dirty="0" err="1">
                <a:latin typeface="Montserrat" panose="00000500000000000000" pitchFamily="2" charset="0"/>
              </a:rPr>
              <a:t>un</a:t>
            </a:r>
            <a:r>
              <a:rPr lang="de-CH" dirty="0">
                <a:latin typeface="Montserrat" panose="00000500000000000000" pitchFamily="2" charset="0"/>
              </a:rPr>
              <a:t> </a:t>
            </a:r>
            <a:r>
              <a:rPr lang="de-CH" dirty="0" err="1">
                <a:latin typeface="Montserrat" panose="00000500000000000000" pitchFamily="2" charset="0"/>
              </a:rPr>
              <a:t>massage</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a:t>
            </a:r>
            <a:endParaRPr lang="en-US" dirty="0">
              <a:solidFill>
                <a:srgbClr val="444444"/>
              </a:solidFill>
              <a:latin typeface="Montserrat" panose="00000500000000000000" pitchFamily="2" charset="0"/>
            </a:endParaRPr>
          </a:p>
          <a:p>
            <a:pPr marL="171450" indent="-171450">
              <a:buFont typeface="Arial,Sans-Serif"/>
              <a:buChar char="•"/>
            </a:pPr>
            <a:r>
              <a:rPr lang="de-CH" dirty="0">
                <a:latin typeface="Montserrat" panose="00000500000000000000" pitchFamily="2" charset="0"/>
              </a:rPr>
              <a:t>Si </a:t>
            </a:r>
            <a:r>
              <a:rPr lang="de-CH" dirty="0" err="1">
                <a:latin typeface="Montserrat" panose="00000500000000000000" pitchFamily="2" charset="0"/>
              </a:rPr>
              <a:t>un</a:t>
            </a:r>
            <a:r>
              <a:rPr lang="de-CH" dirty="0">
                <a:latin typeface="Montserrat" panose="00000500000000000000" pitchFamily="2" charset="0"/>
              </a:rPr>
              <a:t> </a:t>
            </a:r>
            <a:r>
              <a:rPr lang="de-CH" dirty="0" err="1">
                <a:latin typeface="Montserrat" panose="00000500000000000000" pitchFamily="2" charset="0"/>
              </a:rPr>
              <a:t>ou</a:t>
            </a:r>
            <a:r>
              <a:rPr lang="de-CH" dirty="0">
                <a:latin typeface="Montserrat" panose="00000500000000000000" pitchFamily="2" charset="0"/>
              </a:rPr>
              <a:t> </a:t>
            </a:r>
            <a:r>
              <a:rPr lang="de-CH" dirty="0" err="1">
                <a:latin typeface="Montserrat" panose="00000500000000000000" pitchFamily="2" charset="0"/>
              </a:rPr>
              <a:t>une</a:t>
            </a:r>
            <a:r>
              <a:rPr lang="de-CH" dirty="0">
                <a:latin typeface="Montserrat" panose="00000500000000000000" pitchFamily="2" charset="0"/>
              </a:rPr>
              <a:t> </a:t>
            </a:r>
            <a:r>
              <a:rPr lang="de-CH" dirty="0" err="1">
                <a:latin typeface="Montserrat" panose="00000500000000000000" pitchFamily="2" charset="0"/>
              </a:rPr>
              <a:t>secouriste</a:t>
            </a:r>
            <a:r>
              <a:rPr lang="de-CH" dirty="0">
                <a:latin typeface="Montserrat" panose="00000500000000000000" pitchFamily="2" charset="0"/>
              </a:rPr>
              <a:t> </a:t>
            </a:r>
            <a:r>
              <a:rPr lang="de-CH" dirty="0" err="1">
                <a:latin typeface="Montserrat" panose="00000500000000000000" pitchFamily="2" charset="0"/>
              </a:rPr>
              <a:t>formé</a:t>
            </a:r>
            <a:r>
              <a:rPr lang="de-CH" dirty="0">
                <a:latin typeface="Montserrat" panose="00000500000000000000" pitchFamily="2" charset="0"/>
              </a:rPr>
              <a:t> </a:t>
            </a:r>
            <a:r>
              <a:rPr lang="de-CH" dirty="0" err="1">
                <a:latin typeface="Montserrat" panose="00000500000000000000" pitchFamily="2" charset="0"/>
              </a:rPr>
              <a:t>est</a:t>
            </a:r>
            <a:r>
              <a:rPr lang="de-CH" dirty="0">
                <a:latin typeface="Montserrat" panose="00000500000000000000" pitchFamily="2" charset="0"/>
              </a:rPr>
              <a:t> en </a:t>
            </a:r>
            <a:r>
              <a:rPr lang="de-CH" dirty="0" err="1">
                <a:latin typeface="Montserrat" panose="00000500000000000000" pitchFamily="2" charset="0"/>
              </a:rPr>
              <a:t>mesure</a:t>
            </a:r>
            <a:r>
              <a:rPr lang="de-CH" dirty="0">
                <a:latin typeface="Montserrat" panose="00000500000000000000" pitchFamily="2" charset="0"/>
              </a:rPr>
              <a:t> </a:t>
            </a:r>
            <a:r>
              <a:rPr lang="de-CH" dirty="0" err="1">
                <a:latin typeface="Montserrat" panose="00000500000000000000" pitchFamily="2" charset="0"/>
              </a:rPr>
              <a:t>d’effectuer</a:t>
            </a:r>
            <a:r>
              <a:rPr lang="de-CH" dirty="0">
                <a:latin typeface="Montserrat" panose="00000500000000000000" pitchFamily="2" charset="0"/>
              </a:rPr>
              <a:t> la </a:t>
            </a:r>
            <a:r>
              <a:rPr lang="de-CH" dirty="0" err="1">
                <a:latin typeface="Montserrat" panose="00000500000000000000" pitchFamily="2" charset="0"/>
              </a:rPr>
              <a:t>ventilation</a:t>
            </a:r>
            <a:r>
              <a:rPr lang="de-CH" dirty="0">
                <a:latin typeface="Montserrat" panose="00000500000000000000" pitchFamily="2" charset="0"/>
              </a:rPr>
              <a:t>, </a:t>
            </a: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massages</a:t>
            </a:r>
            <a:r>
              <a:rPr lang="de-CH" dirty="0">
                <a:latin typeface="Montserrat" panose="00000500000000000000" pitchFamily="2" charset="0"/>
              </a:rPr>
              <a:t> cardiaques et la </a:t>
            </a:r>
            <a:r>
              <a:rPr lang="de-CH" dirty="0" err="1">
                <a:latin typeface="Montserrat" panose="00000500000000000000" pitchFamily="2" charset="0"/>
              </a:rPr>
              <a:t>ventilation</a:t>
            </a:r>
            <a:r>
              <a:rPr lang="de-CH" dirty="0">
                <a:latin typeface="Montserrat" panose="00000500000000000000" pitchFamily="2" charset="0"/>
              </a:rPr>
              <a:t> </a:t>
            </a:r>
            <a:r>
              <a:rPr lang="de-CH" dirty="0" err="1">
                <a:latin typeface="Montserrat" panose="00000500000000000000" pitchFamily="2" charset="0"/>
              </a:rPr>
              <a:t>seront</a:t>
            </a:r>
            <a:r>
              <a:rPr lang="de-CH" dirty="0">
                <a:latin typeface="Montserrat" panose="00000500000000000000" pitchFamily="2" charset="0"/>
              </a:rPr>
              <a:t> </a:t>
            </a:r>
            <a:r>
              <a:rPr lang="de-CH" dirty="0" err="1">
                <a:latin typeface="Montserrat" panose="00000500000000000000" pitchFamily="2" charset="0"/>
              </a:rPr>
              <a:t>réalisés</a:t>
            </a:r>
            <a:r>
              <a:rPr lang="de-CH" dirty="0">
                <a:latin typeface="Montserrat" panose="00000500000000000000" pitchFamily="2" charset="0"/>
              </a:rPr>
              <a:t> </a:t>
            </a:r>
            <a:r>
              <a:rPr lang="de-CH" dirty="0" err="1">
                <a:latin typeface="Montserrat" panose="00000500000000000000" pitchFamily="2" charset="0"/>
              </a:rPr>
              <a:t>dans</a:t>
            </a:r>
            <a:r>
              <a:rPr lang="de-CH" dirty="0">
                <a:latin typeface="Montserrat" panose="00000500000000000000" pitchFamily="2" charset="0"/>
              </a:rPr>
              <a:t> </a:t>
            </a:r>
            <a:r>
              <a:rPr lang="de-CH" dirty="0" err="1">
                <a:latin typeface="Montserrat" panose="00000500000000000000" pitchFamily="2" charset="0"/>
              </a:rPr>
              <a:t>un</a:t>
            </a:r>
            <a:r>
              <a:rPr lang="de-CH" dirty="0">
                <a:latin typeface="Montserrat" panose="00000500000000000000" pitchFamily="2" charset="0"/>
              </a:rPr>
              <a:t> </a:t>
            </a:r>
            <a:r>
              <a:rPr lang="de-CH" dirty="0" err="1">
                <a:latin typeface="Montserrat" panose="00000500000000000000" pitchFamily="2" charset="0"/>
              </a:rPr>
              <a:t>rapport</a:t>
            </a:r>
            <a:r>
              <a:rPr lang="de-CH" dirty="0">
                <a:latin typeface="Montserrat" panose="00000500000000000000" pitchFamily="2" charset="0"/>
              </a:rPr>
              <a:t> de 30:2.  Cas </a:t>
            </a:r>
            <a:r>
              <a:rPr lang="de-CH" dirty="0" err="1">
                <a:latin typeface="Montserrat" panose="00000500000000000000" pitchFamily="2" charset="0"/>
              </a:rPr>
              <a:t>particulier</a:t>
            </a:r>
            <a:r>
              <a:rPr lang="de-CH" dirty="0">
                <a:latin typeface="Montserrat" panose="00000500000000000000" pitchFamily="2" charset="0"/>
              </a:rPr>
              <a:t>: </a:t>
            </a:r>
            <a:r>
              <a:rPr lang="de-CH" dirty="0" err="1">
                <a:latin typeface="Montserrat" panose="00000500000000000000" pitchFamily="2" charset="0"/>
              </a:rPr>
              <a:t>pour</a:t>
            </a:r>
            <a:r>
              <a:rPr lang="de-CH" dirty="0">
                <a:latin typeface="Montserrat" panose="00000500000000000000" pitchFamily="2" charset="0"/>
              </a:rPr>
              <a:t> </a:t>
            </a: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nourrissons</a:t>
            </a:r>
            <a:r>
              <a:rPr lang="de-CH" dirty="0">
                <a:latin typeface="Montserrat" panose="00000500000000000000" pitchFamily="2" charset="0"/>
              </a:rPr>
              <a:t>, </a:t>
            </a: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enfants</a:t>
            </a:r>
            <a:r>
              <a:rPr lang="de-CH" dirty="0">
                <a:latin typeface="Montserrat" panose="00000500000000000000" pitchFamily="2" charset="0"/>
              </a:rPr>
              <a:t> et </a:t>
            </a: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noyés</a:t>
            </a:r>
            <a:r>
              <a:rPr lang="de-CH" dirty="0">
                <a:latin typeface="Montserrat" panose="00000500000000000000" pitchFamily="2" charset="0"/>
              </a:rPr>
              <a:t>, on </a:t>
            </a:r>
            <a:r>
              <a:rPr lang="de-CH" dirty="0" err="1">
                <a:latin typeface="Montserrat" panose="00000500000000000000" pitchFamily="2" charset="0"/>
              </a:rPr>
              <a:t>commencera</a:t>
            </a:r>
            <a:r>
              <a:rPr lang="de-CH" dirty="0">
                <a:latin typeface="Montserrat" panose="00000500000000000000" pitchFamily="2" charset="0"/>
              </a:rPr>
              <a:t> par </a:t>
            </a:r>
            <a:r>
              <a:rPr lang="de-CH" dirty="0" err="1">
                <a:latin typeface="Montserrat" panose="00000500000000000000" pitchFamily="2" charset="0"/>
              </a:rPr>
              <a:t>cinq</a:t>
            </a:r>
            <a:r>
              <a:rPr lang="de-CH" dirty="0">
                <a:latin typeface="Montserrat" panose="00000500000000000000" pitchFamily="2" charset="0"/>
              </a:rPr>
              <a:t> </a:t>
            </a:r>
            <a:r>
              <a:rPr lang="de-CH" dirty="0" err="1">
                <a:latin typeface="Montserrat" panose="00000500000000000000" pitchFamily="2" charset="0"/>
              </a:rPr>
              <a:t>ventilations</a:t>
            </a:r>
            <a:r>
              <a:rPr lang="de-CH" dirty="0">
                <a:latin typeface="Montserrat" panose="00000500000000000000" pitchFamily="2" charset="0"/>
              </a:rPr>
              <a:t> </a:t>
            </a:r>
            <a:r>
              <a:rPr lang="de-CH" dirty="0" err="1">
                <a:latin typeface="Montserrat" panose="00000500000000000000" pitchFamily="2" charset="0"/>
              </a:rPr>
              <a:t>suivies</a:t>
            </a:r>
            <a:r>
              <a:rPr lang="de-CH" dirty="0">
                <a:latin typeface="Montserrat" panose="00000500000000000000" pitchFamily="2" charset="0"/>
              </a:rPr>
              <a:t>, avant </a:t>
            </a:r>
            <a:r>
              <a:rPr lang="de-CH" dirty="0" err="1">
                <a:latin typeface="Montserrat" panose="00000500000000000000" pitchFamily="2" charset="0"/>
              </a:rPr>
              <a:t>d’alterner</a:t>
            </a:r>
            <a:r>
              <a:rPr lang="de-CH" dirty="0">
                <a:latin typeface="Montserrat" panose="00000500000000000000" pitchFamily="2" charset="0"/>
              </a:rPr>
              <a:t> </a:t>
            </a:r>
            <a:r>
              <a:rPr lang="de-CH" dirty="0" err="1">
                <a:latin typeface="Montserrat" panose="00000500000000000000" pitchFamily="2" charset="0"/>
              </a:rPr>
              <a:t>massage</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 et </a:t>
            </a:r>
            <a:r>
              <a:rPr lang="de-CH" dirty="0" err="1">
                <a:latin typeface="Montserrat" panose="00000500000000000000" pitchFamily="2" charset="0"/>
              </a:rPr>
              <a:t>ventilation</a:t>
            </a:r>
            <a:r>
              <a:rPr lang="de-CH" dirty="0">
                <a:latin typeface="Montserrat" panose="00000500000000000000" pitchFamily="2" charset="0"/>
              </a:rPr>
              <a:t>.</a:t>
            </a:r>
            <a:endParaRPr lang="en-US" dirty="0">
              <a:solidFill>
                <a:srgbClr val="444444"/>
              </a:solidFill>
              <a:latin typeface="Montserrat" panose="00000500000000000000" pitchFamily="2" charset="0"/>
            </a:endParaRPr>
          </a:p>
          <a:p>
            <a:pPr marL="171450" indent="-171450">
              <a:lnSpc>
                <a:spcPct val="90000"/>
              </a:lnSpc>
              <a:spcBef>
                <a:spcPts val="1000"/>
              </a:spcBef>
              <a:buFont typeface="Arial,Sans-Serif"/>
              <a:buChar char="•"/>
            </a:pPr>
            <a:endParaRPr lang="en-US" dirty="0">
              <a:solidFill>
                <a:srgbClr val="444444"/>
              </a:solidFill>
              <a:latin typeface="Montserrat" panose="00000500000000000000" pitchFamily="2" charset="0"/>
            </a:endParaRPr>
          </a:p>
          <a:p>
            <a:pPr marL="285750" indent="-285750">
              <a:lnSpc>
                <a:spcPct val="90000"/>
              </a:lnSpc>
              <a:spcBef>
                <a:spcPts val="1000"/>
              </a:spcBef>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27</a:t>
            </a:fld>
            <a:endParaRPr lang="en-US"/>
          </a:p>
        </p:txBody>
      </p:sp>
    </p:spTree>
    <p:extLst>
      <p:ext uri="{BB962C8B-B14F-4D97-AF65-F5344CB8AC3E}">
        <p14:creationId xmlns:p14="http://schemas.microsoft.com/office/powerpoint/2010/main" val="3649864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ontserrat" panose="00000500000000000000" pitchFamily="2" charset="0"/>
                <a:cs typeface="Arial" pitchFamily="34" charset="0"/>
              </a:rPr>
              <a:t>Ventilation avec des moyens </a:t>
            </a:r>
            <a:r>
              <a:rPr lang="en-US" dirty="0" err="1">
                <a:latin typeface="Montserrat" panose="00000500000000000000" pitchFamily="2" charset="0"/>
                <a:cs typeface="Arial" pitchFamily="34" charset="0"/>
              </a:rPr>
              <a:t>auxiliaires</a:t>
            </a:r>
            <a:r>
              <a:rPr lang="en-US" dirty="0">
                <a:latin typeface="Montserrat" panose="00000500000000000000" pitchFamily="2" charset="0"/>
                <a:cs typeface="Arial" pitchFamily="34" charset="0"/>
              </a:rPr>
              <a:t> – </a:t>
            </a:r>
            <a:r>
              <a:rPr lang="en-US" dirty="0" err="1">
                <a:latin typeface="Montserrat" panose="00000500000000000000" pitchFamily="2" charset="0"/>
                <a:cs typeface="Arial" pitchFamily="34" charset="0"/>
              </a:rPr>
              <a:t>seulement</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si</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exercé</a:t>
            </a:r>
            <a:r>
              <a:rPr lang="en-US" dirty="0">
                <a:latin typeface="Montserrat" panose="00000500000000000000" pitchFamily="2" charset="0"/>
                <a:cs typeface="Arial" pitchFamily="34" charset="0"/>
              </a:rPr>
              <a:t> et </a:t>
            </a:r>
            <a:r>
              <a:rPr lang="en-US" dirty="0" err="1">
                <a:latin typeface="Montserrat" panose="00000500000000000000" pitchFamily="2" charset="0"/>
                <a:cs typeface="Arial" pitchFamily="34" charset="0"/>
              </a:rPr>
              <a:t>maîtrisé</a:t>
            </a:r>
            <a:endParaRPr lang="en-US" dirty="0">
              <a:latin typeface="Montserrat" panose="00000500000000000000" pitchFamily="2" charset="0"/>
              <a:ea typeface="Calibri"/>
              <a:cs typeface="Arial" pitchFamily="34" charset="0"/>
            </a:endParaRPr>
          </a:p>
          <a:p>
            <a:pPr>
              <a:lnSpc>
                <a:spcPct val="90000"/>
              </a:lnSpc>
              <a:spcBef>
                <a:spcPts val="1000"/>
              </a:spcBef>
            </a:pPr>
            <a:endParaRPr lang="en-US" dirty="0">
              <a:latin typeface="Montserrat" panose="00000500000000000000" pitchFamily="2" charset="0"/>
              <a:cs typeface="Arial" pitchFamily="34" charset="0"/>
            </a:endParaRPr>
          </a:p>
          <a:p>
            <a:pPr>
              <a:lnSpc>
                <a:spcPct val="90000"/>
              </a:lnSpc>
              <a:spcBef>
                <a:spcPts val="1000"/>
              </a:spcBef>
            </a:pPr>
            <a:r>
              <a:rPr lang="en-US" dirty="0">
                <a:latin typeface="Montserrat" panose="00000500000000000000" pitchFamily="2" charset="0"/>
                <a:cs typeface="Arial" pitchFamily="34" charset="0"/>
              </a:rPr>
              <a:t>Massage </a:t>
            </a:r>
            <a:r>
              <a:rPr lang="en-US" dirty="0" err="1">
                <a:latin typeface="Montserrat" panose="00000500000000000000" pitchFamily="2" charset="0"/>
                <a:cs typeface="Arial" pitchFamily="34" charset="0"/>
              </a:rPr>
              <a:t>cardiaque</a:t>
            </a:r>
            <a:r>
              <a:rPr lang="en-US" dirty="0">
                <a:latin typeface="Montserrat" panose="00000500000000000000" pitchFamily="2" charset="0"/>
                <a:cs typeface="Arial" pitchFamily="34" charset="0"/>
              </a:rPr>
              <a:t> sans ventilation</a:t>
            </a:r>
            <a:endParaRPr lang="en-US" dirty="0">
              <a:latin typeface="Montserrat" panose="00000500000000000000" pitchFamily="2" charset="0"/>
              <a:ea typeface="Calibri"/>
              <a:cs typeface="Arial" pitchFamily="34" charset="0"/>
            </a:endParaRPr>
          </a:p>
          <a:p>
            <a:pPr marL="171450" indent="-171450">
              <a:lnSpc>
                <a:spcPct val="90000"/>
              </a:lnSpc>
              <a:spcBef>
                <a:spcPts val="1000"/>
              </a:spcBef>
              <a:buFont typeface="Arial"/>
              <a:buChar char="•"/>
            </a:pPr>
            <a:r>
              <a:rPr lang="en-US" dirty="0" err="1">
                <a:latin typeface="Montserrat" panose="00000500000000000000" pitchFamily="2" charset="0"/>
                <a:cs typeface="Arial"/>
              </a:rPr>
              <a:t>si</a:t>
            </a:r>
            <a:r>
              <a:rPr lang="en-US" dirty="0">
                <a:latin typeface="Montserrat" panose="00000500000000000000" pitchFamily="2" charset="0"/>
                <a:cs typeface="Arial"/>
              </a:rPr>
              <a:t> non </a:t>
            </a:r>
            <a:r>
              <a:rPr lang="en-US" dirty="0" err="1">
                <a:latin typeface="Montserrat" panose="00000500000000000000" pitchFamily="2" charset="0"/>
                <a:cs typeface="Arial"/>
              </a:rPr>
              <a:t>appris</a:t>
            </a:r>
            <a:endParaRPr lang="en-US" dirty="0">
              <a:latin typeface="Montserrat" panose="00000500000000000000" pitchFamily="2" charset="0"/>
              <a:cs typeface="Arial"/>
            </a:endParaRPr>
          </a:p>
          <a:p>
            <a:pPr marL="171450" indent="-171450">
              <a:lnSpc>
                <a:spcPct val="90000"/>
              </a:lnSpc>
              <a:spcBef>
                <a:spcPts val="1000"/>
              </a:spcBef>
              <a:buFont typeface="Arial"/>
              <a:buChar char="•"/>
            </a:pPr>
            <a:r>
              <a:rPr lang="en-US" dirty="0" err="1">
                <a:latin typeface="Montserrat" panose="00000500000000000000" pitchFamily="2" charset="0"/>
                <a:cs typeface="Arial"/>
              </a:rPr>
              <a:t>ou</a:t>
            </a:r>
            <a:r>
              <a:rPr lang="en-US" dirty="0">
                <a:latin typeface="Montserrat" panose="00000500000000000000" pitchFamily="2" charset="0"/>
                <a:cs typeface="Arial"/>
              </a:rPr>
              <a:t> impossible</a:t>
            </a:r>
          </a:p>
          <a:p>
            <a:endParaRPr lang="en-US" dirty="0">
              <a:latin typeface="Arial" pitchFamily="34"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28</a:t>
            </a:fld>
            <a:endParaRPr lang="en-US"/>
          </a:p>
        </p:txBody>
      </p:sp>
    </p:spTree>
    <p:extLst>
      <p:ext uri="{BB962C8B-B14F-4D97-AF65-F5344CB8AC3E}">
        <p14:creationId xmlns:p14="http://schemas.microsoft.com/office/powerpoint/2010/main" val="31545824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fr-CH" dirty="0">
                <a:latin typeface="Montserrat" panose="00000500000000000000" pitchFamily="2" charset="0"/>
                <a:cs typeface="Arial"/>
              </a:rPr>
              <a:t>La défibrillation désigne le traitement par choc électrique</a:t>
            </a:r>
            <a:r>
              <a:rPr lang="de-CH" dirty="0">
                <a:latin typeface="Montserrat" panose="00000500000000000000" pitchFamily="2" charset="0"/>
                <a:cs typeface="Arial"/>
              </a:rPr>
              <a:t>. </a:t>
            </a:r>
            <a:r>
              <a:rPr lang="de-CH" dirty="0" err="1">
                <a:latin typeface="Montserrat" panose="00000500000000000000" pitchFamily="2" charset="0"/>
                <a:cs typeface="Arial"/>
              </a:rPr>
              <a:t>Celui</a:t>
            </a:r>
            <a:r>
              <a:rPr lang="de-CH" dirty="0">
                <a:latin typeface="Montserrat" panose="00000500000000000000" pitchFamily="2" charset="0"/>
                <a:cs typeface="Arial"/>
              </a:rPr>
              <a:t>-ci a </a:t>
            </a:r>
            <a:r>
              <a:rPr lang="de-CH" dirty="0" err="1">
                <a:latin typeface="Montserrat" panose="00000500000000000000" pitchFamily="2" charset="0"/>
                <a:cs typeface="Arial"/>
              </a:rPr>
              <a:t>pour</a:t>
            </a:r>
            <a:r>
              <a:rPr lang="de-CH" dirty="0">
                <a:latin typeface="Montserrat" panose="00000500000000000000" pitchFamily="2" charset="0"/>
                <a:cs typeface="Arial"/>
              </a:rPr>
              <a:t> but de </a:t>
            </a:r>
            <a:r>
              <a:rPr lang="de-CH" dirty="0" err="1">
                <a:latin typeface="Montserrat" panose="00000500000000000000" pitchFamily="2" charset="0"/>
                <a:cs typeface="Arial"/>
              </a:rPr>
              <a:t>mettre</a:t>
            </a:r>
            <a:r>
              <a:rPr lang="de-CH" dirty="0">
                <a:latin typeface="Montserrat" panose="00000500000000000000" pitchFamily="2" charset="0"/>
                <a:cs typeface="Arial"/>
              </a:rPr>
              <a:t> fin à la </a:t>
            </a:r>
            <a:r>
              <a:rPr lang="de-CH" dirty="0" err="1">
                <a:latin typeface="Montserrat" panose="00000500000000000000" pitchFamily="2" charset="0"/>
                <a:cs typeface="Arial"/>
              </a:rPr>
              <a:t>perturbation</a:t>
            </a:r>
            <a:r>
              <a:rPr lang="de-CH" dirty="0">
                <a:latin typeface="Montserrat" panose="00000500000000000000" pitchFamily="2" charset="0"/>
                <a:cs typeface="Arial"/>
              </a:rPr>
              <a:t> la plus </a:t>
            </a:r>
            <a:r>
              <a:rPr lang="de-CH" dirty="0" err="1">
                <a:latin typeface="Montserrat" panose="00000500000000000000" pitchFamily="2" charset="0"/>
                <a:cs typeface="Arial"/>
              </a:rPr>
              <a:t>fréquente</a:t>
            </a:r>
            <a:r>
              <a:rPr lang="de-CH" dirty="0">
                <a:latin typeface="Montserrat" panose="00000500000000000000" pitchFamily="2" charset="0"/>
                <a:cs typeface="Arial"/>
              </a:rPr>
              <a:t> du </a:t>
            </a:r>
            <a:r>
              <a:rPr lang="de-CH" dirty="0" err="1">
                <a:latin typeface="Montserrat" panose="00000500000000000000" pitchFamily="2" charset="0"/>
                <a:cs typeface="Arial"/>
              </a:rPr>
              <a:t>rythme</a:t>
            </a:r>
            <a:r>
              <a:rPr lang="de-CH" dirty="0">
                <a:latin typeface="Montserrat" panose="00000500000000000000" pitchFamily="2" charset="0"/>
                <a:cs typeface="Arial"/>
              </a:rPr>
              <a:t> </a:t>
            </a:r>
            <a:r>
              <a:rPr lang="de-CH" dirty="0" err="1">
                <a:latin typeface="Montserrat" panose="00000500000000000000" pitchFamily="2" charset="0"/>
                <a:cs typeface="Arial"/>
              </a:rPr>
              <a:t>cardiaque</a:t>
            </a:r>
            <a:r>
              <a:rPr lang="de-CH" dirty="0">
                <a:latin typeface="Montserrat" panose="00000500000000000000" pitchFamily="2" charset="0"/>
                <a:cs typeface="Arial"/>
              </a:rPr>
              <a:t> </a:t>
            </a:r>
            <a:r>
              <a:rPr lang="de-CH" dirty="0" err="1">
                <a:latin typeface="Montserrat" panose="00000500000000000000" pitchFamily="2" charset="0"/>
                <a:cs typeface="Arial"/>
              </a:rPr>
              <a:t>chez</a:t>
            </a:r>
            <a:r>
              <a:rPr lang="de-CH" dirty="0">
                <a:latin typeface="Montserrat" panose="00000500000000000000" pitchFamily="2" charset="0"/>
                <a:cs typeface="Arial"/>
              </a:rPr>
              <a:t> </a:t>
            </a:r>
            <a:r>
              <a:rPr lang="de-CH" dirty="0" err="1">
                <a:latin typeface="Montserrat" panose="00000500000000000000" pitchFamily="2" charset="0"/>
                <a:cs typeface="Arial"/>
              </a:rPr>
              <a:t>les</a:t>
            </a:r>
            <a:r>
              <a:rPr lang="de-CH" dirty="0">
                <a:latin typeface="Montserrat" panose="00000500000000000000" pitchFamily="2" charset="0"/>
                <a:cs typeface="Arial"/>
              </a:rPr>
              <a:t> </a:t>
            </a:r>
            <a:r>
              <a:rPr lang="de-CH" dirty="0" err="1">
                <a:latin typeface="Montserrat" panose="00000500000000000000" pitchFamily="2" charset="0"/>
                <a:cs typeface="Arial"/>
              </a:rPr>
              <a:t>personnes</a:t>
            </a:r>
            <a:r>
              <a:rPr lang="de-CH" dirty="0">
                <a:latin typeface="Montserrat" panose="00000500000000000000" pitchFamily="2" charset="0"/>
                <a:cs typeface="Arial"/>
              </a:rPr>
              <a:t> en </a:t>
            </a:r>
            <a:r>
              <a:rPr lang="de-CH" dirty="0" err="1">
                <a:latin typeface="Montserrat" panose="00000500000000000000" pitchFamily="2" charset="0"/>
                <a:cs typeface="Arial"/>
              </a:rPr>
              <a:t>arrêt</a:t>
            </a:r>
            <a:r>
              <a:rPr lang="de-CH" dirty="0">
                <a:latin typeface="Montserrat" panose="00000500000000000000" pitchFamily="2" charset="0"/>
                <a:cs typeface="Arial"/>
              </a:rPr>
              <a:t> </a:t>
            </a:r>
            <a:r>
              <a:rPr lang="de-CH" dirty="0" err="1">
                <a:latin typeface="Montserrat" panose="00000500000000000000" pitchFamily="2" charset="0"/>
                <a:cs typeface="Arial"/>
              </a:rPr>
              <a:t>cardiaque</a:t>
            </a:r>
            <a:r>
              <a:rPr lang="de-CH"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de-CH" dirty="0">
                <a:latin typeface="Montserrat" panose="00000500000000000000" pitchFamily="2" charset="0"/>
                <a:cs typeface="Arial"/>
              </a:rPr>
              <a:t>La </a:t>
            </a:r>
            <a:r>
              <a:rPr lang="de-CH" dirty="0" err="1">
                <a:latin typeface="Montserrat" panose="00000500000000000000" pitchFamily="2" charset="0"/>
                <a:cs typeface="Arial"/>
              </a:rPr>
              <a:t>rapidité</a:t>
            </a:r>
            <a:r>
              <a:rPr lang="de-CH" dirty="0">
                <a:latin typeface="Montserrat" panose="00000500000000000000" pitchFamily="2" charset="0"/>
                <a:cs typeface="Arial"/>
              </a:rPr>
              <a:t> </a:t>
            </a:r>
            <a:r>
              <a:rPr lang="de-CH" dirty="0" err="1">
                <a:latin typeface="Montserrat" panose="00000500000000000000" pitchFamily="2" charset="0"/>
                <a:cs typeface="Arial"/>
              </a:rPr>
              <a:t>d’intervention</a:t>
            </a:r>
            <a:r>
              <a:rPr lang="de-CH" dirty="0">
                <a:latin typeface="Montserrat" panose="00000500000000000000" pitchFamily="2" charset="0"/>
                <a:cs typeface="Arial"/>
              </a:rPr>
              <a:t> </a:t>
            </a:r>
            <a:r>
              <a:rPr lang="de-CH" dirty="0" err="1">
                <a:latin typeface="Montserrat" panose="00000500000000000000" pitchFamily="2" charset="0"/>
                <a:cs typeface="Arial"/>
              </a:rPr>
              <a:t>est</a:t>
            </a:r>
            <a:r>
              <a:rPr lang="de-CH" dirty="0">
                <a:latin typeface="Montserrat" panose="00000500000000000000" pitchFamily="2" charset="0"/>
                <a:cs typeface="Arial"/>
              </a:rPr>
              <a:t> essentielle: </a:t>
            </a:r>
            <a:r>
              <a:rPr lang="de-CH" dirty="0" err="1">
                <a:latin typeface="Montserrat" panose="00000500000000000000" pitchFamily="2" charset="0"/>
                <a:cs typeface="Arial"/>
              </a:rPr>
              <a:t>les</a:t>
            </a:r>
            <a:r>
              <a:rPr lang="de-CH" dirty="0">
                <a:latin typeface="Montserrat" panose="00000500000000000000" pitchFamily="2" charset="0"/>
                <a:cs typeface="Arial"/>
              </a:rPr>
              <a:t> </a:t>
            </a:r>
            <a:r>
              <a:rPr lang="de-CH" dirty="0" err="1">
                <a:latin typeface="Montserrat" panose="00000500000000000000" pitchFamily="2" charset="0"/>
                <a:cs typeface="Arial"/>
              </a:rPr>
              <a:t>chances</a:t>
            </a:r>
            <a:r>
              <a:rPr lang="de-CH" dirty="0">
                <a:latin typeface="Montserrat" panose="00000500000000000000" pitchFamily="2" charset="0"/>
                <a:cs typeface="Arial"/>
              </a:rPr>
              <a:t> de </a:t>
            </a:r>
            <a:r>
              <a:rPr lang="de-CH" dirty="0" err="1">
                <a:latin typeface="Montserrat" panose="00000500000000000000" pitchFamily="2" charset="0"/>
                <a:cs typeface="Arial"/>
              </a:rPr>
              <a:t>survie</a:t>
            </a:r>
            <a:r>
              <a:rPr lang="de-CH" dirty="0">
                <a:latin typeface="Montserrat" panose="00000500000000000000" pitchFamily="2" charset="0"/>
                <a:cs typeface="Arial"/>
              </a:rPr>
              <a:t> </a:t>
            </a:r>
            <a:r>
              <a:rPr lang="de-CH" dirty="0" err="1">
                <a:latin typeface="Montserrat" panose="00000500000000000000" pitchFamily="2" charset="0"/>
                <a:cs typeface="Arial"/>
              </a:rPr>
              <a:t>baissent</a:t>
            </a:r>
            <a:r>
              <a:rPr lang="de-CH" dirty="0">
                <a:latin typeface="Montserrat" panose="00000500000000000000" pitchFamily="2" charset="0"/>
                <a:cs typeface="Arial"/>
              </a:rPr>
              <a:t> </a:t>
            </a:r>
            <a:r>
              <a:rPr lang="de-CH" dirty="0" err="1">
                <a:latin typeface="Montserrat" panose="00000500000000000000" pitchFamily="2" charset="0"/>
                <a:cs typeface="Arial"/>
              </a:rPr>
              <a:t>d’environ</a:t>
            </a:r>
            <a:r>
              <a:rPr lang="de-CH" dirty="0">
                <a:latin typeface="Montserrat" panose="00000500000000000000" pitchFamily="2" charset="0"/>
                <a:cs typeface="Arial"/>
              </a:rPr>
              <a:t> 10% par </a:t>
            </a:r>
            <a:r>
              <a:rPr lang="de-CH" dirty="0" err="1">
                <a:latin typeface="Montserrat" panose="00000500000000000000" pitchFamily="2" charset="0"/>
                <a:cs typeface="Arial"/>
              </a:rPr>
              <a:t>minute</a:t>
            </a:r>
            <a:r>
              <a:rPr lang="de-CH" dirty="0">
                <a:latin typeface="Montserrat" panose="00000500000000000000" pitchFamily="2" charset="0"/>
                <a:cs typeface="Arial"/>
              </a:rPr>
              <a:t> de </a:t>
            </a:r>
            <a:r>
              <a:rPr lang="de-CH" dirty="0" err="1">
                <a:latin typeface="Montserrat" panose="00000500000000000000" pitchFamily="2" charset="0"/>
                <a:cs typeface="Arial"/>
              </a:rPr>
              <a:t>retard</a:t>
            </a:r>
            <a:r>
              <a:rPr lang="de-CH" dirty="0">
                <a:latin typeface="Montserrat" panose="00000500000000000000" pitchFamily="2" charset="0"/>
                <a:cs typeface="Arial"/>
              </a:rPr>
              <a:t> de </a:t>
            </a:r>
            <a:r>
              <a:rPr lang="de-CH" dirty="0" err="1">
                <a:latin typeface="Montserrat" panose="00000500000000000000" pitchFamily="2" charset="0"/>
                <a:cs typeface="Arial"/>
              </a:rPr>
              <a:t>lâ</a:t>
            </a:r>
            <a:r>
              <a:rPr lang="de-CH" dirty="0">
                <a:latin typeface="Montserrat" panose="00000500000000000000" pitchFamily="2" charset="0"/>
                <a:cs typeface="Arial"/>
              </a:rPr>
              <a:t> </a:t>
            </a:r>
            <a:r>
              <a:rPr lang="de-CH" dirty="0" err="1">
                <a:latin typeface="Montserrat" panose="00000500000000000000" pitchFamily="2" charset="0"/>
                <a:cs typeface="Arial"/>
              </a:rPr>
              <a:t>défibrillation</a:t>
            </a:r>
            <a:r>
              <a:rPr lang="de-CH" dirty="0">
                <a:latin typeface="Montserrat" panose="00000500000000000000" pitchFamily="2" charset="0"/>
                <a:cs typeface="Arial"/>
              </a:rPr>
              <a:t>.</a:t>
            </a:r>
            <a:endParaRPr lang="de-CH" dirty="0">
              <a:latin typeface="Montserrat" panose="00000500000000000000" pitchFamily="2" charset="0"/>
              <a:ea typeface="Calibri"/>
              <a:cs typeface="Arial"/>
            </a:endParaRPr>
          </a:p>
          <a:p>
            <a:pPr marL="171450" indent="-171450">
              <a:buFont typeface="Arial"/>
              <a:buChar char="•"/>
            </a:pPr>
            <a:r>
              <a:rPr lang="de-CH" dirty="0">
                <a:latin typeface="Montserrat" panose="00000500000000000000" pitchFamily="2" charset="0"/>
                <a:cs typeface="Arial"/>
              </a:rPr>
              <a:t>Après la </a:t>
            </a:r>
            <a:r>
              <a:rPr lang="de-CH" dirty="0" err="1">
                <a:latin typeface="Montserrat" panose="00000500000000000000" pitchFamily="2" charset="0"/>
                <a:cs typeface="Arial"/>
              </a:rPr>
              <a:t>mise</a:t>
            </a:r>
            <a:r>
              <a:rPr lang="de-CH" dirty="0">
                <a:latin typeface="Montserrat" panose="00000500000000000000" pitchFamily="2" charset="0"/>
                <a:cs typeface="Arial"/>
              </a:rPr>
              <a:t> en marche de </a:t>
            </a:r>
            <a:r>
              <a:rPr lang="de-CH" dirty="0" err="1">
                <a:latin typeface="Montserrat" panose="00000500000000000000" pitchFamily="2" charset="0"/>
                <a:cs typeface="Arial"/>
              </a:rPr>
              <a:t>l’appareil</a:t>
            </a:r>
            <a:r>
              <a:rPr lang="de-CH" dirty="0">
                <a:latin typeface="Montserrat" panose="00000500000000000000" pitchFamily="2" charset="0"/>
                <a:cs typeface="Arial"/>
              </a:rPr>
              <a:t>, </a:t>
            </a:r>
            <a:r>
              <a:rPr lang="de-CH" dirty="0" err="1">
                <a:latin typeface="Montserrat" panose="00000500000000000000" pitchFamily="2" charset="0"/>
                <a:cs typeface="Arial"/>
              </a:rPr>
              <a:t>les</a:t>
            </a:r>
            <a:r>
              <a:rPr lang="de-CH" dirty="0">
                <a:latin typeface="Montserrat" panose="00000500000000000000" pitchFamily="2" charset="0"/>
                <a:cs typeface="Arial"/>
              </a:rPr>
              <a:t> </a:t>
            </a:r>
            <a:r>
              <a:rPr lang="de-CH" dirty="0" err="1">
                <a:latin typeface="Montserrat" panose="00000500000000000000" pitchFamily="2" charset="0"/>
                <a:cs typeface="Arial"/>
              </a:rPr>
              <a:t>mesures</a:t>
            </a:r>
            <a:r>
              <a:rPr lang="de-CH" dirty="0">
                <a:latin typeface="Montserrat" panose="00000500000000000000" pitchFamily="2" charset="0"/>
                <a:cs typeface="Arial"/>
              </a:rPr>
              <a:t> </a:t>
            </a:r>
            <a:r>
              <a:rPr lang="de-CH" dirty="0" err="1">
                <a:latin typeface="Montserrat" panose="00000500000000000000" pitchFamily="2" charset="0"/>
                <a:cs typeface="Arial"/>
              </a:rPr>
              <a:t>sont</a:t>
            </a:r>
            <a:r>
              <a:rPr lang="de-CH" dirty="0">
                <a:latin typeface="Montserrat" panose="00000500000000000000" pitchFamily="2" charset="0"/>
                <a:cs typeface="Arial"/>
              </a:rPr>
              <a:t> </a:t>
            </a:r>
            <a:r>
              <a:rPr lang="de-CH" dirty="0" err="1">
                <a:latin typeface="Montserrat" panose="00000500000000000000" pitchFamily="2" charset="0"/>
                <a:cs typeface="Arial"/>
              </a:rPr>
              <a:t>réalisées</a:t>
            </a:r>
            <a:r>
              <a:rPr lang="de-CH" dirty="0">
                <a:latin typeface="Montserrat" panose="00000500000000000000" pitchFamily="2" charset="0"/>
                <a:cs typeface="Arial"/>
              </a:rPr>
              <a:t> </a:t>
            </a:r>
            <a:r>
              <a:rPr lang="de-CH" dirty="0" err="1">
                <a:latin typeface="Montserrat" panose="00000500000000000000" pitchFamily="2" charset="0"/>
                <a:cs typeface="Arial"/>
              </a:rPr>
              <a:t>selon</a:t>
            </a:r>
            <a:r>
              <a:rPr lang="de-CH" dirty="0">
                <a:latin typeface="Montserrat" panose="00000500000000000000" pitchFamily="2" charset="0"/>
                <a:cs typeface="Arial"/>
              </a:rPr>
              <a:t> </a:t>
            </a:r>
            <a:r>
              <a:rPr lang="de-CH" dirty="0" err="1">
                <a:latin typeface="Montserrat" panose="00000500000000000000" pitchFamily="2" charset="0"/>
                <a:cs typeface="Arial"/>
              </a:rPr>
              <a:t>les</a:t>
            </a:r>
            <a:r>
              <a:rPr lang="de-CH" dirty="0">
                <a:latin typeface="Montserrat" panose="00000500000000000000" pitchFamily="2" charset="0"/>
                <a:cs typeface="Arial"/>
              </a:rPr>
              <a:t> </a:t>
            </a:r>
            <a:r>
              <a:rPr lang="de-CH" dirty="0" err="1">
                <a:latin typeface="Montserrat" panose="00000500000000000000" pitchFamily="2" charset="0"/>
                <a:cs typeface="Arial"/>
              </a:rPr>
              <a:t>instructions</a:t>
            </a:r>
            <a:r>
              <a:rPr lang="de-CH" dirty="0">
                <a:latin typeface="Montserrat" panose="00000500000000000000" pitchFamily="2" charset="0"/>
                <a:cs typeface="Arial"/>
              </a:rPr>
              <a:t> </a:t>
            </a:r>
            <a:r>
              <a:rPr lang="de-CH" dirty="0" err="1">
                <a:latin typeface="Montserrat" panose="00000500000000000000" pitchFamily="2" charset="0"/>
                <a:cs typeface="Arial"/>
              </a:rPr>
              <a:t>vocales</a:t>
            </a:r>
            <a:r>
              <a:rPr lang="de-CH" dirty="0">
                <a:latin typeface="Montserrat" panose="00000500000000000000" pitchFamily="2" charset="0"/>
                <a:cs typeface="Arial"/>
              </a:rPr>
              <a:t> de </a:t>
            </a:r>
            <a:r>
              <a:rPr lang="de-CH" dirty="0" err="1">
                <a:latin typeface="Montserrat" panose="00000500000000000000" pitchFamily="2" charset="0"/>
                <a:cs typeface="Arial"/>
              </a:rPr>
              <a:t>l’appareil</a:t>
            </a:r>
            <a:r>
              <a:rPr lang="de-CH" dirty="0">
                <a:latin typeface="Montserrat" panose="00000500000000000000" pitchFamily="2" charset="0"/>
                <a:cs typeface="Arial"/>
              </a:rPr>
              <a:t>. On </a:t>
            </a:r>
            <a:r>
              <a:rPr lang="de-CH" dirty="0" err="1">
                <a:latin typeface="Montserrat" panose="00000500000000000000" pitchFamily="2" charset="0"/>
                <a:cs typeface="Arial"/>
              </a:rPr>
              <a:t>donne</a:t>
            </a:r>
            <a:r>
              <a:rPr lang="de-CH" dirty="0">
                <a:latin typeface="Montserrat" panose="00000500000000000000" pitchFamily="2" charset="0"/>
                <a:cs typeface="Arial"/>
              </a:rPr>
              <a:t> </a:t>
            </a:r>
            <a:r>
              <a:rPr lang="de-CH" dirty="0" err="1">
                <a:latin typeface="Montserrat" panose="00000500000000000000" pitchFamily="2" charset="0"/>
                <a:cs typeface="Arial"/>
              </a:rPr>
              <a:t>une</a:t>
            </a:r>
            <a:r>
              <a:rPr lang="de-CH" dirty="0">
                <a:latin typeface="Montserrat" panose="00000500000000000000" pitchFamily="2" charset="0"/>
                <a:cs typeface="Arial"/>
              </a:rPr>
              <a:t> </a:t>
            </a:r>
            <a:r>
              <a:rPr lang="de-CH" dirty="0" err="1">
                <a:latin typeface="Montserrat" panose="00000500000000000000" pitchFamily="2" charset="0"/>
                <a:cs typeface="Arial"/>
              </a:rPr>
              <a:t>impulsion</a:t>
            </a:r>
            <a:r>
              <a:rPr lang="de-CH" dirty="0">
                <a:latin typeface="Montserrat" panose="00000500000000000000" pitchFamily="2" charset="0"/>
                <a:cs typeface="Arial"/>
              </a:rPr>
              <a:t> </a:t>
            </a:r>
            <a:r>
              <a:rPr lang="de-CH" dirty="0" err="1">
                <a:latin typeface="Montserrat" panose="00000500000000000000" pitchFamily="2" charset="0"/>
                <a:cs typeface="Arial"/>
              </a:rPr>
              <a:t>unique</a:t>
            </a:r>
            <a:r>
              <a:rPr lang="de-CH" dirty="0">
                <a:latin typeface="Montserrat" panose="00000500000000000000" pitchFamily="2" charset="0"/>
                <a:cs typeface="Arial"/>
              </a:rPr>
              <a:t>, </a:t>
            </a:r>
            <a:r>
              <a:rPr lang="de-CH" dirty="0" err="1">
                <a:latin typeface="Montserrat" panose="00000500000000000000" pitchFamily="2" charset="0"/>
                <a:cs typeface="Arial"/>
              </a:rPr>
              <a:t>suivie</a:t>
            </a:r>
            <a:r>
              <a:rPr lang="de-CH" dirty="0">
                <a:latin typeface="Montserrat" panose="00000500000000000000" pitchFamily="2" charset="0"/>
                <a:cs typeface="Arial"/>
              </a:rPr>
              <a:t> par deux </a:t>
            </a:r>
            <a:r>
              <a:rPr lang="de-CH" dirty="0" err="1">
                <a:latin typeface="Montserrat" panose="00000500000000000000" pitchFamily="2" charset="0"/>
                <a:cs typeface="Arial"/>
              </a:rPr>
              <a:t>minutes</a:t>
            </a:r>
            <a:r>
              <a:rPr lang="de-CH" dirty="0">
                <a:latin typeface="Montserrat" panose="00000500000000000000" pitchFamily="2" charset="0"/>
                <a:cs typeface="Arial"/>
              </a:rPr>
              <a:t> de CPR. Le </a:t>
            </a:r>
            <a:r>
              <a:rPr lang="de-CH" dirty="0" err="1">
                <a:latin typeface="Montserrat" panose="00000500000000000000" pitchFamily="2" charset="0"/>
                <a:cs typeface="Arial"/>
              </a:rPr>
              <a:t>rythme</a:t>
            </a:r>
            <a:r>
              <a:rPr lang="de-CH" dirty="0">
                <a:latin typeface="Montserrat" panose="00000500000000000000" pitchFamily="2" charset="0"/>
                <a:cs typeface="Arial"/>
              </a:rPr>
              <a:t> </a:t>
            </a:r>
            <a:r>
              <a:rPr lang="de-CH" dirty="0" err="1">
                <a:latin typeface="Montserrat" panose="00000500000000000000" pitchFamily="2" charset="0"/>
                <a:cs typeface="Arial"/>
              </a:rPr>
              <a:t>cardiaque</a:t>
            </a:r>
            <a:r>
              <a:rPr lang="de-CH" dirty="0">
                <a:latin typeface="Montserrat" panose="00000500000000000000" pitchFamily="2" charset="0"/>
                <a:cs typeface="Arial"/>
              </a:rPr>
              <a:t> </a:t>
            </a:r>
            <a:r>
              <a:rPr lang="de-CH" dirty="0" err="1">
                <a:latin typeface="Montserrat" panose="00000500000000000000" pitchFamily="2" charset="0"/>
                <a:cs typeface="Arial"/>
              </a:rPr>
              <a:t>est</a:t>
            </a:r>
            <a:r>
              <a:rPr lang="de-CH" dirty="0">
                <a:latin typeface="Montserrat" panose="00000500000000000000" pitchFamily="2" charset="0"/>
                <a:cs typeface="Arial"/>
              </a:rPr>
              <a:t> </a:t>
            </a:r>
            <a:r>
              <a:rPr lang="de-CH" dirty="0" err="1">
                <a:latin typeface="Montserrat" panose="00000500000000000000" pitchFamily="2" charset="0"/>
                <a:cs typeface="Arial"/>
              </a:rPr>
              <a:t>contrôlé</a:t>
            </a:r>
            <a:r>
              <a:rPr lang="de-CH" dirty="0">
                <a:latin typeface="Montserrat" panose="00000500000000000000" pitchFamily="2" charset="0"/>
                <a:cs typeface="Arial"/>
              </a:rPr>
              <a:t> par </a:t>
            </a:r>
            <a:r>
              <a:rPr lang="de-CH" dirty="0" err="1">
                <a:latin typeface="Montserrat" panose="00000500000000000000" pitchFamily="2" charset="0"/>
                <a:cs typeface="Arial"/>
              </a:rPr>
              <a:t>l’appareil</a:t>
            </a:r>
            <a:r>
              <a:rPr lang="de-CH" dirty="0">
                <a:latin typeface="Montserrat" panose="00000500000000000000" pitchFamily="2" charset="0"/>
                <a:cs typeface="Arial"/>
              </a:rPr>
              <a:t> </a:t>
            </a:r>
            <a:r>
              <a:rPr lang="de-CH" dirty="0" err="1">
                <a:latin typeface="Montserrat" panose="00000500000000000000" pitchFamily="2" charset="0"/>
                <a:cs typeface="Arial"/>
              </a:rPr>
              <a:t>toutes</a:t>
            </a:r>
            <a:r>
              <a:rPr lang="de-CH" dirty="0">
                <a:latin typeface="Montserrat" panose="00000500000000000000" pitchFamily="2" charset="0"/>
                <a:cs typeface="Arial"/>
              </a:rPr>
              <a:t> </a:t>
            </a:r>
            <a:r>
              <a:rPr lang="de-CH" dirty="0" err="1">
                <a:latin typeface="Montserrat" panose="00000500000000000000" pitchFamily="2" charset="0"/>
                <a:cs typeface="Arial"/>
              </a:rPr>
              <a:t>les</a:t>
            </a:r>
            <a:r>
              <a:rPr lang="de-CH" dirty="0">
                <a:latin typeface="Montserrat" panose="00000500000000000000" pitchFamily="2" charset="0"/>
                <a:cs typeface="Arial"/>
              </a:rPr>
              <a:t> 2 </a:t>
            </a:r>
            <a:r>
              <a:rPr lang="de-CH" dirty="0" err="1">
                <a:latin typeface="Montserrat" panose="00000500000000000000" pitchFamily="2" charset="0"/>
                <a:cs typeface="Arial"/>
              </a:rPr>
              <a:t>minutes</a:t>
            </a:r>
            <a:r>
              <a:rPr lang="de-CH" dirty="0">
                <a:latin typeface="Montserrat" panose="00000500000000000000" pitchFamily="2" charset="0"/>
                <a:cs typeface="Arial"/>
              </a:rPr>
              <a:t>, et </a:t>
            </a:r>
            <a:r>
              <a:rPr lang="de-CH" dirty="0" err="1">
                <a:latin typeface="Montserrat" panose="00000500000000000000" pitchFamily="2" charset="0"/>
                <a:cs typeface="Arial"/>
              </a:rPr>
              <a:t>une</a:t>
            </a:r>
            <a:r>
              <a:rPr lang="de-CH" dirty="0">
                <a:latin typeface="Montserrat" panose="00000500000000000000" pitchFamily="2" charset="0"/>
                <a:cs typeface="Arial"/>
              </a:rPr>
              <a:t> </a:t>
            </a:r>
            <a:r>
              <a:rPr lang="de-CH" dirty="0" err="1">
                <a:latin typeface="Montserrat" panose="00000500000000000000" pitchFamily="2" charset="0"/>
                <a:cs typeface="Arial"/>
              </a:rPr>
              <a:t>nouvelle</a:t>
            </a:r>
            <a:r>
              <a:rPr lang="de-CH" dirty="0">
                <a:latin typeface="Montserrat" panose="00000500000000000000" pitchFamily="2" charset="0"/>
                <a:cs typeface="Arial"/>
              </a:rPr>
              <a:t> </a:t>
            </a:r>
            <a:r>
              <a:rPr lang="de-CH" dirty="0" err="1">
                <a:latin typeface="Montserrat" panose="00000500000000000000" pitchFamily="2" charset="0"/>
                <a:cs typeface="Arial"/>
              </a:rPr>
              <a:t>impulsion</a:t>
            </a:r>
            <a:r>
              <a:rPr lang="de-CH" dirty="0">
                <a:latin typeface="Montserrat" panose="00000500000000000000" pitchFamily="2" charset="0"/>
                <a:cs typeface="Arial"/>
              </a:rPr>
              <a:t> </a:t>
            </a:r>
            <a:r>
              <a:rPr lang="de-CH" dirty="0" err="1">
                <a:latin typeface="Montserrat" panose="00000500000000000000" pitchFamily="2" charset="0"/>
                <a:cs typeface="Arial"/>
              </a:rPr>
              <a:t>unique</a:t>
            </a:r>
            <a:r>
              <a:rPr lang="de-CH" dirty="0">
                <a:latin typeface="Montserrat" panose="00000500000000000000" pitchFamily="2" charset="0"/>
                <a:cs typeface="Arial"/>
              </a:rPr>
              <a:t> </a:t>
            </a:r>
            <a:r>
              <a:rPr lang="de-CH" dirty="0" err="1">
                <a:latin typeface="Montserrat" panose="00000500000000000000" pitchFamily="2" charset="0"/>
                <a:cs typeface="Arial"/>
              </a:rPr>
              <a:t>est</a:t>
            </a:r>
            <a:r>
              <a:rPr lang="de-CH" dirty="0">
                <a:latin typeface="Montserrat" panose="00000500000000000000" pitchFamily="2" charset="0"/>
                <a:cs typeface="Arial"/>
              </a:rPr>
              <a:t> </a:t>
            </a:r>
            <a:r>
              <a:rPr lang="de-CH" dirty="0" err="1">
                <a:latin typeface="Montserrat" panose="00000500000000000000" pitchFamily="2" charset="0"/>
                <a:cs typeface="Arial"/>
              </a:rPr>
              <a:t>donnée</a:t>
            </a:r>
            <a:r>
              <a:rPr lang="de-CH" dirty="0">
                <a:latin typeface="Montserrat" panose="00000500000000000000" pitchFamily="2" charset="0"/>
                <a:cs typeface="Arial"/>
              </a:rPr>
              <a:t>, si </a:t>
            </a:r>
            <a:r>
              <a:rPr lang="de-CH" dirty="0" err="1">
                <a:latin typeface="Montserrat" panose="00000500000000000000" pitchFamily="2" charset="0"/>
                <a:cs typeface="Arial"/>
              </a:rPr>
              <a:t>nécessaire</a:t>
            </a:r>
            <a:r>
              <a:rPr lang="de-CH" dirty="0">
                <a:latin typeface="Montserrat" panose="00000500000000000000" pitchFamily="2" charset="0"/>
                <a:cs typeface="Arial"/>
              </a:rPr>
              <a:t>.</a:t>
            </a:r>
            <a:endParaRPr lang="de-CH" dirty="0">
              <a:latin typeface="Montserrat" panose="00000500000000000000" pitchFamily="2" charset="0"/>
              <a:ea typeface="Calibri"/>
              <a:cs typeface="Arial"/>
            </a:endParaRPr>
          </a:p>
          <a:p>
            <a:pPr marL="171450" indent="-171450">
              <a:buFont typeface="Arial"/>
              <a:buChar char="•"/>
            </a:pPr>
            <a:r>
              <a:rPr lang="fr-CH" dirty="0">
                <a:latin typeface="Montserrat" panose="00000500000000000000" pitchFamily="2" charset="0"/>
                <a:cs typeface="Arial"/>
              </a:rPr>
              <a:t>Ces appareils sont de préférence signalés par cet icône (d’autres icônes similaires avec un cœur et un éclair existent également).</a:t>
            </a:r>
            <a:endParaRPr lang="en-US" dirty="0">
              <a:latin typeface="Montserrat" panose="00000500000000000000" pitchFamily="2"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30</a:t>
            </a:fld>
            <a:endParaRPr lang="en-US"/>
          </a:p>
        </p:txBody>
      </p:sp>
    </p:spTree>
    <p:extLst>
      <p:ext uri="{BB962C8B-B14F-4D97-AF65-F5344CB8AC3E}">
        <p14:creationId xmlns:p14="http://schemas.microsoft.com/office/powerpoint/2010/main" val="38361684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ontserrat" panose="00000500000000000000" pitchFamily="2" charset="0"/>
                <a:cs typeface="Arial" pitchFamily="34" charset="0"/>
              </a:rPr>
              <a:t>Il y a des </a:t>
            </a:r>
            <a:r>
              <a:rPr lang="en-US" dirty="0" err="1">
                <a:latin typeface="Montserrat" panose="00000500000000000000" pitchFamily="2" charset="0"/>
                <a:cs typeface="Arial" pitchFamily="34" charset="0"/>
              </a:rPr>
              <a:t>rythmes</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cardiaques</a:t>
            </a:r>
            <a:r>
              <a:rPr lang="en-US" dirty="0">
                <a:latin typeface="Montserrat" panose="00000500000000000000" pitchFamily="2" charset="0"/>
                <a:cs typeface="Arial" pitchFamily="34" charset="0"/>
              </a:rPr>
              <a:t> pour </a:t>
            </a:r>
            <a:r>
              <a:rPr lang="en-US" dirty="0" err="1">
                <a:latin typeface="Montserrat" panose="00000500000000000000" pitchFamily="2" charset="0"/>
                <a:cs typeface="Arial" pitchFamily="34" charset="0"/>
              </a:rPr>
              <a:t>lesquels</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l’AED</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donne</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une</a:t>
            </a:r>
            <a:r>
              <a:rPr lang="en-US" dirty="0">
                <a:latin typeface="Montserrat" panose="00000500000000000000" pitchFamily="2" charset="0"/>
                <a:cs typeface="Arial" pitchFamily="34" charset="0"/>
              </a:rPr>
              <a:t> impulsion et </a:t>
            </a:r>
            <a:r>
              <a:rPr lang="en-US" dirty="0" err="1">
                <a:latin typeface="Montserrat" panose="00000500000000000000" pitchFamily="2" charset="0"/>
                <a:cs typeface="Arial" pitchFamily="34" charset="0"/>
              </a:rPr>
              <a:t>d’autres</a:t>
            </a:r>
            <a:r>
              <a:rPr lang="en-US" dirty="0">
                <a:latin typeface="Montserrat" panose="00000500000000000000" pitchFamily="2" charset="0"/>
                <a:cs typeface="Arial" pitchFamily="34" charset="0"/>
              </a:rPr>
              <a:t> pour </a:t>
            </a:r>
            <a:r>
              <a:rPr lang="en-US" dirty="0" err="1">
                <a:latin typeface="Montserrat" panose="00000500000000000000" pitchFamily="2" charset="0"/>
                <a:cs typeface="Arial" pitchFamily="34" charset="0"/>
              </a:rPr>
              <a:t>lesquels</a:t>
            </a:r>
            <a:r>
              <a:rPr lang="en-US" dirty="0">
                <a:latin typeface="Montserrat" panose="00000500000000000000" pitchFamily="2" charset="0"/>
                <a:cs typeface="Arial" pitchFamily="34" charset="0"/>
              </a:rPr>
              <a:t> il </a:t>
            </a:r>
            <a:r>
              <a:rPr lang="en-US" dirty="0" err="1">
                <a:latin typeface="Montserrat" panose="00000500000000000000" pitchFamily="2" charset="0"/>
                <a:cs typeface="Arial" pitchFamily="34" charset="0"/>
              </a:rPr>
              <a:t>n’en</a:t>
            </a:r>
            <a:r>
              <a:rPr lang="en-US" dirty="0">
                <a:latin typeface="Montserrat" panose="00000500000000000000" pitchFamily="2" charset="0"/>
                <a:cs typeface="Arial" pitchFamily="34" charset="0"/>
              </a:rPr>
              <a:t> </a:t>
            </a:r>
            <a:r>
              <a:rPr lang="en-US" dirty="0" err="1">
                <a:latin typeface="Montserrat" panose="00000500000000000000" pitchFamily="2" charset="0"/>
                <a:cs typeface="Arial" pitchFamily="34" charset="0"/>
              </a:rPr>
              <a:t>donne</a:t>
            </a:r>
            <a:r>
              <a:rPr lang="en-US" dirty="0">
                <a:latin typeface="Montserrat" panose="00000500000000000000" pitchFamily="2" charset="0"/>
                <a:cs typeface="Arial" pitchFamily="34" charset="0"/>
              </a:rPr>
              <a:t> pas.</a:t>
            </a:r>
            <a:endParaRPr lang="en-US" dirty="0">
              <a:latin typeface="Montserrat" panose="00000500000000000000" pitchFamily="2" charset="0"/>
              <a:ea typeface="Calibri"/>
              <a:cs typeface="Arial" pitchFamily="34" charset="0"/>
            </a:endParaRPr>
          </a:p>
          <a:p>
            <a:r>
              <a:rPr lang="en-US" dirty="0">
                <a:latin typeface="Montserrat" panose="00000500000000000000" pitchFamily="2" charset="0"/>
                <a:cs typeface="Arial" pitchFamily="34" charset="0"/>
              </a:rPr>
              <a:t>Pour information:</a:t>
            </a:r>
            <a:endParaRPr lang="en-US" dirty="0">
              <a:latin typeface="Montserrat" panose="00000500000000000000" pitchFamily="2" charset="0"/>
              <a:ea typeface="Calibri"/>
              <a:cs typeface="Arial" pitchFamily="34" charset="0"/>
            </a:endParaRPr>
          </a:p>
          <a:p>
            <a:pPr marL="171450" indent="-171450">
              <a:buFont typeface="Arial,Sans-Serif"/>
              <a:buChar char="•"/>
            </a:pPr>
            <a:r>
              <a:rPr lang="fr-CH" dirty="0">
                <a:latin typeface="Montserrat" panose="00000500000000000000" pitchFamily="2" charset="0"/>
                <a:cs typeface="Arial" pitchFamily="34" charset="0"/>
              </a:rPr>
              <a:t>Fibrillation ventriculaire ou tachycardie ventriculaire sans pouls = l’AED donne une impulsion</a:t>
            </a:r>
          </a:p>
          <a:p>
            <a:pPr marL="171450" indent="-171450">
              <a:buFont typeface="Arial,Sans-Serif"/>
              <a:buChar char="•"/>
            </a:pPr>
            <a:r>
              <a:rPr lang="fr-CH" dirty="0">
                <a:latin typeface="Montserrat" panose="00000500000000000000" pitchFamily="2" charset="0"/>
                <a:cs typeface="Arial" pitchFamily="34" charset="0"/>
              </a:rPr>
              <a:t>Asystolie et activité électrique sans pouls (PEA) = l’AED ne donne pas d’impulsion</a:t>
            </a:r>
          </a:p>
          <a:p>
            <a:endParaRPr lang="en-US" dirty="0">
              <a:latin typeface="Arial" pitchFamily="34"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31</a:t>
            </a:fld>
            <a:endParaRPr lang="en-US"/>
          </a:p>
        </p:txBody>
      </p:sp>
    </p:spTree>
    <p:extLst>
      <p:ext uri="{BB962C8B-B14F-4D97-AF65-F5344CB8AC3E}">
        <p14:creationId xmlns:p14="http://schemas.microsoft.com/office/powerpoint/2010/main" val="15416887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de-CH" dirty="0">
                <a:latin typeface="Montserrat" panose="00000500000000000000" pitchFamily="2" charset="0"/>
              </a:rPr>
              <a:t>Le </a:t>
            </a:r>
            <a:r>
              <a:rPr lang="de-CH" dirty="0" err="1">
                <a:latin typeface="Montserrat" panose="00000500000000000000" pitchFamily="2" charset="0"/>
              </a:rPr>
              <a:t>placement</a:t>
            </a:r>
            <a:r>
              <a:rPr lang="de-CH" dirty="0">
                <a:latin typeface="Montserrat" panose="00000500000000000000" pitchFamily="2" charset="0"/>
              </a:rPr>
              <a:t> des </a:t>
            </a:r>
            <a:r>
              <a:rPr lang="de-CH" dirty="0" err="1">
                <a:latin typeface="Montserrat" panose="00000500000000000000" pitchFamily="2" charset="0"/>
              </a:rPr>
              <a:t>électrodes</a:t>
            </a:r>
            <a:r>
              <a:rPr lang="de-CH" dirty="0">
                <a:latin typeface="Montserrat" panose="00000500000000000000" pitchFamily="2" charset="0"/>
              </a:rPr>
              <a:t> se fait en </a:t>
            </a:r>
            <a:r>
              <a:rPr lang="de-CH" dirty="0" err="1">
                <a:latin typeface="Montserrat" panose="00000500000000000000" pitchFamily="2" charset="0"/>
              </a:rPr>
              <a:t>suivant</a:t>
            </a:r>
            <a:r>
              <a:rPr lang="de-CH" dirty="0">
                <a:latin typeface="Montserrat" panose="00000500000000000000" pitchFamily="2" charset="0"/>
              </a:rPr>
              <a:t> </a:t>
            </a:r>
            <a:r>
              <a:rPr lang="de-CH" dirty="0" err="1">
                <a:latin typeface="Montserrat" panose="00000500000000000000" pitchFamily="2" charset="0"/>
              </a:rPr>
              <a:t>l’illustration</a:t>
            </a:r>
            <a:r>
              <a:rPr lang="de-CH" dirty="0">
                <a:latin typeface="Montserrat" panose="00000500000000000000" pitchFamily="2" charset="0"/>
              </a:rPr>
              <a:t> </a:t>
            </a:r>
            <a:r>
              <a:rPr lang="de-CH" dirty="0" err="1">
                <a:latin typeface="Montserrat" panose="00000500000000000000" pitchFamily="2" charset="0"/>
              </a:rPr>
              <a:t>sur</a:t>
            </a:r>
            <a:r>
              <a:rPr lang="de-CH" dirty="0">
                <a:latin typeface="Montserrat" panose="00000500000000000000" pitchFamily="2" charset="0"/>
              </a:rPr>
              <a:t> </a:t>
            </a:r>
            <a:r>
              <a:rPr lang="de-CH" dirty="0" err="1">
                <a:latin typeface="Montserrat" panose="00000500000000000000" pitchFamily="2" charset="0"/>
              </a:rPr>
              <a:t>l’emballage</a:t>
            </a:r>
            <a:r>
              <a:rPr lang="de-CH" dirty="0">
                <a:latin typeface="Montserrat" panose="00000500000000000000" pitchFamily="2" charset="0"/>
              </a:rPr>
              <a:t>. </a:t>
            </a:r>
            <a:r>
              <a:rPr lang="de-CH" dirty="0" err="1">
                <a:latin typeface="Montserrat" panose="00000500000000000000" pitchFamily="2" charset="0"/>
              </a:rPr>
              <a:t>Une</a:t>
            </a:r>
            <a:r>
              <a:rPr lang="de-CH" dirty="0">
                <a:latin typeface="Montserrat" panose="00000500000000000000" pitchFamily="2" charset="0"/>
              </a:rPr>
              <a:t> </a:t>
            </a:r>
            <a:r>
              <a:rPr lang="de-CH" dirty="0" err="1">
                <a:latin typeface="Montserrat" panose="00000500000000000000" pitchFamily="2" charset="0"/>
              </a:rPr>
              <a:t>électrode</a:t>
            </a:r>
            <a:r>
              <a:rPr lang="de-CH" dirty="0">
                <a:latin typeface="Montserrat" panose="00000500000000000000" pitchFamily="2" charset="0"/>
              </a:rPr>
              <a:t> </a:t>
            </a:r>
            <a:r>
              <a:rPr lang="de-CH" dirty="0" err="1">
                <a:latin typeface="Montserrat" panose="00000500000000000000" pitchFamily="2" charset="0"/>
              </a:rPr>
              <a:t>est</a:t>
            </a:r>
            <a:r>
              <a:rPr lang="de-CH" dirty="0">
                <a:latin typeface="Montserrat" panose="00000500000000000000" pitchFamily="2" charset="0"/>
              </a:rPr>
              <a:t> </a:t>
            </a:r>
            <a:r>
              <a:rPr lang="de-CH" dirty="0" err="1">
                <a:latin typeface="Montserrat" panose="00000500000000000000" pitchFamily="2" charset="0"/>
              </a:rPr>
              <a:t>collée</a:t>
            </a:r>
            <a:r>
              <a:rPr lang="de-CH" dirty="0">
                <a:latin typeface="Montserrat" panose="00000500000000000000" pitchFamily="2" charset="0"/>
              </a:rPr>
              <a:t> </a:t>
            </a:r>
            <a:r>
              <a:rPr lang="de-CH" dirty="0" err="1">
                <a:latin typeface="Montserrat" panose="00000500000000000000" pitchFamily="2" charset="0"/>
              </a:rPr>
              <a:t>sous</a:t>
            </a:r>
            <a:r>
              <a:rPr lang="de-CH" dirty="0">
                <a:latin typeface="Montserrat" panose="00000500000000000000" pitchFamily="2" charset="0"/>
              </a:rPr>
              <a:t> la </a:t>
            </a:r>
            <a:r>
              <a:rPr lang="de-CH" dirty="0" err="1">
                <a:latin typeface="Montserrat" panose="00000500000000000000" pitchFamily="2" charset="0"/>
              </a:rPr>
              <a:t>clavicule</a:t>
            </a:r>
            <a:r>
              <a:rPr lang="de-CH" dirty="0">
                <a:latin typeface="Montserrat" panose="00000500000000000000" pitchFamily="2" charset="0"/>
              </a:rPr>
              <a:t> </a:t>
            </a:r>
            <a:r>
              <a:rPr lang="de-CH" dirty="0" err="1">
                <a:latin typeface="Montserrat" panose="00000500000000000000" pitchFamily="2" charset="0"/>
              </a:rPr>
              <a:t>droite</a:t>
            </a:r>
            <a:r>
              <a:rPr lang="de-CH" dirty="0">
                <a:latin typeface="Montserrat" panose="00000500000000000000" pitchFamily="2" charset="0"/>
              </a:rPr>
              <a:t>, </a:t>
            </a:r>
            <a:r>
              <a:rPr lang="de-CH" dirty="0" err="1">
                <a:latin typeface="Montserrat" panose="00000500000000000000" pitchFamily="2" charset="0"/>
              </a:rPr>
              <a:t>l'autre</a:t>
            </a:r>
            <a:r>
              <a:rPr lang="de-CH" dirty="0">
                <a:latin typeface="Montserrat" panose="00000500000000000000" pitchFamily="2" charset="0"/>
              </a:rPr>
              <a:t> en </a:t>
            </a:r>
            <a:r>
              <a:rPr lang="de-CH" dirty="0" err="1">
                <a:latin typeface="Montserrat" panose="00000500000000000000" pitchFamily="2" charset="0"/>
              </a:rPr>
              <a:t>dessous</a:t>
            </a:r>
            <a:r>
              <a:rPr lang="de-CH" dirty="0">
                <a:latin typeface="Montserrat" panose="00000500000000000000" pitchFamily="2" charset="0"/>
              </a:rPr>
              <a:t> de </a:t>
            </a:r>
            <a:r>
              <a:rPr lang="de-CH" dirty="0" err="1">
                <a:latin typeface="Montserrat" panose="00000500000000000000" pitchFamily="2" charset="0"/>
              </a:rPr>
              <a:t>l'aisselle</a:t>
            </a:r>
            <a:r>
              <a:rPr lang="de-CH" dirty="0">
                <a:latin typeface="Montserrat" panose="00000500000000000000" pitchFamily="2" charset="0"/>
              </a:rPr>
              <a:t> </a:t>
            </a:r>
            <a:r>
              <a:rPr lang="de-CH" dirty="0" err="1">
                <a:latin typeface="Montserrat" panose="00000500000000000000" pitchFamily="2" charset="0"/>
              </a:rPr>
              <a:t>gauche</a:t>
            </a:r>
            <a:r>
              <a:rPr lang="de-CH" dirty="0">
                <a:latin typeface="Montserrat" panose="00000500000000000000" pitchFamily="2" charset="0"/>
              </a:rPr>
              <a:t>.</a:t>
            </a:r>
            <a:endParaRPr lang="en-US" dirty="0">
              <a:solidFill>
                <a:srgbClr val="444444"/>
              </a:solidFill>
              <a:latin typeface="Montserrat" panose="00000500000000000000" pitchFamily="2" charset="0"/>
            </a:endParaRPr>
          </a:p>
          <a:p>
            <a:pPr marL="171450" lvl="2" indent="-171450">
              <a:buFont typeface="Arial"/>
              <a:buChar char="•"/>
            </a:pPr>
            <a:r>
              <a:rPr lang="de-CH" dirty="0">
                <a:solidFill>
                  <a:srgbClr val="000000"/>
                </a:solidFill>
                <a:latin typeface="Montserrat" panose="00000500000000000000" pitchFamily="2" charset="0"/>
              </a:rPr>
              <a:t>Il </a:t>
            </a:r>
            <a:r>
              <a:rPr lang="de-CH" dirty="0" err="1">
                <a:solidFill>
                  <a:srgbClr val="000000"/>
                </a:solidFill>
                <a:latin typeface="Montserrat" panose="00000500000000000000" pitchFamily="2" charset="0"/>
              </a:rPr>
              <a:t>peut</a:t>
            </a:r>
            <a:r>
              <a:rPr lang="de-CH" dirty="0">
                <a:solidFill>
                  <a:srgbClr val="000000"/>
                </a:solidFill>
                <a:latin typeface="Montserrat" panose="00000500000000000000" pitchFamily="2" charset="0"/>
              </a:rPr>
              <a:t> </a:t>
            </a:r>
            <a:r>
              <a:rPr lang="de-CH" dirty="0" err="1">
                <a:solidFill>
                  <a:srgbClr val="000000"/>
                </a:solidFill>
                <a:latin typeface="Montserrat" panose="00000500000000000000" pitchFamily="2" charset="0"/>
              </a:rPr>
              <a:t>être</a:t>
            </a:r>
            <a:r>
              <a:rPr lang="de-CH" dirty="0">
                <a:solidFill>
                  <a:srgbClr val="000000"/>
                </a:solidFill>
                <a:latin typeface="Montserrat" panose="00000500000000000000" pitchFamily="2" charset="0"/>
              </a:rPr>
              <a:t> </a:t>
            </a:r>
            <a:r>
              <a:rPr lang="de-CH" dirty="0" err="1">
                <a:solidFill>
                  <a:srgbClr val="000000"/>
                </a:solidFill>
                <a:latin typeface="Montserrat" panose="00000500000000000000" pitchFamily="2" charset="0"/>
              </a:rPr>
              <a:t>approprié</a:t>
            </a:r>
            <a:r>
              <a:rPr lang="de-CH" dirty="0">
                <a:solidFill>
                  <a:srgbClr val="000000"/>
                </a:solidFill>
                <a:latin typeface="Montserrat" panose="00000500000000000000" pitchFamily="2" charset="0"/>
              </a:rPr>
              <a:t> de </a:t>
            </a:r>
            <a:r>
              <a:rPr lang="de-CH" dirty="0" err="1">
                <a:solidFill>
                  <a:srgbClr val="000000"/>
                </a:solidFill>
                <a:latin typeface="Montserrat" panose="00000500000000000000" pitchFamily="2" charset="0"/>
              </a:rPr>
              <a:t>déplacer</a:t>
            </a:r>
            <a:r>
              <a:rPr lang="de-CH" dirty="0">
                <a:solidFill>
                  <a:srgbClr val="000000"/>
                </a:solidFill>
                <a:latin typeface="Montserrat" panose="00000500000000000000" pitchFamily="2" charset="0"/>
              </a:rPr>
              <a:t> </a:t>
            </a:r>
            <a:r>
              <a:rPr lang="de-CH" dirty="0" err="1">
                <a:solidFill>
                  <a:srgbClr val="000000"/>
                </a:solidFill>
                <a:latin typeface="Montserrat" panose="00000500000000000000" pitchFamily="2" charset="0"/>
              </a:rPr>
              <a:t>un</a:t>
            </a:r>
            <a:r>
              <a:rPr lang="de-CH" dirty="0">
                <a:solidFill>
                  <a:srgbClr val="000000"/>
                </a:solidFill>
                <a:latin typeface="Montserrat" panose="00000500000000000000" pitchFamily="2" charset="0"/>
              </a:rPr>
              <a:t> </a:t>
            </a:r>
            <a:r>
              <a:rPr lang="de-CH" dirty="0" err="1">
                <a:solidFill>
                  <a:srgbClr val="000000"/>
                </a:solidFill>
                <a:latin typeface="Montserrat" panose="00000500000000000000" pitchFamily="2" charset="0"/>
              </a:rPr>
              <a:t>soutien-gorge</a:t>
            </a:r>
            <a:r>
              <a:rPr lang="de-CH" dirty="0">
                <a:solidFill>
                  <a:srgbClr val="000000"/>
                </a:solidFill>
                <a:latin typeface="Montserrat" panose="00000500000000000000" pitchFamily="2" charset="0"/>
              </a:rPr>
              <a:t> </a:t>
            </a:r>
            <a:r>
              <a:rPr lang="de-CH" dirty="0" err="1">
                <a:solidFill>
                  <a:srgbClr val="000000"/>
                </a:solidFill>
                <a:latin typeface="Montserrat" panose="00000500000000000000" pitchFamily="2" charset="0"/>
              </a:rPr>
              <a:t>plutôt</a:t>
            </a:r>
            <a:r>
              <a:rPr lang="de-CH" dirty="0">
                <a:solidFill>
                  <a:srgbClr val="000000"/>
                </a:solidFill>
                <a:latin typeface="Montserrat" panose="00000500000000000000" pitchFamily="2" charset="0"/>
              </a:rPr>
              <a:t> </a:t>
            </a:r>
            <a:r>
              <a:rPr lang="de-CH" dirty="0" err="1">
                <a:solidFill>
                  <a:srgbClr val="000000"/>
                </a:solidFill>
                <a:latin typeface="Montserrat" panose="00000500000000000000" pitchFamily="2" charset="0"/>
              </a:rPr>
              <a:t>que</a:t>
            </a:r>
            <a:r>
              <a:rPr lang="de-CH" dirty="0">
                <a:solidFill>
                  <a:srgbClr val="000000"/>
                </a:solidFill>
                <a:latin typeface="Montserrat" panose="00000500000000000000" pitchFamily="2" charset="0"/>
              </a:rPr>
              <a:t> de </a:t>
            </a:r>
            <a:r>
              <a:rPr lang="de-CH" dirty="0" err="1">
                <a:solidFill>
                  <a:srgbClr val="000000"/>
                </a:solidFill>
                <a:latin typeface="Montserrat" panose="00000500000000000000" pitchFamily="2" charset="0"/>
              </a:rPr>
              <a:t>l'enlever</a:t>
            </a:r>
            <a:r>
              <a:rPr lang="de-CH" dirty="0">
                <a:solidFill>
                  <a:srgbClr val="000000"/>
                </a:solidFill>
                <a:latin typeface="Montserrat" panose="00000500000000000000" pitchFamily="2" charset="0"/>
              </a:rPr>
              <a:t>. </a:t>
            </a:r>
            <a:endParaRPr lang="de-CH" dirty="0">
              <a:solidFill>
                <a:srgbClr val="000000"/>
              </a:solidFill>
              <a:latin typeface="Montserrat" panose="00000500000000000000" pitchFamily="2" charset="0"/>
              <a:ea typeface="Calibri"/>
              <a:cs typeface="Calibri"/>
            </a:endParaRPr>
          </a:p>
          <a:p>
            <a:pPr marL="171450" indent="-171450">
              <a:buFont typeface="Arial"/>
              <a:buChar char="•"/>
            </a:pPr>
            <a:r>
              <a:rPr lang="de-CH" dirty="0" err="1">
                <a:latin typeface="Montserrat" panose="00000500000000000000" pitchFamily="2" charset="0"/>
              </a:rPr>
              <a:t>L’utilisation</a:t>
            </a:r>
            <a:r>
              <a:rPr lang="de-CH" dirty="0">
                <a:latin typeface="Montserrat" panose="00000500000000000000" pitchFamily="2" charset="0"/>
              </a:rPr>
              <a:t> de </a:t>
            </a:r>
            <a:r>
              <a:rPr lang="de-CH" dirty="0" err="1">
                <a:latin typeface="Montserrat" panose="00000500000000000000" pitchFamily="2" charset="0"/>
              </a:rPr>
              <a:t>l’AED</a:t>
            </a:r>
            <a:r>
              <a:rPr lang="de-CH" dirty="0">
                <a:latin typeface="Montserrat" panose="00000500000000000000" pitchFamily="2" charset="0"/>
              </a:rPr>
              <a:t> se fait </a:t>
            </a:r>
            <a:r>
              <a:rPr lang="de-CH" dirty="0" err="1">
                <a:latin typeface="Montserrat" panose="00000500000000000000" pitchFamily="2" charset="0"/>
              </a:rPr>
              <a:t>selon</a:t>
            </a:r>
            <a:r>
              <a:rPr lang="de-CH" dirty="0">
                <a:latin typeface="Montserrat" panose="00000500000000000000" pitchFamily="2" charset="0"/>
              </a:rPr>
              <a:t> </a:t>
            </a:r>
            <a:r>
              <a:rPr lang="de-CH" dirty="0" err="1">
                <a:latin typeface="Montserrat" panose="00000500000000000000" pitchFamily="2" charset="0"/>
              </a:rPr>
              <a:t>l’algorithme</a:t>
            </a:r>
            <a:r>
              <a:rPr lang="de-CH" dirty="0">
                <a:latin typeface="Montserrat" panose="00000500000000000000" pitchFamily="2" charset="0"/>
              </a:rPr>
              <a:t> BLS-AED-SRC </a:t>
            </a:r>
            <a:r>
              <a:rPr lang="de-CH" dirty="0" err="1">
                <a:latin typeface="Montserrat" panose="00000500000000000000" pitchFamily="2" charset="0"/>
              </a:rPr>
              <a:t>dès</a:t>
            </a:r>
            <a:r>
              <a:rPr lang="de-CH" dirty="0">
                <a:latin typeface="Montserrat" panose="00000500000000000000" pitchFamily="2" charset="0"/>
              </a:rPr>
              <a:t> </a:t>
            </a:r>
            <a:r>
              <a:rPr lang="de-CH" dirty="0" err="1">
                <a:latin typeface="Montserrat" panose="00000500000000000000" pitchFamily="2" charset="0"/>
              </a:rPr>
              <a:t>qu’un</a:t>
            </a:r>
            <a:r>
              <a:rPr lang="de-CH" dirty="0">
                <a:latin typeface="Montserrat" panose="00000500000000000000" pitchFamily="2" charset="0"/>
              </a:rPr>
              <a:t> </a:t>
            </a:r>
            <a:r>
              <a:rPr lang="de-CH" dirty="0" err="1">
                <a:latin typeface="Montserrat" panose="00000500000000000000" pitchFamily="2" charset="0"/>
              </a:rPr>
              <a:t>appareil</a:t>
            </a:r>
            <a:r>
              <a:rPr lang="de-CH" dirty="0">
                <a:latin typeface="Montserrat" panose="00000500000000000000" pitchFamily="2" charset="0"/>
              </a:rPr>
              <a:t> </a:t>
            </a:r>
            <a:r>
              <a:rPr lang="de-CH" dirty="0" err="1">
                <a:latin typeface="Montserrat" panose="00000500000000000000" pitchFamily="2" charset="0"/>
              </a:rPr>
              <a:t>arrive</a:t>
            </a:r>
            <a:r>
              <a:rPr lang="de-CH" dirty="0">
                <a:latin typeface="Montserrat" panose="00000500000000000000" pitchFamily="2" charset="0"/>
              </a:rPr>
              <a:t> </a:t>
            </a:r>
            <a:r>
              <a:rPr lang="de-CH" dirty="0" err="1">
                <a:latin typeface="Montserrat" panose="00000500000000000000" pitchFamily="2" charset="0"/>
              </a:rPr>
              <a:t>près</a:t>
            </a:r>
            <a:r>
              <a:rPr lang="de-CH" dirty="0">
                <a:latin typeface="Montserrat" panose="00000500000000000000" pitchFamily="2" charset="0"/>
              </a:rPr>
              <a:t> la </a:t>
            </a:r>
            <a:r>
              <a:rPr lang="de-CH" dirty="0" err="1">
                <a:latin typeface="Montserrat" panose="00000500000000000000" pitchFamily="2" charset="0"/>
              </a:rPr>
              <a:t>personne</a:t>
            </a:r>
            <a:r>
              <a:rPr lang="de-CH" dirty="0">
                <a:latin typeface="Montserrat" panose="00000500000000000000" pitchFamily="2" charset="0"/>
              </a:rPr>
              <a:t> </a:t>
            </a:r>
            <a:r>
              <a:rPr lang="de-CH" dirty="0" err="1">
                <a:latin typeface="Montserrat" panose="00000500000000000000" pitchFamily="2" charset="0"/>
              </a:rPr>
              <a:t>concernée</a:t>
            </a:r>
            <a:r>
              <a:rPr lang="de-CH" dirty="0">
                <a:latin typeface="Montserrat" panose="00000500000000000000" pitchFamily="2" charset="0"/>
              </a:rPr>
              <a:t>.</a:t>
            </a:r>
            <a:endParaRPr lang="en-US" dirty="0">
              <a:solidFill>
                <a:srgbClr val="444444"/>
              </a:solidFill>
              <a:latin typeface="Montserrat" panose="00000500000000000000" pitchFamily="2" charset="0"/>
            </a:endParaRPr>
          </a:p>
          <a:p>
            <a:pPr marL="171450" indent="-171450">
              <a:buFont typeface="Arial"/>
              <a:buChar char="•"/>
            </a:pPr>
            <a:r>
              <a:rPr lang="fr-CH" dirty="0">
                <a:latin typeface="Montserrat" panose="00000500000000000000" pitchFamily="2" charset="0"/>
              </a:rPr>
              <a:t>Les instructions de l’AED doivent être suivies.</a:t>
            </a:r>
            <a:endParaRPr lang="en-US" dirty="0">
              <a:solidFill>
                <a:srgbClr val="444444"/>
              </a:solidFill>
              <a:latin typeface="Montserrat" panose="00000500000000000000" pitchFamily="2" charset="0"/>
              <a:ea typeface="Calibri"/>
              <a:cs typeface="Calibri"/>
            </a:endParaRPr>
          </a:p>
          <a:p>
            <a:pPr marL="171450" indent="-171450">
              <a:buFont typeface="Arial"/>
              <a:buChar char="•"/>
            </a:pPr>
            <a:r>
              <a:rPr lang="de-CH" dirty="0">
                <a:latin typeface="Montserrat" panose="00000500000000000000" pitchFamily="2" charset="0"/>
              </a:rPr>
              <a:t>En </a:t>
            </a:r>
            <a:r>
              <a:rPr lang="de-CH" dirty="0" err="1">
                <a:latin typeface="Montserrat" panose="00000500000000000000" pitchFamily="2" charset="0"/>
              </a:rPr>
              <a:t>présence</a:t>
            </a:r>
            <a:r>
              <a:rPr lang="de-CH" dirty="0">
                <a:latin typeface="Montserrat" panose="00000500000000000000" pitchFamily="2" charset="0"/>
              </a:rPr>
              <a:t> de </a:t>
            </a:r>
            <a:r>
              <a:rPr lang="de-CH" dirty="0" err="1">
                <a:latin typeface="Montserrat" panose="00000500000000000000" pitchFamily="2" charset="0"/>
              </a:rPr>
              <a:t>plusieurs</a:t>
            </a:r>
            <a:r>
              <a:rPr lang="de-CH" dirty="0">
                <a:latin typeface="Montserrat" panose="00000500000000000000" pitchFamily="2" charset="0"/>
              </a:rPr>
              <a:t> </a:t>
            </a:r>
            <a:r>
              <a:rPr lang="de-CH" dirty="0" err="1">
                <a:latin typeface="Montserrat" panose="00000500000000000000" pitchFamily="2" charset="0"/>
              </a:rPr>
              <a:t>secouristes</a:t>
            </a:r>
            <a:r>
              <a:rPr lang="de-CH" dirty="0">
                <a:latin typeface="Montserrat" panose="00000500000000000000" pitchFamily="2" charset="0"/>
              </a:rPr>
              <a:t>, </a:t>
            </a: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électrodes</a:t>
            </a:r>
            <a:r>
              <a:rPr lang="de-CH" dirty="0">
                <a:latin typeface="Montserrat" panose="00000500000000000000" pitchFamily="2" charset="0"/>
              </a:rPr>
              <a:t> </a:t>
            </a:r>
            <a:r>
              <a:rPr lang="de-CH" dirty="0" err="1">
                <a:latin typeface="Montserrat" panose="00000500000000000000" pitchFamily="2" charset="0"/>
              </a:rPr>
              <a:t>sont</a:t>
            </a:r>
            <a:r>
              <a:rPr lang="de-CH" dirty="0">
                <a:latin typeface="Montserrat" panose="00000500000000000000" pitchFamily="2" charset="0"/>
              </a:rPr>
              <a:t> </a:t>
            </a:r>
            <a:r>
              <a:rPr lang="de-CH" dirty="0" err="1">
                <a:latin typeface="Montserrat" panose="00000500000000000000" pitchFamily="2" charset="0"/>
              </a:rPr>
              <a:t>placées</a:t>
            </a:r>
            <a:r>
              <a:rPr lang="de-CH" dirty="0">
                <a:latin typeface="Montserrat" panose="00000500000000000000" pitchFamily="2" charset="0"/>
              </a:rPr>
              <a:t> en </a:t>
            </a:r>
            <a:r>
              <a:rPr lang="de-CH" dirty="0" err="1">
                <a:latin typeface="Montserrat" panose="00000500000000000000" pitchFamily="2" charset="0"/>
              </a:rPr>
              <a:t>cours</a:t>
            </a:r>
            <a:r>
              <a:rPr lang="de-CH" dirty="0">
                <a:latin typeface="Montserrat" panose="00000500000000000000" pitchFamily="2" charset="0"/>
              </a:rPr>
              <a:t> de </a:t>
            </a:r>
            <a:r>
              <a:rPr lang="de-CH" dirty="0" err="1">
                <a:latin typeface="Montserrat" panose="00000500000000000000" pitchFamily="2" charset="0"/>
              </a:rPr>
              <a:t>massage</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a:t>
            </a:r>
            <a:endParaRPr lang="en-US" dirty="0">
              <a:solidFill>
                <a:srgbClr val="444444"/>
              </a:solidFill>
              <a:latin typeface="Montserrat" panose="00000500000000000000" pitchFamily="2" charset="0"/>
              <a:ea typeface="Calibri"/>
              <a:cs typeface="Calibri"/>
            </a:endParaRPr>
          </a:p>
          <a:p>
            <a:pPr marL="171450" indent="-171450">
              <a:buFont typeface="Arial"/>
              <a:buChar char="•"/>
            </a:pPr>
            <a:r>
              <a:rPr lang="de-CH" dirty="0" err="1">
                <a:latin typeface="Montserrat" panose="00000500000000000000" pitchFamily="2" charset="0"/>
              </a:rPr>
              <a:t>Lors</a:t>
            </a:r>
            <a:r>
              <a:rPr lang="de-CH" dirty="0">
                <a:latin typeface="Montserrat" panose="00000500000000000000" pitchFamily="2" charset="0"/>
              </a:rPr>
              <a:t> de </a:t>
            </a:r>
            <a:r>
              <a:rPr lang="de-CH" dirty="0" err="1">
                <a:latin typeface="Montserrat" panose="00000500000000000000" pitchFamily="2" charset="0"/>
              </a:rPr>
              <a:t>l’impulsion</a:t>
            </a:r>
            <a:r>
              <a:rPr lang="de-CH" dirty="0">
                <a:latin typeface="Montserrat" panose="00000500000000000000" pitchFamily="2" charset="0"/>
              </a:rPr>
              <a:t>, </a:t>
            </a:r>
            <a:r>
              <a:rPr lang="de-CH" dirty="0" err="1">
                <a:latin typeface="Montserrat" panose="00000500000000000000" pitchFamily="2" charset="0"/>
              </a:rPr>
              <a:t>personne</a:t>
            </a:r>
            <a:r>
              <a:rPr lang="de-CH" dirty="0">
                <a:latin typeface="Montserrat" panose="00000500000000000000" pitchFamily="2" charset="0"/>
              </a:rPr>
              <a:t> ne </a:t>
            </a:r>
            <a:r>
              <a:rPr lang="de-CH" dirty="0" err="1">
                <a:latin typeface="Montserrat" panose="00000500000000000000" pitchFamily="2" charset="0"/>
              </a:rPr>
              <a:t>doit</a:t>
            </a:r>
            <a:r>
              <a:rPr lang="de-CH" dirty="0">
                <a:latin typeface="Montserrat" panose="00000500000000000000" pitchFamily="2" charset="0"/>
              </a:rPr>
              <a:t> </a:t>
            </a:r>
            <a:r>
              <a:rPr lang="de-CH" dirty="0" err="1">
                <a:latin typeface="Montserrat" panose="00000500000000000000" pitchFamily="2" charset="0"/>
              </a:rPr>
              <a:t>toucher</a:t>
            </a:r>
            <a:r>
              <a:rPr lang="de-CH" dirty="0">
                <a:latin typeface="Montserrat" panose="00000500000000000000" pitchFamily="2" charset="0"/>
              </a:rPr>
              <a:t> le </a:t>
            </a:r>
            <a:r>
              <a:rPr lang="de-CH" dirty="0" err="1">
                <a:latin typeface="Montserrat" panose="00000500000000000000" pitchFamily="2" charset="0"/>
              </a:rPr>
              <a:t>patient</a:t>
            </a:r>
            <a:r>
              <a:rPr lang="de-CH" dirty="0">
                <a:latin typeface="Montserrat" panose="00000500000000000000" pitchFamily="2" charset="0"/>
              </a:rPr>
              <a:t>.</a:t>
            </a:r>
            <a:endParaRPr lang="en-US" dirty="0">
              <a:solidFill>
                <a:srgbClr val="444444"/>
              </a:solidFill>
              <a:latin typeface="Montserrat" panose="00000500000000000000" pitchFamily="2" charset="0"/>
              <a:ea typeface="Calibri"/>
              <a:cs typeface="Calibri"/>
            </a:endParaRPr>
          </a:p>
          <a:p>
            <a:pPr marL="171450" indent="-171450">
              <a:buFont typeface="Arial"/>
              <a:buChar char="•"/>
            </a:pPr>
            <a:r>
              <a:rPr lang="de-CH" dirty="0" err="1">
                <a:latin typeface="Montserrat" panose="00000500000000000000" pitchFamily="2" charset="0"/>
              </a:rPr>
              <a:t>Les</a:t>
            </a:r>
            <a:r>
              <a:rPr lang="de-CH" dirty="0">
                <a:latin typeface="Montserrat" panose="00000500000000000000" pitchFamily="2" charset="0"/>
              </a:rPr>
              <a:t> </a:t>
            </a:r>
            <a:r>
              <a:rPr lang="de-CH" dirty="0" err="1">
                <a:latin typeface="Montserrat" panose="00000500000000000000" pitchFamily="2" charset="0"/>
              </a:rPr>
              <a:t>pauses</a:t>
            </a:r>
            <a:r>
              <a:rPr lang="de-CH" dirty="0">
                <a:latin typeface="Montserrat" panose="00000500000000000000" pitchFamily="2" charset="0"/>
              </a:rPr>
              <a:t> avant et après la </a:t>
            </a:r>
            <a:r>
              <a:rPr lang="de-CH" dirty="0" err="1">
                <a:latin typeface="Montserrat" panose="00000500000000000000" pitchFamily="2" charset="0"/>
              </a:rPr>
              <a:t>défibrillation</a:t>
            </a:r>
            <a:r>
              <a:rPr lang="de-CH" dirty="0">
                <a:latin typeface="Montserrat" panose="00000500000000000000" pitchFamily="2" charset="0"/>
              </a:rPr>
              <a:t> </a:t>
            </a:r>
            <a:r>
              <a:rPr lang="de-CH" dirty="0" err="1">
                <a:latin typeface="Montserrat" panose="00000500000000000000" pitchFamily="2" charset="0"/>
              </a:rPr>
              <a:t>doivent</a:t>
            </a:r>
            <a:r>
              <a:rPr lang="de-CH" dirty="0">
                <a:latin typeface="Montserrat" panose="00000500000000000000" pitchFamily="2" charset="0"/>
              </a:rPr>
              <a:t> </a:t>
            </a:r>
            <a:r>
              <a:rPr lang="de-CH" dirty="0" err="1">
                <a:latin typeface="Montserrat" panose="00000500000000000000" pitchFamily="2" charset="0"/>
              </a:rPr>
              <a:t>être</a:t>
            </a:r>
            <a:r>
              <a:rPr lang="de-CH" dirty="0">
                <a:latin typeface="Montserrat" panose="00000500000000000000" pitchFamily="2" charset="0"/>
              </a:rPr>
              <a:t> </a:t>
            </a:r>
            <a:r>
              <a:rPr lang="de-CH" dirty="0" err="1">
                <a:latin typeface="Montserrat" panose="00000500000000000000" pitchFamily="2" charset="0"/>
              </a:rPr>
              <a:t>réduites</a:t>
            </a:r>
            <a:r>
              <a:rPr lang="de-CH" dirty="0">
                <a:latin typeface="Montserrat" panose="00000500000000000000" pitchFamily="2" charset="0"/>
              </a:rPr>
              <a:t> au </a:t>
            </a:r>
            <a:r>
              <a:rPr lang="de-CH" dirty="0" err="1">
                <a:latin typeface="Montserrat" panose="00000500000000000000" pitchFamily="2" charset="0"/>
              </a:rPr>
              <a:t>minimum</a:t>
            </a:r>
            <a:r>
              <a:rPr lang="de-CH" dirty="0">
                <a:latin typeface="Montserrat" panose="00000500000000000000" pitchFamily="2" charset="0"/>
              </a:rPr>
              <a:t>.</a:t>
            </a:r>
            <a:endParaRPr lang="en-US" dirty="0">
              <a:solidFill>
                <a:srgbClr val="444444"/>
              </a:solidFill>
              <a:latin typeface="Montserrat" panose="00000500000000000000" pitchFamily="2" charset="0"/>
              <a:ea typeface="Calibri"/>
              <a:cs typeface="Calibri"/>
            </a:endParaRPr>
          </a:p>
          <a:p>
            <a:pPr marL="171450" indent="-171450">
              <a:buFont typeface="Arial"/>
              <a:buChar char="•"/>
            </a:pPr>
            <a:r>
              <a:rPr lang="de-CH" dirty="0">
                <a:latin typeface="Montserrat" panose="00000500000000000000" pitchFamily="2" charset="0"/>
              </a:rPr>
              <a:t>Le </a:t>
            </a:r>
            <a:r>
              <a:rPr lang="de-CH" dirty="0" err="1">
                <a:latin typeface="Montserrat" panose="00000500000000000000" pitchFamily="2" charset="0"/>
              </a:rPr>
              <a:t>massage</a:t>
            </a:r>
            <a:r>
              <a:rPr lang="de-CH" dirty="0">
                <a:latin typeface="Montserrat" panose="00000500000000000000" pitchFamily="2" charset="0"/>
              </a:rPr>
              <a:t> </a:t>
            </a:r>
            <a:r>
              <a:rPr lang="de-CH" dirty="0" err="1">
                <a:latin typeface="Montserrat" panose="00000500000000000000" pitchFamily="2" charset="0"/>
              </a:rPr>
              <a:t>cardiaque</a:t>
            </a:r>
            <a:r>
              <a:rPr lang="de-CH" dirty="0">
                <a:latin typeface="Montserrat" panose="00000500000000000000" pitchFamily="2" charset="0"/>
              </a:rPr>
              <a:t> </a:t>
            </a:r>
            <a:r>
              <a:rPr lang="de-CH" dirty="0" err="1">
                <a:latin typeface="Montserrat" panose="00000500000000000000" pitchFamily="2" charset="0"/>
              </a:rPr>
              <a:t>doit</a:t>
            </a:r>
            <a:r>
              <a:rPr lang="de-CH" dirty="0">
                <a:latin typeface="Montserrat" panose="00000500000000000000" pitchFamily="2" charset="0"/>
              </a:rPr>
              <a:t> </a:t>
            </a:r>
            <a:r>
              <a:rPr lang="de-CH" dirty="0" err="1">
                <a:latin typeface="Montserrat" panose="00000500000000000000" pitchFamily="2" charset="0"/>
              </a:rPr>
              <a:t>notamment</a:t>
            </a:r>
            <a:r>
              <a:rPr lang="de-CH" dirty="0">
                <a:latin typeface="Montserrat" panose="00000500000000000000" pitchFamily="2" charset="0"/>
              </a:rPr>
              <a:t> </a:t>
            </a:r>
            <a:r>
              <a:rPr lang="de-CH" dirty="0" err="1">
                <a:latin typeface="Montserrat" panose="00000500000000000000" pitchFamily="2" charset="0"/>
              </a:rPr>
              <a:t>être</a:t>
            </a:r>
            <a:r>
              <a:rPr lang="de-CH" dirty="0">
                <a:latin typeface="Montserrat" panose="00000500000000000000" pitchFamily="2" charset="0"/>
              </a:rPr>
              <a:t> </a:t>
            </a:r>
            <a:r>
              <a:rPr lang="de-CH" dirty="0" err="1">
                <a:latin typeface="Montserrat" panose="00000500000000000000" pitchFamily="2" charset="0"/>
              </a:rPr>
              <a:t>repris</a:t>
            </a:r>
            <a:r>
              <a:rPr lang="de-CH" dirty="0">
                <a:latin typeface="Montserrat" panose="00000500000000000000" pitchFamily="2" charset="0"/>
              </a:rPr>
              <a:t> </a:t>
            </a:r>
            <a:r>
              <a:rPr lang="de-CH" dirty="0" err="1">
                <a:latin typeface="Montserrat" panose="00000500000000000000" pitchFamily="2" charset="0"/>
              </a:rPr>
              <a:t>immédiatement</a:t>
            </a:r>
            <a:r>
              <a:rPr lang="de-CH" dirty="0">
                <a:latin typeface="Montserrat" panose="00000500000000000000" pitchFamily="2" charset="0"/>
              </a:rPr>
              <a:t> après la </a:t>
            </a:r>
            <a:r>
              <a:rPr lang="de-CH" dirty="0" err="1">
                <a:latin typeface="Montserrat" panose="00000500000000000000" pitchFamily="2" charset="0"/>
              </a:rPr>
              <a:t>défibrillation</a:t>
            </a:r>
            <a:r>
              <a:rPr lang="de-CH" dirty="0">
                <a:latin typeface="Montserrat" panose="00000500000000000000" pitchFamily="2" charset="0"/>
              </a:rPr>
              <a:t>.</a:t>
            </a:r>
            <a:endParaRPr lang="en-US" dirty="0">
              <a:solidFill>
                <a:srgbClr val="444444"/>
              </a:solidFill>
              <a:latin typeface="Montserrat" panose="00000500000000000000" pitchFamily="2" charset="0"/>
              <a:ea typeface="Calibri"/>
              <a:cs typeface="Calibri"/>
            </a:endParaRPr>
          </a:p>
          <a:p>
            <a:pPr>
              <a:lnSpc>
                <a:spcPct val="90000"/>
              </a:lnSpc>
              <a:spcBef>
                <a:spcPts val="1000"/>
              </a:spcBef>
            </a:pPr>
            <a:endParaRPr lang="en-US" dirty="0">
              <a:solidFill>
                <a:srgbClr val="444444"/>
              </a:solidFill>
              <a:latin typeface="Montserrat" panose="00000500000000000000" pitchFamily="2" charset="0"/>
            </a:endParaRPr>
          </a:p>
          <a:p>
            <a:r>
              <a:rPr lang="fr-FR" b="1" dirty="0">
                <a:latin typeface="Montserrat" panose="00000500000000000000" pitchFamily="2" charset="0"/>
              </a:rPr>
              <a:t>La sécurité avant tout (</a:t>
            </a:r>
            <a:r>
              <a:rPr lang="fr-FR" b="1" dirty="0" err="1">
                <a:latin typeface="Montserrat" panose="00000500000000000000" pitchFamily="2" charset="0"/>
              </a:rPr>
              <a:t>safety</a:t>
            </a:r>
            <a:r>
              <a:rPr lang="fr-FR" b="1" dirty="0">
                <a:latin typeface="Montserrat" panose="00000500000000000000" pitchFamily="2" charset="0"/>
              </a:rPr>
              <a:t> first):</a:t>
            </a:r>
            <a:endParaRPr lang="fr-FR" dirty="0">
              <a:latin typeface="Montserrat" panose="00000500000000000000" pitchFamily="2" charset="0"/>
            </a:endParaRPr>
          </a:p>
          <a:p>
            <a:r>
              <a:rPr lang="fr-FR" u="sng" dirty="0">
                <a:latin typeface="Montserrat" panose="00000500000000000000" pitchFamily="2" charset="0"/>
              </a:rPr>
              <a:t>Défibrillation dans un environnement humide ou sur un support conducteur</a:t>
            </a:r>
            <a:endParaRPr lang="fr-FR" dirty="0">
              <a:latin typeface="Montserrat" panose="00000500000000000000" pitchFamily="2" charset="0"/>
            </a:endParaRPr>
          </a:p>
          <a:p>
            <a:pPr marL="171450" indent="-171450">
              <a:buFont typeface="Arial"/>
              <a:buChar char="•"/>
            </a:pPr>
            <a:r>
              <a:rPr lang="fr-FR" dirty="0">
                <a:latin typeface="Montserrat" panose="00000500000000000000" pitchFamily="2" charset="0"/>
              </a:rPr>
              <a:t>Selon l'avis général, le risque de blessure pour l'utilisateur lors d'une défibrillation sur un support conducteur est extrêmement faible, mais il ne peut être totalement exclu dans certains cas particuliers.</a:t>
            </a:r>
            <a:endParaRPr lang="fr-FR" dirty="0">
              <a:latin typeface="Montserrat" panose="00000500000000000000" pitchFamily="2" charset="0"/>
              <a:ea typeface="Calibri"/>
              <a:cs typeface="Calibri"/>
            </a:endParaRPr>
          </a:p>
          <a:p>
            <a:pPr marL="171450" indent="-171450">
              <a:buFont typeface="Arial"/>
              <a:buChar char="•"/>
            </a:pPr>
            <a:r>
              <a:rPr lang="fr-FR" dirty="0">
                <a:latin typeface="Montserrat" panose="00000500000000000000" pitchFamily="2" charset="0"/>
              </a:rPr>
              <a:t>Dans cette optique, le SRC recommande, dans une perspective de sécurité avant tout et conformément aux instructions de la plupart des fabricants de AED (DAE) ainsi qu'aux recommandations de l'ERC et de l'AHA, d'éloigner les patients des surfaces conductrices et de ne pas les toucher pendant la défibrillation. Dans la situation donnée, la décision sera donc toujours prise au cas par cas. Il n'est pas recommandé de placer un matériau isolant ou similaire sous le patient.</a:t>
            </a:r>
            <a:endParaRPr lang="fr-FR" dirty="0">
              <a:latin typeface="Montserrat" panose="00000500000000000000" pitchFamily="2" charset="0"/>
              <a:ea typeface="Calibri"/>
              <a:cs typeface="Calibri"/>
            </a:endParaRPr>
          </a:p>
          <a:p>
            <a:r>
              <a:rPr lang="fr-FR" u="sng" dirty="0">
                <a:latin typeface="Montserrat" panose="00000500000000000000" pitchFamily="2" charset="0"/>
              </a:rPr>
              <a:t>Défibrillation dans les zones à risque d'explosion</a:t>
            </a:r>
            <a:endParaRPr lang="fr-FR" dirty="0">
              <a:latin typeface="Montserrat" panose="00000500000000000000" pitchFamily="2" charset="0"/>
            </a:endParaRPr>
          </a:p>
          <a:p>
            <a:pPr marL="171450" indent="-171450">
              <a:buFont typeface="Arial"/>
              <a:buChar char="•"/>
            </a:pPr>
            <a:r>
              <a:rPr lang="fr-FR" dirty="0">
                <a:latin typeface="Montserrat" panose="00000500000000000000" pitchFamily="2" charset="0"/>
              </a:rPr>
              <a:t>Pour des raisons de sécurité, la plupart des fabricants de AED (DAE) recommandent de ne pas procéder à une défibrillation dans les zones à risque d'explosion.</a:t>
            </a:r>
            <a:endParaRPr lang="fr-FR" dirty="0">
              <a:latin typeface="Montserrat" panose="00000500000000000000" pitchFamily="2" charset="0"/>
              <a:ea typeface="Calibri"/>
              <a:cs typeface="Calibri"/>
            </a:endParaRPr>
          </a:p>
          <a:p>
            <a:pPr marL="171450" indent="-171450">
              <a:buFont typeface="Arial"/>
              <a:buChar char="•"/>
            </a:pPr>
            <a:r>
              <a:rPr lang="fr-FR" dirty="0">
                <a:latin typeface="Montserrat" panose="00000500000000000000" pitchFamily="2" charset="0"/>
              </a:rPr>
              <a:t>Étant donné que l'inflammabilité réelle devrait être mesurée dans chaque cas concret pour obtenir une certitude (boulangerie, menuiserie, entrepôt de solvants...) ce qui est irréaliste pour diverses raisons, le SRC recommande, en accord avec les fabricants d'appareils, de ne pas administrer de choc dans les zones classées comme présentant un risque d'explosion ou dans lesquelles un tel risque peut être supposé plausible, et de transporter le patient le plus rapidement possible dans une zone non dangereuse, si cela est possible tout en assurant sa propre sécurité.</a:t>
            </a:r>
            <a:endParaRPr lang="fr-FR" dirty="0">
              <a:latin typeface="Montserrat" panose="00000500000000000000" pitchFamily="2" charset="0"/>
              <a:ea typeface="Calibri"/>
              <a:cs typeface="Calibri"/>
            </a:endParaRPr>
          </a:p>
          <a:p>
            <a:pPr>
              <a:lnSpc>
                <a:spcPct val="90000"/>
              </a:lnSpc>
              <a:spcBef>
                <a:spcPts val="1000"/>
              </a:spcBef>
            </a:pPr>
            <a:endParaRPr lang="en-US" dirty="0">
              <a:solidFill>
                <a:srgbClr val="444444"/>
              </a:solidFill>
              <a:latin typeface="Montserrat" panose="00000500000000000000" pitchFamily="2" charset="0"/>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32</a:t>
            </a:fld>
            <a:endParaRPr lang="en-US"/>
          </a:p>
        </p:txBody>
      </p:sp>
    </p:spTree>
    <p:extLst>
      <p:ext uri="{BB962C8B-B14F-4D97-AF65-F5344CB8AC3E}">
        <p14:creationId xmlns:p14="http://schemas.microsoft.com/office/powerpoint/2010/main" val="5281734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a:latin typeface="Montserrat" panose="00000500000000000000" pitchFamily="2" charset="0"/>
                <a:cs typeface="Arial"/>
              </a:rPr>
              <a:t>La </a:t>
            </a:r>
            <a:r>
              <a:rPr lang="en-US" dirty="0" err="1">
                <a:latin typeface="Montserrat" panose="00000500000000000000" pitchFamily="2" charset="0"/>
                <a:cs typeface="Arial"/>
              </a:rPr>
              <a:t>réanimation</a:t>
            </a:r>
            <a:r>
              <a:rPr lang="en-US" dirty="0">
                <a:latin typeface="Montserrat" panose="00000500000000000000" pitchFamily="2" charset="0"/>
                <a:cs typeface="Arial"/>
              </a:rPr>
              <a:t> est </a:t>
            </a:r>
            <a:r>
              <a:rPr lang="en-US" dirty="0" err="1">
                <a:latin typeface="Montserrat" panose="00000500000000000000" pitchFamily="2" charset="0"/>
                <a:cs typeface="Arial"/>
              </a:rPr>
              <a:t>réalisée</a:t>
            </a:r>
            <a:r>
              <a:rPr lang="en-US" dirty="0">
                <a:latin typeface="Montserrat" panose="00000500000000000000" pitchFamily="2" charset="0"/>
                <a:cs typeface="Arial"/>
              </a:rPr>
              <a:t> </a:t>
            </a:r>
            <a:r>
              <a:rPr lang="en-US" dirty="0" err="1">
                <a:latin typeface="Montserrat" panose="00000500000000000000" pitchFamily="2" charset="0"/>
                <a:cs typeface="Arial"/>
              </a:rPr>
              <a:t>jusqu’à</a:t>
            </a:r>
            <a:r>
              <a:rPr lang="en-US" dirty="0">
                <a:latin typeface="Montserrat" panose="00000500000000000000" pitchFamily="2" charset="0"/>
                <a:cs typeface="Arial"/>
              </a:rPr>
              <a:t> </a:t>
            </a:r>
            <a:r>
              <a:rPr lang="en-US" dirty="0" err="1">
                <a:latin typeface="Montserrat" panose="00000500000000000000" pitchFamily="2" charset="0"/>
                <a:cs typeface="Arial"/>
              </a:rPr>
              <a:t>ce</a:t>
            </a:r>
            <a:r>
              <a:rPr lang="en-US" dirty="0">
                <a:latin typeface="Montserrat" panose="00000500000000000000" pitchFamily="2" charset="0"/>
                <a:cs typeface="Arial"/>
              </a:rPr>
              <a:t> </a:t>
            </a:r>
            <a:r>
              <a:rPr lang="en-US" dirty="0" err="1">
                <a:latin typeface="Montserrat" panose="00000500000000000000" pitchFamily="2" charset="0"/>
                <a:cs typeface="Arial"/>
              </a:rPr>
              <a:t>que</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des </a:t>
            </a:r>
            <a:r>
              <a:rPr lang="en-US" dirty="0" err="1">
                <a:latin typeface="Montserrat" panose="00000500000000000000" pitchFamily="2" charset="0"/>
                <a:cs typeface="Arial"/>
              </a:rPr>
              <a:t>secouristes</a:t>
            </a:r>
            <a:r>
              <a:rPr lang="en-US" dirty="0">
                <a:latin typeface="Montserrat" panose="00000500000000000000" pitchFamily="2" charset="0"/>
                <a:cs typeface="Arial"/>
              </a:rPr>
              <a:t> </a:t>
            </a:r>
            <a:r>
              <a:rPr lang="en-US" dirty="0" err="1">
                <a:latin typeface="Montserrat" panose="00000500000000000000" pitchFamily="2" charset="0"/>
                <a:cs typeface="Arial"/>
              </a:rPr>
              <a:t>professionnels</a:t>
            </a:r>
            <a:r>
              <a:rPr lang="en-US" dirty="0">
                <a:latin typeface="Montserrat" panose="00000500000000000000" pitchFamily="2" charset="0"/>
                <a:cs typeface="Arial"/>
              </a:rPr>
              <a:t> </a:t>
            </a:r>
            <a:r>
              <a:rPr lang="en-US" dirty="0" err="1">
                <a:latin typeface="Montserrat" panose="00000500000000000000" pitchFamily="2" charset="0"/>
                <a:cs typeface="Arial"/>
              </a:rPr>
              <a:t>prennent</a:t>
            </a:r>
            <a:r>
              <a:rPr lang="en-US" dirty="0">
                <a:latin typeface="Montserrat" panose="00000500000000000000" pitchFamily="2" charset="0"/>
                <a:cs typeface="Arial"/>
              </a:rPr>
              <a:t> les </a:t>
            </a:r>
            <a:r>
              <a:rPr lang="en-US" dirty="0" err="1">
                <a:latin typeface="Montserrat" panose="00000500000000000000" pitchFamily="2" charset="0"/>
                <a:cs typeface="Arial"/>
              </a:rPr>
              <a:t>mesures</a:t>
            </a:r>
            <a:r>
              <a:rPr lang="en-US" dirty="0">
                <a:latin typeface="Montserrat" panose="00000500000000000000" pitchFamily="2" charset="0"/>
                <a:cs typeface="Arial"/>
              </a:rPr>
              <a:t> </a:t>
            </a:r>
            <a:r>
              <a:rPr lang="en-US" dirty="0" err="1">
                <a:latin typeface="Montserrat" panose="00000500000000000000" pitchFamily="2" charset="0"/>
                <a:cs typeface="Arial"/>
              </a:rPr>
              <a:t>nécessaires</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la </a:t>
            </a:r>
            <a:r>
              <a:rPr lang="en-US" dirty="0" err="1">
                <a:latin typeface="Montserrat" panose="00000500000000000000" pitchFamily="2" charset="0"/>
                <a:cs typeface="Arial"/>
              </a:rPr>
              <a:t>personne</a:t>
            </a:r>
            <a:r>
              <a:rPr lang="en-US" dirty="0">
                <a:latin typeface="Montserrat" panose="00000500000000000000" pitchFamily="2" charset="0"/>
                <a:cs typeface="Arial"/>
              </a:rPr>
              <a:t> </a:t>
            </a:r>
            <a:r>
              <a:rPr lang="en-US" dirty="0" err="1">
                <a:latin typeface="Montserrat" panose="00000500000000000000" pitchFamily="2" charset="0"/>
                <a:cs typeface="Arial"/>
              </a:rPr>
              <a:t>concernée</a:t>
            </a:r>
            <a:r>
              <a:rPr lang="en-US" dirty="0">
                <a:latin typeface="Montserrat" panose="00000500000000000000" pitchFamily="2" charset="0"/>
                <a:cs typeface="Arial"/>
              </a:rPr>
              <a:t> respire à nouveau </a:t>
            </a:r>
            <a:r>
              <a:rPr lang="en-US" dirty="0" err="1">
                <a:latin typeface="Montserrat" panose="00000500000000000000" pitchFamily="2" charset="0"/>
                <a:cs typeface="Arial"/>
              </a:rPr>
              <a:t>normalement</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en-US" dirty="0" err="1">
                <a:latin typeface="Montserrat" panose="00000500000000000000" pitchFamily="2" charset="0"/>
                <a:cs typeface="Arial"/>
              </a:rPr>
              <a:t>un·e</a:t>
            </a:r>
            <a:r>
              <a:rPr lang="en-US" dirty="0">
                <a:latin typeface="Montserrat" panose="00000500000000000000" pitchFamily="2" charset="0"/>
                <a:cs typeface="Arial"/>
              </a:rPr>
              <a:t> </a:t>
            </a:r>
            <a:r>
              <a:rPr lang="en-US" dirty="0" err="1">
                <a:latin typeface="Montserrat" panose="00000500000000000000" pitchFamily="2" charset="0"/>
                <a:cs typeface="Arial"/>
              </a:rPr>
              <a:t>médecin</a:t>
            </a:r>
            <a:r>
              <a:rPr lang="en-US" dirty="0">
                <a:latin typeface="Montserrat" panose="00000500000000000000" pitchFamily="2" charset="0"/>
                <a:cs typeface="Arial"/>
              </a:rPr>
              <a:t> </a:t>
            </a:r>
            <a:r>
              <a:rPr lang="en-US" dirty="0" err="1">
                <a:latin typeface="Montserrat" panose="00000500000000000000" pitchFamily="2" charset="0"/>
                <a:cs typeface="Arial"/>
              </a:rPr>
              <a:t>ou</a:t>
            </a:r>
            <a:r>
              <a:rPr lang="en-US" dirty="0">
                <a:latin typeface="Montserrat" panose="00000500000000000000" pitchFamily="2" charset="0"/>
                <a:cs typeface="Arial"/>
              </a:rPr>
              <a:t> </a:t>
            </a:r>
            <a:r>
              <a:rPr lang="en-US" dirty="0" err="1">
                <a:latin typeface="Montserrat" panose="00000500000000000000" pitchFamily="2" charset="0"/>
                <a:cs typeface="Arial"/>
              </a:rPr>
              <a:t>l’équipe</a:t>
            </a:r>
            <a:r>
              <a:rPr lang="en-US" dirty="0">
                <a:latin typeface="Montserrat" panose="00000500000000000000" pitchFamily="2" charset="0"/>
                <a:cs typeface="Arial"/>
              </a:rPr>
              <a:t> de </a:t>
            </a:r>
            <a:r>
              <a:rPr lang="en-US" dirty="0" err="1">
                <a:latin typeface="Montserrat" panose="00000500000000000000" pitchFamily="2" charset="0"/>
                <a:cs typeface="Arial"/>
              </a:rPr>
              <a:t>sauvetage</a:t>
            </a:r>
            <a:r>
              <a:rPr lang="en-US" dirty="0">
                <a:latin typeface="Montserrat" panose="00000500000000000000" pitchFamily="2" charset="0"/>
                <a:cs typeface="Arial"/>
              </a:rPr>
              <a:t> </a:t>
            </a:r>
            <a:r>
              <a:rPr lang="en-US" dirty="0" err="1">
                <a:latin typeface="Montserrat" panose="00000500000000000000" pitchFamily="2" charset="0"/>
                <a:cs typeface="Arial"/>
              </a:rPr>
              <a:t>interrompe</a:t>
            </a:r>
            <a:r>
              <a:rPr lang="en-US" dirty="0">
                <a:latin typeface="Montserrat" panose="00000500000000000000" pitchFamily="2" charset="0"/>
                <a:cs typeface="Arial"/>
              </a:rPr>
              <a:t> la </a:t>
            </a:r>
            <a:r>
              <a:rPr lang="en-US" dirty="0" err="1">
                <a:latin typeface="Montserrat" panose="00000500000000000000" pitchFamily="2" charset="0"/>
                <a:cs typeface="Arial"/>
              </a:rPr>
              <a:t>réanimation</a:t>
            </a:r>
            <a:r>
              <a:rPr lang="en-US" dirty="0">
                <a:latin typeface="Montserrat" panose="00000500000000000000" pitchFamily="2" charset="0"/>
                <a:cs typeface="Arial"/>
              </a:rPr>
              <a:t> </a:t>
            </a:r>
            <a:r>
              <a:rPr lang="en-US" dirty="0" err="1">
                <a:latin typeface="Montserrat" panose="00000500000000000000" pitchFamily="2" charset="0"/>
                <a:cs typeface="Arial"/>
              </a:rPr>
              <a:t>ou</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la propre </a:t>
            </a:r>
            <a:r>
              <a:rPr lang="en-US" dirty="0" err="1">
                <a:latin typeface="Montserrat" panose="00000500000000000000" pitchFamily="2" charset="0"/>
                <a:cs typeface="Arial"/>
              </a:rPr>
              <a:t>limite</a:t>
            </a:r>
            <a:r>
              <a:rPr lang="en-US" dirty="0">
                <a:latin typeface="Montserrat" panose="00000500000000000000" pitchFamily="2" charset="0"/>
                <a:cs typeface="Arial"/>
              </a:rPr>
              <a:t> de performance est </a:t>
            </a:r>
            <a:r>
              <a:rPr lang="en-US" dirty="0" err="1">
                <a:latin typeface="Montserrat" panose="00000500000000000000" pitchFamily="2" charset="0"/>
                <a:cs typeface="Arial"/>
              </a:rPr>
              <a:t>atteinte</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endParaRPr lang="fr-CH" dirty="0">
              <a:latin typeface="Arial" pitchFamily="34" charset="0"/>
              <a:cs typeface="Arial" pitchFamily="34" charset="0"/>
            </a:endParaRP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de-CH" dirty="0">
                <a:latin typeface="Montserrat" panose="00000500000000000000" pitchFamily="2" charset="0"/>
              </a:rPr>
              <a:t>En </a:t>
            </a:r>
            <a:r>
              <a:rPr lang="de-CH" dirty="0" err="1">
                <a:latin typeface="Montserrat" panose="00000500000000000000" pitchFamily="2" charset="0"/>
              </a:rPr>
              <a:t>matière</a:t>
            </a:r>
            <a:r>
              <a:rPr lang="de-CH" dirty="0">
                <a:latin typeface="Montserrat" panose="00000500000000000000" pitchFamily="2" charset="0"/>
              </a:rPr>
              <a:t> de </a:t>
            </a:r>
            <a:r>
              <a:rPr lang="de-CH" dirty="0" err="1">
                <a:latin typeface="Montserrat" panose="00000500000000000000" pitchFamily="2" charset="0"/>
              </a:rPr>
              <a:t>réanimation</a:t>
            </a:r>
            <a:r>
              <a:rPr lang="de-CH" dirty="0">
                <a:latin typeface="Montserrat" panose="00000500000000000000" pitchFamily="2" charset="0"/>
              </a:rPr>
              <a:t>, la </a:t>
            </a:r>
            <a:r>
              <a:rPr lang="de-CH" dirty="0" err="1">
                <a:latin typeface="Montserrat" panose="00000500000000000000" pitchFamily="2" charset="0"/>
              </a:rPr>
              <a:t>distinction</a:t>
            </a:r>
            <a:r>
              <a:rPr lang="de-CH" dirty="0">
                <a:latin typeface="Montserrat" panose="00000500000000000000" pitchFamily="2" charset="0"/>
              </a:rPr>
              <a:t> entre </a:t>
            </a:r>
            <a:r>
              <a:rPr lang="de-CH" dirty="0" err="1">
                <a:latin typeface="Montserrat" panose="00000500000000000000" pitchFamily="2" charset="0"/>
              </a:rPr>
              <a:t>enfants</a:t>
            </a:r>
            <a:r>
              <a:rPr lang="de-CH" dirty="0">
                <a:latin typeface="Montserrat" panose="00000500000000000000" pitchFamily="2" charset="0"/>
              </a:rPr>
              <a:t> et adultes </a:t>
            </a:r>
            <a:r>
              <a:rPr lang="de-CH" dirty="0" err="1">
                <a:latin typeface="Montserrat" panose="00000500000000000000" pitchFamily="2" charset="0"/>
              </a:rPr>
              <a:t>dépend</a:t>
            </a:r>
            <a:r>
              <a:rPr lang="de-CH" dirty="0">
                <a:latin typeface="Montserrat" panose="00000500000000000000" pitchFamily="2" charset="0"/>
              </a:rPr>
              <a:t> du </a:t>
            </a:r>
            <a:r>
              <a:rPr lang="de-CH" dirty="0" err="1">
                <a:latin typeface="Montserrat" panose="00000500000000000000" pitchFamily="2" charset="0"/>
              </a:rPr>
              <a:t>développement</a:t>
            </a:r>
            <a:r>
              <a:rPr lang="de-CH" dirty="0">
                <a:latin typeface="Montserrat" panose="00000500000000000000" pitchFamily="2" charset="0"/>
              </a:rPr>
              <a:t> </a:t>
            </a:r>
            <a:r>
              <a:rPr lang="de-CH" dirty="0" err="1">
                <a:latin typeface="Montserrat" panose="00000500000000000000" pitchFamily="2" charset="0"/>
              </a:rPr>
              <a:t>physique</a:t>
            </a:r>
            <a:r>
              <a:rPr lang="de-CH" dirty="0">
                <a:latin typeface="Montserrat" panose="00000500000000000000" pitchFamily="2" charset="0"/>
              </a:rPr>
              <a:t>. </a:t>
            </a:r>
            <a:endParaRPr lang="en-US" dirty="0">
              <a:latin typeface="Montserrat" panose="00000500000000000000" pitchFamily="2" charset="0"/>
              <a:ea typeface="Calibri"/>
              <a:cs typeface="Calibri"/>
            </a:endParaRPr>
          </a:p>
          <a:p>
            <a:pPr marL="171450" indent="-171450">
              <a:buFont typeface="Arial"/>
              <a:buChar char="•"/>
            </a:pPr>
            <a:r>
              <a:rPr lang="de-CH" dirty="0" err="1">
                <a:latin typeface="Montserrat" panose="00000500000000000000" pitchFamily="2" charset="0"/>
              </a:rPr>
              <a:t>Celui</a:t>
            </a:r>
            <a:r>
              <a:rPr lang="de-CH" dirty="0">
                <a:latin typeface="Montserrat" panose="00000500000000000000" pitchFamily="2" charset="0"/>
              </a:rPr>
              <a:t>-ci </a:t>
            </a:r>
            <a:r>
              <a:rPr lang="de-CH" dirty="0" err="1">
                <a:latin typeface="Montserrat" panose="00000500000000000000" pitchFamily="2" charset="0"/>
              </a:rPr>
              <a:t>connaît</a:t>
            </a:r>
            <a:r>
              <a:rPr lang="de-CH" dirty="0">
                <a:latin typeface="Montserrat" panose="00000500000000000000" pitchFamily="2" charset="0"/>
              </a:rPr>
              <a:t> </a:t>
            </a:r>
            <a:r>
              <a:rPr lang="de-CH" dirty="0" err="1">
                <a:latin typeface="Montserrat" panose="00000500000000000000" pitchFamily="2" charset="0"/>
              </a:rPr>
              <a:t>une</a:t>
            </a:r>
            <a:r>
              <a:rPr lang="de-CH" dirty="0">
                <a:latin typeface="Montserrat" panose="00000500000000000000" pitchFamily="2" charset="0"/>
              </a:rPr>
              <a:t> </a:t>
            </a:r>
            <a:r>
              <a:rPr lang="de-CH" dirty="0" err="1">
                <a:latin typeface="Montserrat" panose="00000500000000000000" pitchFamily="2" charset="0"/>
              </a:rPr>
              <a:t>évolution</a:t>
            </a:r>
            <a:r>
              <a:rPr lang="de-CH" dirty="0">
                <a:latin typeface="Montserrat" panose="00000500000000000000" pitchFamily="2" charset="0"/>
              </a:rPr>
              <a:t> </a:t>
            </a:r>
            <a:r>
              <a:rPr lang="de-CH" dirty="0" err="1">
                <a:latin typeface="Montserrat" panose="00000500000000000000" pitchFamily="2" charset="0"/>
              </a:rPr>
              <a:t>continue</a:t>
            </a:r>
            <a:r>
              <a:rPr lang="de-CH" dirty="0">
                <a:latin typeface="Montserrat" panose="00000500000000000000" pitchFamily="2" charset="0"/>
              </a:rPr>
              <a:t> au </a:t>
            </a:r>
            <a:r>
              <a:rPr lang="de-CH" dirty="0" err="1">
                <a:latin typeface="Montserrat" panose="00000500000000000000" pitchFamily="2" charset="0"/>
              </a:rPr>
              <a:t>cours</a:t>
            </a:r>
            <a:r>
              <a:rPr lang="de-CH" dirty="0">
                <a:latin typeface="Montserrat" panose="00000500000000000000" pitchFamily="2" charset="0"/>
              </a:rPr>
              <a:t> de la </a:t>
            </a:r>
            <a:r>
              <a:rPr lang="de-CH" dirty="0" err="1">
                <a:latin typeface="Montserrat" panose="00000500000000000000" pitchFamily="2" charset="0"/>
              </a:rPr>
              <a:t>croissance</a:t>
            </a:r>
            <a:r>
              <a:rPr lang="de-CH" dirty="0">
                <a:latin typeface="Montserrat" panose="00000500000000000000" pitchFamily="2" charset="0"/>
              </a:rPr>
              <a:t>, et la </a:t>
            </a:r>
            <a:r>
              <a:rPr lang="de-CH" dirty="0" err="1">
                <a:latin typeface="Montserrat" panose="00000500000000000000" pitchFamily="2" charset="0"/>
              </a:rPr>
              <a:t>distinction</a:t>
            </a:r>
            <a:r>
              <a:rPr lang="de-CH" dirty="0">
                <a:latin typeface="Montserrat" panose="00000500000000000000" pitchFamily="2" charset="0"/>
              </a:rPr>
              <a:t> ne </a:t>
            </a:r>
            <a:r>
              <a:rPr lang="de-CH" dirty="0" err="1">
                <a:latin typeface="Montserrat" panose="00000500000000000000" pitchFamily="2" charset="0"/>
              </a:rPr>
              <a:t>peut</a:t>
            </a:r>
            <a:r>
              <a:rPr lang="de-CH" dirty="0">
                <a:latin typeface="Montserrat" panose="00000500000000000000" pitchFamily="2" charset="0"/>
              </a:rPr>
              <a:t> </a:t>
            </a:r>
            <a:r>
              <a:rPr lang="de-CH" dirty="0" err="1">
                <a:latin typeface="Montserrat" panose="00000500000000000000" pitchFamily="2" charset="0"/>
              </a:rPr>
              <a:t>pas</a:t>
            </a:r>
            <a:r>
              <a:rPr lang="de-CH" dirty="0">
                <a:latin typeface="Montserrat" panose="00000500000000000000" pitchFamily="2" charset="0"/>
              </a:rPr>
              <a:t> </a:t>
            </a:r>
            <a:r>
              <a:rPr lang="de-CH" dirty="0" err="1">
                <a:latin typeface="Montserrat" panose="00000500000000000000" pitchFamily="2" charset="0"/>
              </a:rPr>
              <a:t>être</a:t>
            </a:r>
            <a:r>
              <a:rPr lang="de-CH" dirty="0">
                <a:latin typeface="Montserrat" panose="00000500000000000000" pitchFamily="2" charset="0"/>
              </a:rPr>
              <a:t> </a:t>
            </a:r>
            <a:r>
              <a:rPr lang="de-CH" dirty="0" err="1">
                <a:latin typeface="Montserrat" panose="00000500000000000000" pitchFamily="2" charset="0"/>
              </a:rPr>
              <a:t>établie</a:t>
            </a:r>
            <a:r>
              <a:rPr lang="de-CH" dirty="0">
                <a:latin typeface="Montserrat" panose="00000500000000000000" pitchFamily="2" charset="0"/>
              </a:rPr>
              <a:t> </a:t>
            </a:r>
            <a:r>
              <a:rPr lang="de-CH" dirty="0" err="1">
                <a:latin typeface="Montserrat" panose="00000500000000000000" pitchFamily="2" charset="0"/>
              </a:rPr>
              <a:t>précisément</a:t>
            </a:r>
            <a:r>
              <a:rPr lang="de-CH" dirty="0">
                <a:latin typeface="Montserrat" panose="00000500000000000000" pitchFamily="2" charset="0"/>
              </a:rPr>
              <a:t> </a:t>
            </a:r>
            <a:r>
              <a:rPr lang="de-CH" dirty="0" err="1">
                <a:latin typeface="Montserrat" panose="00000500000000000000" pitchFamily="2" charset="0"/>
              </a:rPr>
              <a:t>sur</a:t>
            </a:r>
            <a:r>
              <a:rPr lang="de-CH" dirty="0">
                <a:latin typeface="Montserrat" panose="00000500000000000000" pitchFamily="2" charset="0"/>
              </a:rPr>
              <a:t> la </a:t>
            </a:r>
            <a:r>
              <a:rPr lang="de-CH" dirty="0" err="1">
                <a:latin typeface="Montserrat" panose="00000500000000000000" pitchFamily="2" charset="0"/>
              </a:rPr>
              <a:t>base</a:t>
            </a:r>
            <a:r>
              <a:rPr lang="de-CH" dirty="0">
                <a:latin typeface="Montserrat" panose="00000500000000000000" pitchFamily="2" charset="0"/>
              </a:rPr>
              <a:t> de </a:t>
            </a:r>
            <a:r>
              <a:rPr lang="de-CH" dirty="0" err="1">
                <a:latin typeface="Montserrat" panose="00000500000000000000" pitchFamily="2" charset="0"/>
              </a:rPr>
              <a:t>l’âge</a:t>
            </a:r>
            <a:r>
              <a:rPr lang="de-CH" dirty="0">
                <a:latin typeface="Montserrat" panose="00000500000000000000" pitchFamily="2" charset="0"/>
              </a:rPr>
              <a:t>.  </a:t>
            </a:r>
            <a:endParaRPr lang="de-CH" dirty="0">
              <a:latin typeface="Montserrat" panose="00000500000000000000" pitchFamily="2" charset="0"/>
              <a:ea typeface="Calibri"/>
              <a:cs typeface="Calibri"/>
            </a:endParaRPr>
          </a:p>
          <a:p>
            <a:pPr marL="171450" indent="-171450">
              <a:buFont typeface="Arial"/>
              <a:buChar char="•"/>
            </a:pPr>
            <a:r>
              <a:rPr lang="de-CH" dirty="0">
                <a:latin typeface="Montserrat" panose="00000500000000000000" pitchFamily="2" charset="0"/>
              </a:rPr>
              <a:t>En </a:t>
            </a:r>
            <a:r>
              <a:rPr lang="de-CH" dirty="0" err="1">
                <a:latin typeface="Montserrat" panose="00000500000000000000" pitchFamily="2" charset="0"/>
              </a:rPr>
              <a:t>règle</a:t>
            </a:r>
            <a:r>
              <a:rPr lang="de-CH" dirty="0">
                <a:latin typeface="Montserrat" panose="00000500000000000000" pitchFamily="2" charset="0"/>
              </a:rPr>
              <a:t> </a:t>
            </a:r>
            <a:r>
              <a:rPr lang="de-CH" dirty="0" err="1">
                <a:latin typeface="Montserrat" panose="00000500000000000000" pitchFamily="2" charset="0"/>
              </a:rPr>
              <a:t>générale</a:t>
            </a:r>
            <a:r>
              <a:rPr lang="de-CH" dirty="0">
                <a:latin typeface="Montserrat" panose="00000500000000000000" pitchFamily="2" charset="0"/>
              </a:rPr>
              <a:t>, on </a:t>
            </a:r>
            <a:r>
              <a:rPr lang="de-CH" dirty="0" err="1">
                <a:latin typeface="Montserrat" panose="00000500000000000000" pitchFamily="2" charset="0"/>
              </a:rPr>
              <a:t>parle</a:t>
            </a:r>
            <a:r>
              <a:rPr lang="de-CH" dirty="0">
                <a:latin typeface="Montserrat" panose="00000500000000000000" pitchFamily="2" charset="0"/>
              </a:rPr>
              <a:t> par </a:t>
            </a:r>
            <a:r>
              <a:rPr lang="de-CH" dirty="0" err="1">
                <a:latin typeface="Montserrat" panose="00000500000000000000" pitchFamily="2" charset="0"/>
              </a:rPr>
              <a:t>conséquent</a:t>
            </a:r>
            <a:r>
              <a:rPr lang="de-CH" dirty="0">
                <a:latin typeface="Montserrat" panose="00000500000000000000" pitchFamily="2" charset="0"/>
              </a:rPr>
              <a:t> </a:t>
            </a:r>
            <a:r>
              <a:rPr lang="de-CH" dirty="0" err="1">
                <a:latin typeface="Montserrat" panose="00000500000000000000" pitchFamily="2" charset="0"/>
              </a:rPr>
              <a:t>d’enfant</a:t>
            </a:r>
            <a:r>
              <a:rPr lang="de-CH" dirty="0">
                <a:latin typeface="Montserrat" panose="00000500000000000000" pitchFamily="2" charset="0"/>
              </a:rPr>
              <a:t> </a:t>
            </a:r>
            <a:r>
              <a:rPr lang="de-CH" dirty="0" err="1">
                <a:latin typeface="Montserrat" panose="00000500000000000000" pitchFamily="2" charset="0"/>
              </a:rPr>
              <a:t>aussi</a:t>
            </a:r>
            <a:r>
              <a:rPr lang="de-CH" dirty="0">
                <a:latin typeface="Montserrat" panose="00000500000000000000" pitchFamily="2" charset="0"/>
              </a:rPr>
              <a:t> </a:t>
            </a:r>
            <a:r>
              <a:rPr lang="de-CH" dirty="0" err="1">
                <a:latin typeface="Montserrat" panose="00000500000000000000" pitchFamily="2" charset="0"/>
              </a:rPr>
              <a:t>longtemps</a:t>
            </a:r>
            <a:r>
              <a:rPr lang="de-CH" dirty="0">
                <a:latin typeface="Montserrat" panose="00000500000000000000" pitchFamily="2" charset="0"/>
              </a:rPr>
              <a:t> </a:t>
            </a:r>
            <a:r>
              <a:rPr lang="de-CH" dirty="0" err="1">
                <a:latin typeface="Montserrat" panose="00000500000000000000" pitchFamily="2" charset="0"/>
              </a:rPr>
              <a:t>qu’une</a:t>
            </a:r>
            <a:r>
              <a:rPr lang="de-CH" dirty="0">
                <a:latin typeface="Montserrat" panose="00000500000000000000" pitchFamily="2" charset="0"/>
              </a:rPr>
              <a:t> </a:t>
            </a:r>
            <a:r>
              <a:rPr lang="de-CH" dirty="0" err="1">
                <a:latin typeface="Montserrat" panose="00000500000000000000" pitchFamily="2" charset="0"/>
              </a:rPr>
              <a:t>personne</a:t>
            </a:r>
            <a:r>
              <a:rPr lang="de-CH" dirty="0">
                <a:latin typeface="Montserrat" panose="00000500000000000000" pitchFamily="2" charset="0"/>
              </a:rPr>
              <a:t> a </a:t>
            </a:r>
            <a:r>
              <a:rPr lang="de-CH" dirty="0" err="1">
                <a:latin typeface="Montserrat" panose="00000500000000000000" pitchFamily="2" charset="0"/>
              </a:rPr>
              <a:t>une</a:t>
            </a:r>
            <a:r>
              <a:rPr lang="de-CH" dirty="0">
                <a:latin typeface="Montserrat" panose="00000500000000000000" pitchFamily="2" charset="0"/>
              </a:rPr>
              <a:t> </a:t>
            </a:r>
            <a:r>
              <a:rPr lang="de-CH" dirty="0" err="1">
                <a:latin typeface="Montserrat" panose="00000500000000000000" pitchFamily="2" charset="0"/>
              </a:rPr>
              <a:t>allure</a:t>
            </a:r>
            <a:r>
              <a:rPr lang="de-CH" dirty="0">
                <a:latin typeface="Montserrat" panose="00000500000000000000" pitchFamily="2" charset="0"/>
              </a:rPr>
              <a:t> </a:t>
            </a:r>
            <a:r>
              <a:rPr lang="de-CH" dirty="0" err="1">
                <a:latin typeface="Montserrat" panose="00000500000000000000" pitchFamily="2" charset="0"/>
              </a:rPr>
              <a:t>d’enfant</a:t>
            </a:r>
            <a:r>
              <a:rPr lang="de-CH" dirty="0">
                <a:latin typeface="Montserrat" panose="00000500000000000000" pitchFamily="2" charset="0"/>
              </a:rPr>
              <a:t>, </a:t>
            </a:r>
            <a:r>
              <a:rPr lang="fr-CH" dirty="0">
                <a:latin typeface="Montserrat" panose="00000500000000000000" pitchFamily="2" charset="0"/>
              </a:rPr>
              <a:t>typiquement jusqu’à la puberté et le développement des caractères sexuels secondaires.</a:t>
            </a:r>
            <a:endParaRPr lang="en-US" dirty="0">
              <a:latin typeface="Montserrat" panose="00000500000000000000" pitchFamily="2" charset="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35</a:t>
            </a:fld>
            <a:endParaRPr lang="en-US"/>
          </a:p>
        </p:txBody>
      </p:sp>
    </p:spTree>
    <p:extLst>
      <p:ext uri="{BB962C8B-B14F-4D97-AF65-F5344CB8AC3E}">
        <p14:creationId xmlns:p14="http://schemas.microsoft.com/office/powerpoint/2010/main" val="24394300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171450" indent="-171450">
              <a:buFont typeface="Arial"/>
              <a:buChar char="•"/>
            </a:pPr>
            <a:r>
              <a:rPr lang="en-US" dirty="0" err="1">
                <a:latin typeface="Montserrat" panose="00000500000000000000" pitchFamily="2" charset="0"/>
                <a:cs typeface="Arial"/>
              </a:rPr>
              <a:t>Même</a:t>
            </a:r>
            <a:r>
              <a:rPr lang="en-US" dirty="0">
                <a:latin typeface="Montserrat" panose="00000500000000000000" pitchFamily="2" charset="0"/>
                <a:cs typeface="Arial"/>
              </a:rPr>
              <a:t> </a:t>
            </a:r>
            <a:r>
              <a:rPr lang="en-US" dirty="0" err="1">
                <a:latin typeface="Montserrat" panose="00000500000000000000" pitchFamily="2" charset="0"/>
                <a:cs typeface="Arial"/>
              </a:rPr>
              <a:t>si</a:t>
            </a:r>
            <a:r>
              <a:rPr lang="en-US" dirty="0">
                <a:latin typeface="Montserrat" panose="00000500000000000000" pitchFamily="2" charset="0"/>
                <a:cs typeface="Arial"/>
              </a:rPr>
              <a:t> les enfants ne </a:t>
            </a:r>
            <a:r>
              <a:rPr lang="en-US" dirty="0" err="1">
                <a:latin typeface="Montserrat" panose="00000500000000000000" pitchFamily="2" charset="0"/>
                <a:cs typeface="Arial"/>
              </a:rPr>
              <a:t>sont</a:t>
            </a:r>
            <a:r>
              <a:rPr lang="en-US" dirty="0">
                <a:latin typeface="Montserrat" panose="00000500000000000000" pitchFamily="2" charset="0"/>
                <a:cs typeface="Arial"/>
              </a:rPr>
              <a:t> pas de petits </a:t>
            </a:r>
            <a:r>
              <a:rPr lang="en-US" dirty="0" err="1">
                <a:latin typeface="Montserrat" panose="00000500000000000000" pitchFamily="2" charset="0"/>
                <a:cs typeface="Arial"/>
              </a:rPr>
              <a:t>adultes</a:t>
            </a:r>
            <a:r>
              <a:rPr lang="en-US" dirty="0">
                <a:latin typeface="Montserrat" panose="00000500000000000000" pitchFamily="2" charset="0"/>
                <a:cs typeface="Arial"/>
              </a:rPr>
              <a:t>, les </a:t>
            </a:r>
            <a:r>
              <a:rPr lang="en-US" dirty="0" err="1">
                <a:latin typeface="Montserrat" panose="00000500000000000000" pitchFamily="2" charset="0"/>
                <a:cs typeface="Arial"/>
              </a:rPr>
              <a:t>mesures</a:t>
            </a:r>
            <a:r>
              <a:rPr lang="en-US" dirty="0">
                <a:latin typeface="Montserrat" panose="00000500000000000000" pitchFamily="2" charset="0"/>
                <a:cs typeface="Arial"/>
              </a:rPr>
              <a:t> </a:t>
            </a:r>
            <a:r>
              <a:rPr lang="en-US" dirty="0" err="1">
                <a:latin typeface="Montserrat" panose="00000500000000000000" pitchFamily="2" charset="0"/>
                <a:cs typeface="Arial"/>
              </a:rPr>
              <a:t>d’urgence</a:t>
            </a:r>
            <a:r>
              <a:rPr lang="en-US" dirty="0">
                <a:latin typeface="Montserrat" panose="00000500000000000000" pitchFamily="2" charset="0"/>
                <a:cs typeface="Arial"/>
              </a:rPr>
              <a:t> de base </a:t>
            </a:r>
            <a:r>
              <a:rPr lang="en-US" dirty="0" err="1">
                <a:latin typeface="Montserrat" panose="00000500000000000000" pitchFamily="2" charset="0"/>
                <a:cs typeface="Arial"/>
              </a:rPr>
              <a:t>sont</a:t>
            </a:r>
            <a:r>
              <a:rPr lang="en-US" dirty="0">
                <a:latin typeface="Montserrat" panose="00000500000000000000" pitchFamily="2" charset="0"/>
                <a:cs typeface="Arial"/>
              </a:rPr>
              <a:t> </a:t>
            </a:r>
            <a:r>
              <a:rPr lang="en-US" dirty="0" err="1">
                <a:latin typeface="Montserrat" panose="00000500000000000000" pitchFamily="2" charset="0"/>
                <a:cs typeface="Arial"/>
              </a:rPr>
              <a:t>réalisées</a:t>
            </a:r>
            <a:r>
              <a:rPr lang="en-US" dirty="0">
                <a:latin typeface="Montserrat" panose="00000500000000000000" pitchFamily="2" charset="0"/>
                <a:cs typeface="Arial"/>
              </a:rPr>
              <a:t> </a:t>
            </a:r>
            <a:r>
              <a:rPr lang="en-US" dirty="0" err="1">
                <a:latin typeface="Montserrat" panose="00000500000000000000" pitchFamily="2" charset="0"/>
                <a:cs typeface="Arial"/>
              </a:rPr>
              <a:t>presque</a:t>
            </a:r>
            <a:r>
              <a:rPr lang="en-US" dirty="0">
                <a:latin typeface="Montserrat" panose="00000500000000000000" pitchFamily="2" charset="0"/>
                <a:cs typeface="Arial"/>
              </a:rPr>
              <a:t> de la </a:t>
            </a:r>
            <a:r>
              <a:rPr lang="en-US" dirty="0" err="1">
                <a:latin typeface="Montserrat" panose="00000500000000000000" pitchFamily="2" charset="0"/>
                <a:cs typeface="Arial"/>
              </a:rPr>
              <a:t>même</a:t>
            </a:r>
            <a:r>
              <a:rPr lang="en-US" dirty="0">
                <a:latin typeface="Montserrat" panose="00000500000000000000" pitchFamily="2" charset="0"/>
                <a:cs typeface="Arial"/>
              </a:rPr>
              <a:t> façon. </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Commencer par 5 ventilations </a:t>
            </a:r>
            <a:r>
              <a:rPr lang="en-US" dirty="0" err="1">
                <a:latin typeface="Montserrat" panose="00000500000000000000" pitchFamily="2" charset="0"/>
                <a:cs typeface="Arial"/>
              </a:rPr>
              <a:t>initiales</a:t>
            </a:r>
            <a:r>
              <a:rPr lang="en-US" dirty="0">
                <a:latin typeface="Montserrat" panose="00000500000000000000" pitchFamily="2" charset="0"/>
                <a:cs typeface="Arial"/>
              </a:rPr>
              <a:t>.</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Pour un enfant sans </a:t>
            </a:r>
            <a:r>
              <a:rPr lang="en-US" dirty="0" err="1">
                <a:latin typeface="Montserrat" panose="00000500000000000000" pitchFamily="2" charset="0"/>
                <a:cs typeface="Arial"/>
              </a:rPr>
              <a:t>réaction</a:t>
            </a:r>
            <a:r>
              <a:rPr lang="en-US" dirty="0">
                <a:latin typeface="Montserrat" panose="00000500000000000000" pitchFamily="2" charset="0"/>
                <a:cs typeface="Arial"/>
              </a:rPr>
              <a:t> </a:t>
            </a:r>
            <a:r>
              <a:rPr lang="en-US" dirty="0" err="1">
                <a:latin typeface="Montserrat" panose="00000500000000000000" pitchFamily="2" charset="0"/>
                <a:cs typeface="Arial"/>
              </a:rPr>
              <a:t>ou</a:t>
            </a:r>
            <a:r>
              <a:rPr lang="en-US" dirty="0">
                <a:latin typeface="Montserrat" panose="00000500000000000000" pitchFamily="2" charset="0"/>
                <a:cs typeface="Arial"/>
              </a:rPr>
              <a:t> sans respiration </a:t>
            </a:r>
            <a:r>
              <a:rPr lang="en-US" dirty="0" err="1">
                <a:latin typeface="Montserrat" panose="00000500000000000000" pitchFamily="2" charset="0"/>
                <a:cs typeface="Arial"/>
              </a:rPr>
              <a:t>normale</a:t>
            </a:r>
            <a:r>
              <a:rPr lang="en-US" dirty="0">
                <a:latin typeface="Montserrat" panose="00000500000000000000" pitchFamily="2" charset="0"/>
                <a:cs typeface="Arial"/>
              </a:rPr>
              <a:t>, on </a:t>
            </a:r>
            <a:r>
              <a:rPr lang="en-US" dirty="0" err="1">
                <a:latin typeface="Montserrat" panose="00000500000000000000" pitchFamily="2" charset="0"/>
                <a:cs typeface="Arial"/>
              </a:rPr>
              <a:t>appliquera</a:t>
            </a:r>
            <a:r>
              <a:rPr lang="en-US" dirty="0">
                <a:latin typeface="Montserrat" panose="00000500000000000000" pitchFamily="2" charset="0"/>
                <a:cs typeface="Arial"/>
              </a:rPr>
              <a:t> </a:t>
            </a:r>
            <a:r>
              <a:rPr lang="en-US" dirty="0" err="1">
                <a:latin typeface="Montserrat" panose="00000500000000000000" pitchFamily="2" charset="0"/>
                <a:cs typeface="Arial"/>
              </a:rPr>
              <a:t>alternativement</a:t>
            </a:r>
            <a:r>
              <a:rPr lang="en-US" dirty="0">
                <a:latin typeface="Montserrat" panose="00000500000000000000" pitchFamily="2" charset="0"/>
                <a:cs typeface="Arial"/>
              </a:rPr>
              <a:t> 15 massages </a:t>
            </a:r>
            <a:r>
              <a:rPr lang="en-US" dirty="0" err="1">
                <a:latin typeface="Montserrat" panose="00000500000000000000" pitchFamily="2" charset="0"/>
                <a:cs typeface="Arial"/>
              </a:rPr>
              <a:t>cardiaques</a:t>
            </a:r>
            <a:r>
              <a:rPr lang="en-US" dirty="0">
                <a:latin typeface="Montserrat" panose="00000500000000000000" pitchFamily="2" charset="0"/>
                <a:cs typeface="Arial"/>
              </a:rPr>
              <a:t> pour 2 ventilations.</a:t>
            </a:r>
            <a:endParaRPr lang="en-US" dirty="0">
              <a:latin typeface="Montserrat" panose="00000500000000000000" pitchFamily="2" charset="0"/>
              <a:ea typeface="Calibri"/>
              <a:cs typeface="Arial"/>
            </a:endParaRPr>
          </a:p>
          <a:p>
            <a:pPr marL="171450" indent="-171450">
              <a:buFont typeface="Arial"/>
              <a:buChar char="•"/>
            </a:pPr>
            <a:r>
              <a:rPr lang="en-US" dirty="0" err="1">
                <a:latin typeface="Montserrat" panose="00000500000000000000" pitchFamily="2" charset="0"/>
                <a:cs typeface="Arial"/>
              </a:rPr>
              <a:t>Ces</a:t>
            </a:r>
            <a:r>
              <a:rPr lang="en-US" dirty="0">
                <a:latin typeface="Montserrat" panose="00000500000000000000" pitchFamily="2" charset="0"/>
                <a:cs typeface="Arial"/>
              </a:rPr>
              <a:t> </a:t>
            </a:r>
            <a:r>
              <a:rPr lang="en-US" dirty="0" err="1">
                <a:latin typeface="Montserrat" panose="00000500000000000000" pitchFamily="2" charset="0"/>
                <a:cs typeface="Arial"/>
              </a:rPr>
              <a:t>mesures</a:t>
            </a:r>
            <a:r>
              <a:rPr lang="en-US" dirty="0">
                <a:latin typeface="Montserrat" panose="00000500000000000000" pitchFamily="2" charset="0"/>
                <a:cs typeface="Arial"/>
              </a:rPr>
              <a:t> </a:t>
            </a:r>
            <a:r>
              <a:rPr lang="en-US" dirty="0" err="1">
                <a:latin typeface="Montserrat" panose="00000500000000000000" pitchFamily="2" charset="0"/>
                <a:cs typeface="Arial"/>
              </a:rPr>
              <a:t>sont</a:t>
            </a:r>
            <a:r>
              <a:rPr lang="en-US" dirty="0">
                <a:latin typeface="Montserrat" panose="00000500000000000000" pitchFamily="2" charset="0"/>
                <a:cs typeface="Arial"/>
              </a:rPr>
              <a:t> bien entendu </a:t>
            </a:r>
            <a:r>
              <a:rPr lang="en-US" dirty="0" err="1">
                <a:latin typeface="Montserrat" panose="00000500000000000000" pitchFamily="2" charset="0"/>
                <a:cs typeface="Arial"/>
              </a:rPr>
              <a:t>réalisées</a:t>
            </a:r>
            <a:r>
              <a:rPr lang="en-US" dirty="0">
                <a:latin typeface="Montserrat" panose="00000500000000000000" pitchFamily="2" charset="0"/>
                <a:cs typeface="Arial"/>
              </a:rPr>
              <a:t> avec </a:t>
            </a:r>
            <a:r>
              <a:rPr lang="en-US" dirty="0" err="1">
                <a:latin typeface="Montserrat" panose="00000500000000000000" pitchFamily="2" charset="0"/>
                <a:cs typeface="Arial"/>
              </a:rPr>
              <a:t>moins</a:t>
            </a:r>
            <a:r>
              <a:rPr lang="en-US" dirty="0">
                <a:latin typeface="Montserrat" panose="00000500000000000000" pitchFamily="2" charset="0"/>
                <a:cs typeface="Arial"/>
              </a:rPr>
              <a:t> de force </a:t>
            </a:r>
            <a:r>
              <a:rPr lang="en-US" dirty="0" err="1">
                <a:latin typeface="Montserrat" panose="00000500000000000000" pitchFamily="2" charset="0"/>
                <a:cs typeface="Arial"/>
              </a:rPr>
              <a:t>que</a:t>
            </a:r>
            <a:r>
              <a:rPr lang="en-US" dirty="0">
                <a:latin typeface="Montserrat" panose="00000500000000000000" pitchFamily="2" charset="0"/>
                <a:cs typeface="Arial"/>
              </a:rPr>
              <a:t> pour un </a:t>
            </a:r>
            <a:r>
              <a:rPr lang="en-US" dirty="0" err="1">
                <a:latin typeface="Montserrat" panose="00000500000000000000" pitchFamily="2" charset="0"/>
                <a:cs typeface="Arial"/>
              </a:rPr>
              <a:t>adulte</a:t>
            </a:r>
            <a:r>
              <a:rPr lang="en-US" dirty="0">
                <a:latin typeface="Montserrat" panose="00000500000000000000" pitchFamily="2" charset="0"/>
                <a:cs typeface="Arial"/>
              </a:rPr>
              <a:t>. La </a:t>
            </a:r>
            <a:r>
              <a:rPr lang="en-US" dirty="0" err="1">
                <a:latin typeface="Montserrat" panose="00000500000000000000" pitchFamily="2" charset="0"/>
                <a:cs typeface="Arial"/>
              </a:rPr>
              <a:t>profondeur</a:t>
            </a:r>
            <a:r>
              <a:rPr lang="en-US" dirty="0">
                <a:latin typeface="Montserrat" panose="00000500000000000000" pitchFamily="2" charset="0"/>
                <a:cs typeface="Arial"/>
              </a:rPr>
              <a:t> du massage </a:t>
            </a:r>
            <a:r>
              <a:rPr lang="en-US" dirty="0" err="1">
                <a:latin typeface="Montserrat" panose="00000500000000000000" pitchFamily="2" charset="0"/>
                <a:cs typeface="Arial"/>
              </a:rPr>
              <a:t>cardiaque</a:t>
            </a:r>
            <a:r>
              <a:rPr lang="en-US" dirty="0">
                <a:latin typeface="Montserrat" panose="00000500000000000000" pitchFamily="2" charset="0"/>
                <a:cs typeface="Arial"/>
              </a:rPr>
              <a:t> </a:t>
            </a:r>
            <a:r>
              <a:rPr lang="en-US" dirty="0" err="1">
                <a:latin typeface="Montserrat" panose="00000500000000000000" pitchFamily="2" charset="0"/>
                <a:cs typeface="Arial"/>
              </a:rPr>
              <a:t>équivaut</a:t>
            </a:r>
            <a:r>
              <a:rPr lang="en-US" dirty="0">
                <a:latin typeface="Montserrat" panose="00000500000000000000" pitchFamily="2" charset="0"/>
                <a:cs typeface="Arial"/>
              </a:rPr>
              <a:t> à un tiers du </a:t>
            </a:r>
            <a:r>
              <a:rPr lang="en-US" dirty="0" err="1">
                <a:latin typeface="Montserrat" panose="00000500000000000000" pitchFamily="2" charset="0"/>
                <a:cs typeface="Arial"/>
              </a:rPr>
              <a:t>diamètre</a:t>
            </a:r>
            <a:r>
              <a:rPr lang="en-US" dirty="0">
                <a:latin typeface="Montserrat" panose="00000500000000000000" pitchFamily="2" charset="0"/>
                <a:cs typeface="Arial"/>
              </a:rPr>
              <a:t> du thorax.</a:t>
            </a:r>
            <a:endParaRPr lang="en-US" dirty="0">
              <a:latin typeface="Montserrat" panose="00000500000000000000" pitchFamily="2" charset="0"/>
              <a:ea typeface="Calibri"/>
              <a:cs typeface="Arial"/>
            </a:endParaRPr>
          </a:p>
          <a:p>
            <a:pPr marL="171450" indent="-171450">
              <a:buFont typeface="Arial"/>
              <a:buChar char="•"/>
            </a:pPr>
            <a:r>
              <a:rPr lang="en-US" dirty="0">
                <a:latin typeface="Montserrat" panose="00000500000000000000" pitchFamily="2" charset="0"/>
                <a:cs typeface="Arial"/>
              </a:rPr>
              <a:t>Dans le cadre de la </a:t>
            </a:r>
            <a:r>
              <a:rPr lang="en-US" dirty="0" err="1">
                <a:latin typeface="Montserrat" panose="00000500000000000000" pitchFamily="2" charset="0"/>
                <a:cs typeface="Arial"/>
              </a:rPr>
              <a:t>réanimation</a:t>
            </a:r>
            <a:r>
              <a:rPr lang="en-US" dirty="0">
                <a:latin typeface="Montserrat" panose="00000500000000000000" pitchFamily="2" charset="0"/>
                <a:cs typeface="Arial"/>
              </a:rPr>
              <a:t> chez les enfants, la ventilation est plus </a:t>
            </a:r>
            <a:r>
              <a:rPr lang="en-US" dirty="0" err="1">
                <a:latin typeface="Montserrat" panose="00000500000000000000" pitchFamily="2" charset="0"/>
                <a:cs typeface="Arial"/>
              </a:rPr>
              <a:t>importante</a:t>
            </a:r>
            <a:r>
              <a:rPr lang="en-US" dirty="0">
                <a:latin typeface="Montserrat" panose="00000500000000000000" pitchFamily="2" charset="0"/>
                <a:cs typeface="Arial"/>
              </a:rPr>
              <a:t> </a:t>
            </a:r>
            <a:r>
              <a:rPr lang="en-US" dirty="0" err="1">
                <a:latin typeface="Montserrat" panose="00000500000000000000" pitchFamily="2" charset="0"/>
                <a:cs typeface="Arial"/>
              </a:rPr>
              <a:t>que</a:t>
            </a:r>
            <a:r>
              <a:rPr lang="en-US" dirty="0">
                <a:latin typeface="Montserrat" panose="00000500000000000000" pitchFamily="2" charset="0"/>
                <a:cs typeface="Arial"/>
              </a:rPr>
              <a:t> chez un </a:t>
            </a:r>
            <a:r>
              <a:rPr lang="en-US" dirty="0" err="1">
                <a:latin typeface="Montserrat" panose="00000500000000000000" pitchFamily="2" charset="0"/>
                <a:cs typeface="Arial"/>
              </a:rPr>
              <a:t>adulte</a:t>
            </a:r>
            <a:r>
              <a:rPr lang="en-US" dirty="0">
                <a:latin typeface="Montserrat" panose="00000500000000000000" pitchFamily="2" charset="0"/>
                <a:cs typeface="Arial"/>
              </a:rPr>
              <a:t>, et doit </a:t>
            </a:r>
            <a:r>
              <a:rPr lang="en-US" dirty="0" err="1">
                <a:latin typeface="Montserrat" panose="00000500000000000000" pitchFamily="2" charset="0"/>
                <a:cs typeface="Arial"/>
              </a:rPr>
              <a:t>être</a:t>
            </a:r>
            <a:r>
              <a:rPr lang="en-US" dirty="0">
                <a:latin typeface="Montserrat" panose="00000500000000000000" pitchFamily="2" charset="0"/>
                <a:cs typeface="Arial"/>
              </a:rPr>
              <a:t> </a:t>
            </a:r>
            <a:r>
              <a:rPr lang="en-US" dirty="0" err="1">
                <a:latin typeface="Montserrat" panose="00000500000000000000" pitchFamily="2" charset="0"/>
                <a:cs typeface="Arial"/>
              </a:rPr>
              <a:t>réalisée</a:t>
            </a:r>
            <a:r>
              <a:rPr lang="en-US" dirty="0">
                <a:latin typeface="Montserrat" panose="00000500000000000000" pitchFamily="2" charset="0"/>
                <a:cs typeface="Arial"/>
              </a:rPr>
              <a:t> dans toute la </a:t>
            </a:r>
            <a:r>
              <a:rPr lang="en-US" dirty="0" err="1">
                <a:latin typeface="Montserrat" panose="00000500000000000000" pitchFamily="2" charset="0"/>
                <a:cs typeface="Arial"/>
              </a:rPr>
              <a:t>mesure</a:t>
            </a:r>
            <a:r>
              <a:rPr lang="en-US" dirty="0">
                <a:latin typeface="Montserrat" panose="00000500000000000000" pitchFamily="2" charset="0"/>
                <a:cs typeface="Arial"/>
              </a:rPr>
              <a:t> du possible.</a:t>
            </a:r>
            <a:endParaRPr lang="en-US" dirty="0">
              <a:latin typeface="Montserrat" panose="00000500000000000000" pitchFamily="2" charset="0"/>
              <a:ea typeface="Calibri"/>
              <a:cs typeface="Arial"/>
            </a:endParaRPr>
          </a:p>
          <a:p>
            <a:endParaRPr lang="fr-CH" dirty="0">
              <a:latin typeface="Arial" pitchFamily="34" charset="0"/>
              <a:cs typeface="Arial" pitchFamily="34" charset="0"/>
            </a:endParaRP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171450" indent="-171450">
              <a:buFont typeface="Arial"/>
              <a:buChar char="•"/>
            </a:pPr>
            <a:r>
              <a:rPr lang="fr-FR" dirty="0">
                <a:latin typeface="Montserrat" panose="00000500000000000000" pitchFamily="2" charset="0"/>
              </a:rPr>
              <a:t>Pour les enfants de moins de 25 kg (ou de moins de 8 ans), activez le mode enfant si l'appareil en est équipé.</a:t>
            </a:r>
            <a:endParaRPr lang="en-US" dirty="0">
              <a:latin typeface="Montserrat" panose="00000500000000000000" pitchFamily="2" charset="0"/>
            </a:endParaRPr>
          </a:p>
          <a:p>
            <a:pPr marL="171450" indent="-171450">
              <a:buFont typeface="Arial"/>
              <a:buChar char="•"/>
            </a:pPr>
            <a:r>
              <a:rPr lang="fr-FR" dirty="0">
                <a:latin typeface="Montserrat" panose="00000500000000000000" pitchFamily="2" charset="0"/>
              </a:rPr>
              <a:t>Pour les enfants de moins de 25 kg (ou de moins de 8 ans), collez les électrodes sur la poitrine et le dos.</a:t>
            </a:r>
            <a:endParaRPr lang="fr-CH" dirty="0">
              <a:latin typeface="Montserrat" panose="00000500000000000000" pitchFamily="2" charset="0"/>
              <a:ea typeface="Calibri"/>
              <a:cs typeface="Calibri"/>
            </a:endParaRP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ontserrat" panose="00000500000000000000" pitchFamily="2" charset="0"/>
              </a:rPr>
              <a:t>Des </a:t>
            </a:r>
            <a:r>
              <a:rPr lang="en-US" dirty="0" err="1">
                <a:latin typeface="Montserrat" panose="00000500000000000000" pitchFamily="2" charset="0"/>
              </a:rPr>
              <a:t>exemples</a:t>
            </a:r>
            <a:r>
              <a:rPr lang="en-US" dirty="0">
                <a:latin typeface="Montserrat" panose="00000500000000000000" pitchFamily="2" charset="0"/>
              </a:rPr>
              <a:t> de </a:t>
            </a:r>
            <a:r>
              <a:rPr lang="en-US" dirty="0" err="1">
                <a:latin typeface="Montserrat" panose="00000500000000000000" pitchFamily="2" charset="0"/>
              </a:rPr>
              <a:t>scénarios</a:t>
            </a:r>
            <a:r>
              <a:rPr lang="en-US" dirty="0">
                <a:latin typeface="Montserrat" panose="00000500000000000000" pitchFamily="2" charset="0"/>
              </a:rPr>
              <a:t> </a:t>
            </a:r>
            <a:r>
              <a:rPr lang="en-US" dirty="0" err="1">
                <a:latin typeface="Montserrat" panose="00000500000000000000" pitchFamily="2" charset="0"/>
              </a:rPr>
              <a:t>figurent</a:t>
            </a:r>
            <a:r>
              <a:rPr lang="en-US" dirty="0">
                <a:latin typeface="Montserrat" panose="00000500000000000000" pitchFamily="2" charset="0"/>
              </a:rPr>
              <a:t> dans le </a:t>
            </a:r>
            <a:r>
              <a:rPr lang="en-US" dirty="0" err="1">
                <a:latin typeface="Montserrat" panose="00000500000000000000" pitchFamily="2" charset="0"/>
              </a:rPr>
              <a:t>manuel</a:t>
            </a:r>
            <a:endParaRPr lang="en-US" dirty="0">
              <a:solidFill>
                <a:srgbClr val="444444"/>
              </a:solidFill>
              <a:latin typeface="Montserrat" panose="00000500000000000000" pitchFamily="2" charset="0"/>
            </a:endParaRPr>
          </a:p>
          <a:p>
            <a:r>
              <a:rPr lang="en-US" dirty="0">
                <a:latin typeface="Montserrat" panose="00000500000000000000" pitchFamily="2" charset="0"/>
              </a:rPr>
              <a:t>On </a:t>
            </a:r>
            <a:r>
              <a:rPr lang="en-US" dirty="0" err="1">
                <a:latin typeface="Montserrat" panose="00000500000000000000" pitchFamily="2" charset="0"/>
              </a:rPr>
              <a:t>choisira</a:t>
            </a:r>
            <a:r>
              <a:rPr lang="en-US" dirty="0">
                <a:latin typeface="Montserrat" panose="00000500000000000000" pitchFamily="2" charset="0"/>
              </a:rPr>
              <a:t> des </a:t>
            </a:r>
            <a:r>
              <a:rPr lang="en-US" dirty="0" err="1">
                <a:latin typeface="Montserrat" panose="00000500000000000000" pitchFamily="2" charset="0"/>
              </a:rPr>
              <a:t>scénarios</a:t>
            </a:r>
            <a:r>
              <a:rPr lang="en-US" dirty="0">
                <a:latin typeface="Montserrat" panose="00000500000000000000" pitchFamily="2" charset="0"/>
              </a:rPr>
              <a:t> </a:t>
            </a:r>
            <a:r>
              <a:rPr lang="en-US" dirty="0" err="1">
                <a:latin typeface="Montserrat" panose="00000500000000000000" pitchFamily="2" charset="0"/>
              </a:rPr>
              <a:t>s’inscrivant</a:t>
            </a:r>
            <a:r>
              <a:rPr lang="en-US" dirty="0">
                <a:latin typeface="Montserrat" panose="00000500000000000000" pitchFamily="2" charset="0"/>
              </a:rPr>
              <a:t> dans le </a:t>
            </a:r>
            <a:r>
              <a:rPr lang="en-US" dirty="0" err="1">
                <a:latin typeface="Montserrat" panose="00000500000000000000" pitchFamily="2" charset="0"/>
              </a:rPr>
              <a:t>contexte</a:t>
            </a:r>
            <a:r>
              <a:rPr lang="en-US" dirty="0">
                <a:latin typeface="Montserrat" panose="00000500000000000000" pitchFamily="2" charset="0"/>
              </a:rPr>
              <a:t> des participants au </a:t>
            </a:r>
            <a:r>
              <a:rPr lang="en-US" dirty="0" err="1">
                <a:latin typeface="Montserrat" panose="00000500000000000000" pitchFamily="2" charset="0"/>
              </a:rPr>
              <a:t>cours</a:t>
            </a:r>
            <a:endParaRPr lang="en-US" dirty="0">
              <a:solidFill>
                <a:srgbClr val="444444"/>
              </a:solidFill>
              <a:latin typeface="Montserrat" panose="00000500000000000000" pitchFamily="2" charset="0"/>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39</a:t>
            </a:fld>
            <a:endParaRPr lang="en-US"/>
          </a:p>
        </p:txBody>
      </p:sp>
    </p:spTree>
    <p:extLst>
      <p:ext uri="{BB962C8B-B14F-4D97-AF65-F5344CB8AC3E}">
        <p14:creationId xmlns:p14="http://schemas.microsoft.com/office/powerpoint/2010/main" val="35520112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de-CH" dirty="0" err="1">
                <a:latin typeface="Montserrat" panose="00000500000000000000" pitchFamily="2" charset="0"/>
                <a:cs typeface="Arial"/>
              </a:rPr>
              <a:t>Les</a:t>
            </a:r>
            <a:r>
              <a:rPr lang="de-CH" dirty="0">
                <a:latin typeface="Montserrat" panose="00000500000000000000" pitchFamily="2" charset="0"/>
                <a:cs typeface="Arial"/>
              </a:rPr>
              <a:t> </a:t>
            </a:r>
            <a:r>
              <a:rPr lang="de-CH" dirty="0" err="1">
                <a:latin typeface="Montserrat" panose="00000500000000000000" pitchFamily="2" charset="0"/>
                <a:cs typeface="Arial"/>
              </a:rPr>
              <a:t>premiers</a:t>
            </a:r>
            <a:r>
              <a:rPr lang="de-CH" dirty="0">
                <a:latin typeface="Montserrat" panose="00000500000000000000" pitchFamily="2" charset="0"/>
                <a:cs typeface="Arial"/>
              </a:rPr>
              <a:t> </a:t>
            </a:r>
            <a:r>
              <a:rPr lang="de-CH" dirty="0" err="1">
                <a:latin typeface="Montserrat" panose="00000500000000000000" pitchFamily="2" charset="0"/>
                <a:cs typeface="Arial"/>
              </a:rPr>
              <a:t>intervenants</a:t>
            </a:r>
            <a:r>
              <a:rPr lang="de-CH" dirty="0">
                <a:latin typeface="Montserrat" panose="00000500000000000000" pitchFamily="2" charset="0"/>
                <a:cs typeface="Arial"/>
              </a:rPr>
              <a:t> (First Responder) </a:t>
            </a:r>
            <a:r>
              <a:rPr lang="de-CH" dirty="0" err="1">
                <a:latin typeface="Montserrat" panose="00000500000000000000" pitchFamily="2" charset="0"/>
                <a:cs typeface="Arial"/>
              </a:rPr>
              <a:t>sont</a:t>
            </a:r>
            <a:r>
              <a:rPr lang="de-CH" dirty="0">
                <a:latin typeface="Montserrat" panose="00000500000000000000" pitchFamily="2" charset="0"/>
                <a:cs typeface="Arial"/>
              </a:rPr>
              <a:t> des </a:t>
            </a:r>
            <a:r>
              <a:rPr lang="de-CH" dirty="0" err="1">
                <a:latin typeface="Montserrat" panose="00000500000000000000" pitchFamily="2" charset="0"/>
                <a:cs typeface="Arial"/>
              </a:rPr>
              <a:t>premiers</a:t>
            </a:r>
            <a:r>
              <a:rPr lang="de-CH" dirty="0">
                <a:latin typeface="Montserrat" panose="00000500000000000000" pitchFamily="2" charset="0"/>
                <a:cs typeface="Arial"/>
              </a:rPr>
              <a:t> </a:t>
            </a:r>
            <a:r>
              <a:rPr lang="de-CH" dirty="0" err="1">
                <a:latin typeface="Montserrat" panose="00000500000000000000" pitchFamily="2" charset="0"/>
                <a:cs typeface="Arial"/>
              </a:rPr>
              <a:t>intérvenants</a:t>
            </a:r>
            <a:r>
              <a:rPr lang="de-CH" dirty="0">
                <a:latin typeface="Montserrat" panose="00000500000000000000" pitchFamily="2" charset="0"/>
                <a:cs typeface="Arial"/>
              </a:rPr>
              <a:t> </a:t>
            </a:r>
            <a:r>
              <a:rPr lang="de-CH" dirty="0" err="1">
                <a:latin typeface="Montserrat" panose="00000500000000000000" pitchFamily="2" charset="0"/>
                <a:cs typeface="Arial"/>
              </a:rPr>
              <a:t>disposant</a:t>
            </a:r>
            <a:r>
              <a:rPr lang="de-CH" dirty="0">
                <a:latin typeface="Montserrat" panose="00000500000000000000" pitchFamily="2" charset="0"/>
                <a:cs typeface="Arial"/>
              </a:rPr>
              <a:t> </a:t>
            </a:r>
            <a:r>
              <a:rPr lang="de-CH" dirty="0" err="1">
                <a:latin typeface="Montserrat" panose="00000500000000000000" pitchFamily="2" charset="0"/>
                <a:cs typeface="Arial"/>
              </a:rPr>
              <a:t>d’une</a:t>
            </a:r>
            <a:r>
              <a:rPr lang="de-CH" dirty="0">
                <a:latin typeface="Montserrat" panose="00000500000000000000" pitchFamily="2" charset="0"/>
                <a:cs typeface="Arial"/>
              </a:rPr>
              <a:t> </a:t>
            </a:r>
            <a:r>
              <a:rPr lang="de-CH" dirty="0" err="1">
                <a:latin typeface="Montserrat" panose="00000500000000000000" pitchFamily="2" charset="0"/>
                <a:cs typeface="Arial"/>
              </a:rPr>
              <a:t>formation</a:t>
            </a:r>
            <a:r>
              <a:rPr lang="de-CH" dirty="0">
                <a:latin typeface="Montserrat" panose="00000500000000000000" pitchFamily="2" charset="0"/>
                <a:cs typeface="Arial"/>
              </a:rPr>
              <a:t> </a:t>
            </a:r>
            <a:r>
              <a:rPr lang="de-CH" dirty="0" err="1">
                <a:latin typeface="Montserrat" panose="00000500000000000000" pitchFamily="2" charset="0"/>
                <a:cs typeface="Arial"/>
              </a:rPr>
              <a:t>médicale</a:t>
            </a:r>
            <a:r>
              <a:rPr lang="de-CH" dirty="0">
                <a:latin typeface="Montserrat" panose="00000500000000000000" pitchFamily="2" charset="0"/>
                <a:cs typeface="Arial"/>
              </a:rPr>
              <a:t> minimale et </a:t>
            </a:r>
            <a:r>
              <a:rPr lang="de-CH" dirty="0" err="1">
                <a:latin typeface="Montserrat" panose="00000500000000000000" pitchFamily="2" charset="0"/>
                <a:cs typeface="Arial"/>
              </a:rPr>
              <a:t>pouvant</a:t>
            </a:r>
            <a:r>
              <a:rPr lang="de-CH" dirty="0">
                <a:latin typeface="Montserrat" panose="00000500000000000000" pitchFamily="2" charset="0"/>
                <a:cs typeface="Arial"/>
              </a:rPr>
              <a:t> </a:t>
            </a:r>
            <a:r>
              <a:rPr lang="de-CH" dirty="0" err="1">
                <a:latin typeface="Montserrat" panose="00000500000000000000" pitchFamily="2" charset="0"/>
                <a:cs typeface="Arial"/>
              </a:rPr>
              <a:t>être</a:t>
            </a:r>
            <a:r>
              <a:rPr lang="de-CH" dirty="0">
                <a:latin typeface="Montserrat" panose="00000500000000000000" pitchFamily="2" charset="0"/>
                <a:cs typeface="Arial"/>
              </a:rPr>
              <a:t> </a:t>
            </a:r>
            <a:r>
              <a:rPr lang="de-CH" dirty="0" err="1">
                <a:latin typeface="Montserrat" panose="00000500000000000000" pitchFamily="2" charset="0"/>
                <a:cs typeface="Arial"/>
              </a:rPr>
              <a:t>mobilisés</a:t>
            </a:r>
            <a:r>
              <a:rPr lang="de-CH" dirty="0">
                <a:latin typeface="Montserrat" panose="00000500000000000000" pitchFamily="2" charset="0"/>
                <a:cs typeface="Arial"/>
              </a:rPr>
              <a:t>, si </a:t>
            </a:r>
            <a:r>
              <a:rPr lang="de-CH" dirty="0" err="1">
                <a:latin typeface="Montserrat" panose="00000500000000000000" pitchFamily="2" charset="0"/>
                <a:cs typeface="Arial"/>
              </a:rPr>
              <a:t>nécessaire</a:t>
            </a:r>
            <a:r>
              <a:rPr lang="de-CH" dirty="0">
                <a:latin typeface="Montserrat" panose="00000500000000000000" pitchFamily="2" charset="0"/>
                <a:cs typeface="Arial"/>
              </a:rPr>
              <a:t>, par </a:t>
            </a:r>
            <a:r>
              <a:rPr lang="de-CH" dirty="0" err="1">
                <a:latin typeface="Montserrat" panose="00000500000000000000" pitchFamily="2" charset="0"/>
                <a:cs typeface="Arial"/>
              </a:rPr>
              <a:t>une</a:t>
            </a:r>
            <a:r>
              <a:rPr lang="de-CH" dirty="0">
                <a:latin typeface="Montserrat" panose="00000500000000000000" pitchFamily="2" charset="0"/>
                <a:cs typeface="Arial"/>
              </a:rPr>
              <a:t> </a:t>
            </a:r>
            <a:r>
              <a:rPr lang="de-CH" dirty="0" err="1">
                <a:latin typeface="Montserrat" panose="00000500000000000000" pitchFamily="2" charset="0"/>
                <a:cs typeface="Arial"/>
              </a:rPr>
              <a:t>centrale</a:t>
            </a:r>
            <a:r>
              <a:rPr lang="de-CH" dirty="0">
                <a:latin typeface="Montserrat" panose="00000500000000000000" pitchFamily="2" charset="0"/>
                <a:cs typeface="Arial"/>
              </a:rPr>
              <a:t> </a:t>
            </a:r>
            <a:r>
              <a:rPr lang="de-CH" dirty="0" err="1">
                <a:latin typeface="Montserrat" panose="00000500000000000000" pitchFamily="2" charset="0"/>
                <a:cs typeface="Arial"/>
              </a:rPr>
              <a:t>d’appels</a:t>
            </a:r>
            <a:r>
              <a:rPr lang="de-CH" dirty="0">
                <a:latin typeface="Montserrat" panose="00000500000000000000" pitchFamily="2" charset="0"/>
                <a:cs typeface="Arial"/>
              </a:rPr>
              <a:t> </a:t>
            </a:r>
            <a:r>
              <a:rPr lang="de-CH" dirty="0" err="1">
                <a:latin typeface="Montserrat" panose="00000500000000000000" pitchFamily="2" charset="0"/>
                <a:cs typeface="Arial"/>
              </a:rPr>
              <a:t>d’urgence</a:t>
            </a:r>
            <a:r>
              <a:rPr lang="de-CH" dirty="0">
                <a:latin typeface="Montserrat" panose="00000500000000000000" pitchFamily="2" charset="0"/>
                <a:cs typeface="Arial"/>
              </a:rPr>
              <a:t> au 144. Ce </a:t>
            </a:r>
            <a:r>
              <a:rPr lang="de-CH" dirty="0" err="1">
                <a:latin typeface="Montserrat" panose="00000500000000000000" pitchFamily="2" charset="0"/>
                <a:cs typeface="Arial"/>
              </a:rPr>
              <a:t>sont</a:t>
            </a:r>
            <a:r>
              <a:rPr lang="de-CH" dirty="0">
                <a:latin typeface="Montserrat" panose="00000500000000000000" pitchFamily="2" charset="0"/>
                <a:cs typeface="Arial"/>
              </a:rPr>
              <a:t> </a:t>
            </a:r>
            <a:r>
              <a:rPr lang="de-CH" dirty="0" err="1">
                <a:latin typeface="Montserrat" panose="00000500000000000000" pitchFamily="2" charset="0"/>
                <a:cs typeface="Arial"/>
              </a:rPr>
              <a:t>souvent</a:t>
            </a:r>
            <a:r>
              <a:rPr lang="de-CH" dirty="0">
                <a:latin typeface="Montserrat" panose="00000500000000000000" pitchFamily="2" charset="0"/>
                <a:cs typeface="Arial"/>
              </a:rPr>
              <a:t> des </a:t>
            </a:r>
            <a:r>
              <a:rPr lang="de-CH" dirty="0" err="1">
                <a:latin typeface="Montserrat" panose="00000500000000000000" pitchFamily="2" charset="0"/>
                <a:cs typeface="Arial"/>
              </a:rPr>
              <a:t>collaborateurs</a:t>
            </a:r>
            <a:r>
              <a:rPr lang="de-CH" dirty="0">
                <a:latin typeface="Montserrat" panose="00000500000000000000" pitchFamily="2" charset="0"/>
                <a:cs typeface="Arial"/>
              </a:rPr>
              <a:t> </a:t>
            </a:r>
            <a:r>
              <a:rPr lang="de-CH" dirty="0" err="1">
                <a:latin typeface="Montserrat" panose="00000500000000000000" pitchFamily="2" charset="0"/>
                <a:cs typeface="Arial"/>
              </a:rPr>
              <a:t>d’organisations</a:t>
            </a:r>
            <a:r>
              <a:rPr lang="de-CH" dirty="0">
                <a:latin typeface="Montserrat" panose="00000500000000000000" pitchFamily="2" charset="0"/>
                <a:cs typeface="Arial"/>
              </a:rPr>
              <a:t> </a:t>
            </a:r>
            <a:r>
              <a:rPr lang="de-CH" dirty="0" err="1">
                <a:latin typeface="Montserrat" panose="00000500000000000000" pitchFamily="2" charset="0"/>
                <a:cs typeface="Arial"/>
              </a:rPr>
              <a:t>d’urgence</a:t>
            </a:r>
            <a:r>
              <a:rPr lang="de-CH" dirty="0">
                <a:latin typeface="Montserrat" panose="00000500000000000000" pitchFamily="2" charset="0"/>
                <a:cs typeface="Arial"/>
              </a:rPr>
              <a:t>, </a:t>
            </a:r>
            <a:r>
              <a:rPr lang="de-CH" dirty="0" err="1">
                <a:latin typeface="Montserrat" panose="00000500000000000000" pitchFamily="2" charset="0"/>
                <a:cs typeface="Arial"/>
              </a:rPr>
              <a:t>ainsi</a:t>
            </a:r>
            <a:r>
              <a:rPr lang="de-CH" dirty="0">
                <a:latin typeface="Montserrat" panose="00000500000000000000" pitchFamily="2" charset="0"/>
                <a:cs typeface="Arial"/>
              </a:rPr>
              <a:t> </a:t>
            </a:r>
            <a:r>
              <a:rPr lang="de-CH" dirty="0" err="1">
                <a:latin typeface="Montserrat" panose="00000500000000000000" pitchFamily="2" charset="0"/>
                <a:cs typeface="Arial"/>
              </a:rPr>
              <a:t>que</a:t>
            </a:r>
            <a:r>
              <a:rPr lang="de-CH" dirty="0">
                <a:latin typeface="Montserrat" panose="00000500000000000000" pitchFamily="2" charset="0"/>
                <a:cs typeface="Arial"/>
              </a:rPr>
              <a:t> des </a:t>
            </a:r>
            <a:r>
              <a:rPr lang="de-CH" dirty="0" err="1">
                <a:latin typeface="Montserrat" panose="00000500000000000000" pitchFamily="2" charset="0"/>
                <a:cs typeface="Arial"/>
              </a:rPr>
              <a:t>professionnels</a:t>
            </a:r>
            <a:r>
              <a:rPr lang="de-CH" dirty="0">
                <a:latin typeface="Montserrat" panose="00000500000000000000" pitchFamily="2" charset="0"/>
                <a:cs typeface="Arial"/>
              </a:rPr>
              <a:t> de la </a:t>
            </a:r>
            <a:r>
              <a:rPr lang="de-CH" dirty="0" err="1">
                <a:latin typeface="Montserrat" panose="00000500000000000000" pitchFamily="2" charset="0"/>
                <a:cs typeface="Arial"/>
              </a:rPr>
              <a:t>santé</a:t>
            </a:r>
            <a:r>
              <a:rPr lang="de-CH" dirty="0">
                <a:latin typeface="Montserrat" panose="00000500000000000000" pitchFamily="2" charset="0"/>
                <a:cs typeface="Arial"/>
              </a:rPr>
              <a:t>, </a:t>
            </a:r>
            <a:r>
              <a:rPr lang="de-CH" dirty="0" err="1">
                <a:latin typeface="Montserrat" panose="00000500000000000000" pitchFamily="2" charset="0"/>
                <a:cs typeface="Arial"/>
              </a:rPr>
              <a:t>mais</a:t>
            </a:r>
            <a:r>
              <a:rPr lang="de-CH" dirty="0">
                <a:latin typeface="Montserrat" panose="00000500000000000000" pitchFamily="2" charset="0"/>
                <a:cs typeface="Arial"/>
              </a:rPr>
              <a:t> le plus </a:t>
            </a:r>
            <a:r>
              <a:rPr lang="de-CH" dirty="0" err="1">
                <a:latin typeface="Montserrat" panose="00000500000000000000" pitchFamily="2" charset="0"/>
                <a:cs typeface="Arial"/>
              </a:rPr>
              <a:t>souvent</a:t>
            </a:r>
            <a:r>
              <a:rPr lang="de-CH" dirty="0">
                <a:latin typeface="Montserrat" panose="00000500000000000000" pitchFamily="2" charset="0"/>
                <a:cs typeface="Arial"/>
              </a:rPr>
              <a:t> de simples </a:t>
            </a:r>
            <a:r>
              <a:rPr lang="de-CH" dirty="0" err="1">
                <a:latin typeface="Montserrat" panose="00000500000000000000" pitchFamily="2" charset="0"/>
                <a:cs typeface="Arial"/>
              </a:rPr>
              <a:t>citoyens</a:t>
            </a:r>
            <a:r>
              <a:rPr lang="de-CH" dirty="0">
                <a:latin typeface="Montserrat" panose="00000500000000000000" pitchFamily="2" charset="0"/>
                <a:cs typeface="Arial"/>
              </a:rPr>
              <a:t> </a:t>
            </a:r>
            <a:r>
              <a:rPr lang="de-CH" dirty="0" err="1">
                <a:latin typeface="Montserrat" panose="00000500000000000000" pitchFamily="2" charset="0"/>
                <a:cs typeface="Arial"/>
              </a:rPr>
              <a:t>avec</a:t>
            </a:r>
            <a:r>
              <a:rPr lang="de-CH" dirty="0">
                <a:latin typeface="Montserrat" panose="00000500000000000000" pitchFamily="2" charset="0"/>
                <a:cs typeface="Arial"/>
              </a:rPr>
              <a:t> </a:t>
            </a:r>
            <a:r>
              <a:rPr lang="de-CH" dirty="0" err="1">
                <a:latin typeface="Montserrat" panose="00000500000000000000" pitchFamily="2" charset="0"/>
                <a:cs typeface="Arial"/>
              </a:rPr>
              <a:t>une</a:t>
            </a:r>
            <a:r>
              <a:rPr lang="de-CH" dirty="0">
                <a:latin typeface="Montserrat" panose="00000500000000000000" pitchFamily="2" charset="0"/>
                <a:cs typeface="Arial"/>
              </a:rPr>
              <a:t> </a:t>
            </a:r>
            <a:r>
              <a:rPr lang="de-CH" dirty="0" err="1">
                <a:latin typeface="Montserrat" panose="00000500000000000000" pitchFamily="2" charset="0"/>
                <a:cs typeface="Arial"/>
              </a:rPr>
              <a:t>formation</a:t>
            </a:r>
            <a:r>
              <a:rPr lang="de-CH" dirty="0">
                <a:latin typeface="Montserrat" panose="00000500000000000000" pitchFamily="2" charset="0"/>
                <a:cs typeface="Arial"/>
              </a:rPr>
              <a:t> </a:t>
            </a:r>
            <a:r>
              <a:rPr lang="de-CH" dirty="0" err="1">
                <a:latin typeface="Montserrat" panose="00000500000000000000" pitchFamily="2" charset="0"/>
                <a:cs typeface="Arial"/>
              </a:rPr>
              <a:t>aux</a:t>
            </a:r>
            <a:r>
              <a:rPr lang="de-CH" dirty="0">
                <a:latin typeface="Montserrat" panose="00000500000000000000" pitchFamily="2" charset="0"/>
                <a:cs typeface="Arial"/>
              </a:rPr>
              <a:t> </a:t>
            </a:r>
            <a:r>
              <a:rPr lang="de-CH" dirty="0" err="1">
                <a:latin typeface="Montserrat" panose="00000500000000000000" pitchFamily="2" charset="0"/>
                <a:cs typeface="Arial"/>
              </a:rPr>
              <a:t>premiers</a:t>
            </a:r>
            <a:r>
              <a:rPr lang="de-CH" dirty="0">
                <a:latin typeface="Montserrat" panose="00000500000000000000" pitchFamily="2" charset="0"/>
                <a:cs typeface="Arial"/>
              </a:rPr>
              <a:t> </a:t>
            </a:r>
            <a:r>
              <a:rPr lang="de-CH" dirty="0" err="1">
                <a:latin typeface="Montserrat" panose="00000500000000000000" pitchFamily="2" charset="0"/>
                <a:cs typeface="Arial"/>
              </a:rPr>
              <a:t>secours</a:t>
            </a:r>
            <a:r>
              <a:rPr lang="de-CH" dirty="0">
                <a:latin typeface="Montserrat" panose="00000500000000000000" pitchFamily="2" charset="0"/>
                <a:cs typeface="Arial"/>
              </a:rPr>
              <a:t> et en plus </a:t>
            </a:r>
            <a:r>
              <a:rPr lang="fr-FR" dirty="0">
                <a:latin typeface="Montserrat" panose="00000500000000000000" pitchFamily="2" charset="0"/>
                <a:cs typeface="Arial"/>
              </a:rPr>
              <a:t>formés pour devenir premiers intervenants.</a:t>
            </a:r>
            <a:endParaRPr lang="en-US" dirty="0">
              <a:latin typeface="Montserrat" panose="00000500000000000000" pitchFamily="2" charset="0"/>
              <a:ea typeface="Calibri"/>
              <a:cs typeface="Arial"/>
            </a:endParaRPr>
          </a:p>
          <a:p>
            <a:pPr marL="171450" indent="-171450">
              <a:buFont typeface="Arial"/>
              <a:buChar char="•"/>
            </a:pPr>
            <a:r>
              <a:rPr lang="de-CH" dirty="0" err="1">
                <a:latin typeface="Montserrat" panose="00000500000000000000" pitchFamily="2" charset="0"/>
                <a:cs typeface="Arial"/>
              </a:rPr>
              <a:t>Les</a:t>
            </a:r>
            <a:r>
              <a:rPr lang="de-CH" dirty="0">
                <a:latin typeface="Montserrat" panose="00000500000000000000" pitchFamily="2" charset="0"/>
                <a:cs typeface="Arial"/>
              </a:rPr>
              <a:t> </a:t>
            </a:r>
            <a:r>
              <a:rPr lang="de-CH" dirty="0" err="1">
                <a:latin typeface="Montserrat" panose="00000500000000000000" pitchFamily="2" charset="0"/>
                <a:cs typeface="Arial"/>
              </a:rPr>
              <a:t>secouristes</a:t>
            </a:r>
            <a:r>
              <a:rPr lang="de-CH" dirty="0">
                <a:latin typeface="Montserrat" panose="00000500000000000000" pitchFamily="2" charset="0"/>
                <a:cs typeface="Arial"/>
              </a:rPr>
              <a:t> </a:t>
            </a:r>
            <a:r>
              <a:rPr lang="de-CH" dirty="0" err="1">
                <a:latin typeface="Montserrat" panose="00000500000000000000" pitchFamily="2" charset="0"/>
                <a:cs typeface="Arial"/>
              </a:rPr>
              <a:t>d’entreprise</a:t>
            </a:r>
            <a:r>
              <a:rPr lang="de-CH" dirty="0">
                <a:latin typeface="Montserrat" panose="00000500000000000000" pitchFamily="2" charset="0"/>
                <a:cs typeface="Arial"/>
              </a:rPr>
              <a:t> </a:t>
            </a:r>
            <a:r>
              <a:rPr lang="de-CH" dirty="0" err="1">
                <a:latin typeface="Montserrat" panose="00000500000000000000" pitchFamily="2" charset="0"/>
                <a:cs typeface="Arial"/>
              </a:rPr>
              <a:t>sont</a:t>
            </a:r>
            <a:r>
              <a:rPr lang="de-CH" dirty="0">
                <a:latin typeface="Montserrat" panose="00000500000000000000" pitchFamily="2" charset="0"/>
                <a:cs typeface="Arial"/>
              </a:rPr>
              <a:t> </a:t>
            </a:r>
            <a:r>
              <a:rPr lang="de-CH" dirty="0" err="1">
                <a:latin typeface="Montserrat" panose="00000500000000000000" pitchFamily="2" charset="0"/>
                <a:cs typeface="Arial"/>
              </a:rPr>
              <a:t>également</a:t>
            </a:r>
            <a:r>
              <a:rPr lang="de-CH" dirty="0">
                <a:latin typeface="Montserrat" panose="00000500000000000000" pitchFamily="2" charset="0"/>
                <a:cs typeface="Arial"/>
              </a:rPr>
              <a:t> </a:t>
            </a:r>
            <a:r>
              <a:rPr lang="de-CH" dirty="0" err="1">
                <a:latin typeface="Montserrat" panose="00000500000000000000" pitchFamily="2" charset="0"/>
                <a:cs typeface="Arial"/>
              </a:rPr>
              <a:t>une</a:t>
            </a:r>
            <a:r>
              <a:rPr lang="de-CH" dirty="0">
                <a:latin typeface="Montserrat" panose="00000500000000000000" pitchFamily="2" charset="0"/>
                <a:cs typeface="Arial"/>
              </a:rPr>
              <a:t> forme de </a:t>
            </a:r>
            <a:r>
              <a:rPr lang="de-CH" dirty="0" err="1">
                <a:latin typeface="Montserrat" panose="00000500000000000000" pitchFamily="2" charset="0"/>
                <a:cs typeface="Arial"/>
              </a:rPr>
              <a:t>premiers</a:t>
            </a:r>
            <a:r>
              <a:rPr lang="de-CH" dirty="0">
                <a:latin typeface="Montserrat" panose="00000500000000000000" pitchFamily="2" charset="0"/>
                <a:cs typeface="Arial"/>
              </a:rPr>
              <a:t> </a:t>
            </a:r>
            <a:r>
              <a:rPr lang="de-CH" dirty="0" err="1">
                <a:latin typeface="Montserrat" panose="00000500000000000000" pitchFamily="2" charset="0"/>
                <a:cs typeface="Arial"/>
              </a:rPr>
              <a:t>intervenants</a:t>
            </a:r>
            <a:r>
              <a:rPr lang="de-CH" dirty="0">
                <a:latin typeface="Montserrat" panose="00000500000000000000" pitchFamily="2" charset="0"/>
                <a:cs typeface="Arial"/>
              </a:rPr>
              <a:t>, </a:t>
            </a:r>
            <a:r>
              <a:rPr lang="de-CH" dirty="0" err="1">
                <a:latin typeface="Montserrat" panose="00000500000000000000" pitchFamily="2" charset="0"/>
                <a:cs typeface="Arial"/>
              </a:rPr>
              <a:t>qui</a:t>
            </a:r>
            <a:r>
              <a:rPr lang="de-CH" dirty="0">
                <a:latin typeface="Montserrat" panose="00000500000000000000" pitchFamily="2" charset="0"/>
                <a:cs typeface="Arial"/>
              </a:rPr>
              <a:t> </a:t>
            </a:r>
            <a:r>
              <a:rPr lang="de-CH" dirty="0" err="1">
                <a:latin typeface="Montserrat" panose="00000500000000000000" pitchFamily="2" charset="0"/>
                <a:cs typeface="Arial"/>
              </a:rPr>
              <a:t>assurent</a:t>
            </a:r>
            <a:r>
              <a:rPr lang="de-CH" dirty="0">
                <a:latin typeface="Montserrat" panose="00000500000000000000" pitchFamily="2" charset="0"/>
                <a:cs typeface="Arial"/>
              </a:rPr>
              <a:t> </a:t>
            </a:r>
            <a:r>
              <a:rPr lang="de-CH" dirty="0" err="1">
                <a:latin typeface="Montserrat" panose="00000500000000000000" pitchFamily="2" charset="0"/>
                <a:cs typeface="Arial"/>
              </a:rPr>
              <a:t>les</a:t>
            </a:r>
            <a:r>
              <a:rPr lang="de-CH" dirty="0">
                <a:latin typeface="Montserrat" panose="00000500000000000000" pitchFamily="2" charset="0"/>
                <a:cs typeface="Arial"/>
              </a:rPr>
              <a:t> </a:t>
            </a:r>
            <a:r>
              <a:rPr lang="de-CH" dirty="0" err="1">
                <a:latin typeface="Montserrat" panose="00000500000000000000" pitchFamily="2" charset="0"/>
                <a:cs typeface="Arial"/>
              </a:rPr>
              <a:t>premiers</a:t>
            </a:r>
            <a:r>
              <a:rPr lang="de-CH" dirty="0">
                <a:latin typeface="Montserrat" panose="00000500000000000000" pitchFamily="2" charset="0"/>
                <a:cs typeface="Arial"/>
              </a:rPr>
              <a:t> </a:t>
            </a:r>
            <a:r>
              <a:rPr lang="de-CH" dirty="0" err="1">
                <a:latin typeface="Montserrat" panose="00000500000000000000" pitchFamily="2" charset="0"/>
                <a:cs typeface="Arial"/>
              </a:rPr>
              <a:t>soins</a:t>
            </a:r>
            <a:r>
              <a:rPr lang="de-CH" dirty="0">
                <a:latin typeface="Montserrat" panose="00000500000000000000" pitchFamily="2" charset="0"/>
                <a:cs typeface="Arial"/>
              </a:rPr>
              <a:t> </a:t>
            </a:r>
            <a:r>
              <a:rPr lang="de-CH" dirty="0" err="1">
                <a:latin typeface="Montserrat" panose="00000500000000000000" pitchFamily="2" charset="0"/>
                <a:cs typeface="Arial"/>
              </a:rPr>
              <a:t>sur</a:t>
            </a:r>
            <a:r>
              <a:rPr lang="de-CH" dirty="0">
                <a:latin typeface="Montserrat" panose="00000500000000000000" pitchFamily="2" charset="0"/>
                <a:cs typeface="Arial"/>
              </a:rPr>
              <a:t> le </a:t>
            </a:r>
            <a:r>
              <a:rPr lang="de-CH" dirty="0" err="1">
                <a:latin typeface="Montserrat" panose="00000500000000000000" pitchFamily="2" charset="0"/>
                <a:cs typeface="Arial"/>
              </a:rPr>
              <a:t>lieu</a:t>
            </a:r>
            <a:r>
              <a:rPr lang="de-CH" dirty="0">
                <a:latin typeface="Montserrat" panose="00000500000000000000" pitchFamily="2" charset="0"/>
                <a:cs typeface="Arial"/>
              </a:rPr>
              <a:t> de </a:t>
            </a:r>
            <a:r>
              <a:rPr lang="de-CH" dirty="0" err="1">
                <a:latin typeface="Montserrat" panose="00000500000000000000" pitchFamily="2" charset="0"/>
                <a:cs typeface="Arial"/>
              </a:rPr>
              <a:t>travail</a:t>
            </a:r>
            <a:r>
              <a:rPr lang="de-CH" dirty="0">
                <a:latin typeface="Montserrat" panose="00000500000000000000" pitchFamily="2" charset="0"/>
                <a:cs typeface="Arial"/>
              </a:rPr>
              <a:t>. </a:t>
            </a:r>
            <a:r>
              <a:rPr lang="de-CH" dirty="0" err="1">
                <a:latin typeface="Montserrat" panose="00000500000000000000" pitchFamily="2" charset="0"/>
                <a:cs typeface="Arial"/>
              </a:rPr>
              <a:t>L’objectif</a:t>
            </a:r>
            <a:r>
              <a:rPr lang="de-CH" dirty="0">
                <a:latin typeface="Montserrat" panose="00000500000000000000" pitchFamily="2" charset="0"/>
                <a:cs typeface="Arial"/>
              </a:rPr>
              <a:t> </a:t>
            </a:r>
            <a:r>
              <a:rPr lang="de-CH" dirty="0" err="1">
                <a:latin typeface="Montserrat" panose="00000500000000000000" pitchFamily="2" charset="0"/>
                <a:cs typeface="Arial"/>
              </a:rPr>
              <a:t>prioritaire</a:t>
            </a:r>
            <a:r>
              <a:rPr lang="de-CH" dirty="0">
                <a:latin typeface="Montserrat" panose="00000500000000000000" pitchFamily="2" charset="0"/>
                <a:cs typeface="Arial"/>
              </a:rPr>
              <a:t> </a:t>
            </a:r>
            <a:r>
              <a:rPr lang="de-CH" dirty="0" err="1">
                <a:latin typeface="Montserrat" panose="00000500000000000000" pitchFamily="2" charset="0"/>
                <a:cs typeface="Arial"/>
              </a:rPr>
              <a:t>d’un</a:t>
            </a:r>
            <a:r>
              <a:rPr lang="de-CH" dirty="0">
                <a:latin typeface="Montserrat" panose="00000500000000000000" pitchFamily="2" charset="0"/>
                <a:cs typeface="Arial"/>
              </a:rPr>
              <a:t> </a:t>
            </a:r>
            <a:r>
              <a:rPr lang="de-CH" dirty="0" err="1">
                <a:latin typeface="Montserrat" panose="00000500000000000000" pitchFamily="2" charset="0"/>
                <a:cs typeface="Arial"/>
              </a:rPr>
              <a:t>réseau</a:t>
            </a:r>
            <a:r>
              <a:rPr lang="de-CH" dirty="0">
                <a:latin typeface="Montserrat" panose="00000500000000000000" pitchFamily="2" charset="0"/>
                <a:cs typeface="Arial"/>
              </a:rPr>
              <a:t> de </a:t>
            </a:r>
            <a:r>
              <a:rPr lang="de-CH" dirty="0" err="1">
                <a:latin typeface="Montserrat" panose="00000500000000000000" pitchFamily="2" charset="0"/>
                <a:cs typeface="Arial"/>
              </a:rPr>
              <a:t>premiers</a:t>
            </a:r>
            <a:r>
              <a:rPr lang="de-CH" dirty="0">
                <a:latin typeface="Montserrat" panose="00000500000000000000" pitchFamily="2" charset="0"/>
                <a:cs typeface="Arial"/>
              </a:rPr>
              <a:t> </a:t>
            </a:r>
            <a:r>
              <a:rPr lang="de-CH" dirty="0" err="1">
                <a:latin typeface="Montserrat" panose="00000500000000000000" pitchFamily="2" charset="0"/>
                <a:cs typeface="Arial"/>
              </a:rPr>
              <a:t>intervenants</a:t>
            </a:r>
            <a:r>
              <a:rPr lang="de-CH" dirty="0">
                <a:latin typeface="Montserrat" panose="00000500000000000000" pitchFamily="2" charset="0"/>
                <a:cs typeface="Arial"/>
              </a:rPr>
              <a:t> </a:t>
            </a:r>
            <a:r>
              <a:rPr lang="de-CH" dirty="0" err="1">
                <a:latin typeface="Montserrat" panose="00000500000000000000" pitchFamily="2" charset="0"/>
                <a:cs typeface="Arial"/>
              </a:rPr>
              <a:t>est</a:t>
            </a:r>
            <a:r>
              <a:rPr lang="de-CH" dirty="0">
                <a:latin typeface="Montserrat" panose="00000500000000000000" pitchFamily="2" charset="0"/>
                <a:cs typeface="Arial"/>
              </a:rPr>
              <a:t> de </a:t>
            </a:r>
            <a:r>
              <a:rPr lang="de-CH" dirty="0" err="1">
                <a:latin typeface="Montserrat" panose="00000500000000000000" pitchFamily="2" charset="0"/>
                <a:cs typeface="Arial"/>
              </a:rPr>
              <a:t>réduire</a:t>
            </a:r>
            <a:r>
              <a:rPr lang="de-CH" dirty="0">
                <a:latin typeface="Montserrat" panose="00000500000000000000" pitchFamily="2" charset="0"/>
                <a:cs typeface="Arial"/>
              </a:rPr>
              <a:t> </a:t>
            </a:r>
            <a:r>
              <a:rPr lang="de-CH" dirty="0" err="1">
                <a:latin typeface="Montserrat" panose="00000500000000000000" pitchFamily="2" charset="0"/>
                <a:cs typeface="Arial"/>
              </a:rPr>
              <a:t>l’intervalle</a:t>
            </a:r>
            <a:r>
              <a:rPr lang="de-CH" dirty="0">
                <a:latin typeface="Montserrat" panose="00000500000000000000" pitchFamily="2" charset="0"/>
                <a:cs typeface="Arial"/>
              </a:rPr>
              <a:t> </a:t>
            </a:r>
            <a:r>
              <a:rPr lang="de-CH" dirty="0" err="1">
                <a:latin typeface="Montserrat" panose="00000500000000000000" pitchFamily="2" charset="0"/>
                <a:cs typeface="Arial"/>
              </a:rPr>
              <a:t>thérapeutique</a:t>
            </a:r>
            <a:r>
              <a:rPr lang="de-CH" dirty="0">
                <a:latin typeface="Montserrat" panose="00000500000000000000" pitchFamily="2" charset="0"/>
                <a:cs typeface="Arial"/>
              </a:rPr>
              <a:t> </a:t>
            </a:r>
            <a:r>
              <a:rPr lang="de-CH" dirty="0" err="1">
                <a:latin typeface="Montserrat" panose="00000500000000000000" pitchFamily="2" charset="0"/>
                <a:cs typeface="Arial"/>
              </a:rPr>
              <a:t>résultant</a:t>
            </a:r>
            <a:r>
              <a:rPr lang="de-CH" dirty="0">
                <a:latin typeface="Montserrat" panose="00000500000000000000" pitchFamily="2" charset="0"/>
                <a:cs typeface="Arial"/>
              </a:rPr>
              <a:t> du </a:t>
            </a:r>
            <a:r>
              <a:rPr lang="de-CH" dirty="0" err="1">
                <a:latin typeface="Montserrat" panose="00000500000000000000" pitchFamily="2" charset="0"/>
                <a:cs typeface="Arial"/>
              </a:rPr>
              <a:t>délai</a:t>
            </a:r>
            <a:r>
              <a:rPr lang="de-CH" dirty="0">
                <a:latin typeface="Montserrat" panose="00000500000000000000" pitchFamily="2" charset="0"/>
                <a:cs typeface="Arial"/>
              </a:rPr>
              <a:t> </a:t>
            </a:r>
            <a:r>
              <a:rPr lang="de-CH" dirty="0" err="1">
                <a:latin typeface="Montserrat" panose="00000500000000000000" pitchFamily="2" charset="0"/>
                <a:cs typeface="Arial"/>
              </a:rPr>
              <a:t>incompressible</a:t>
            </a:r>
            <a:r>
              <a:rPr lang="de-CH" dirty="0">
                <a:latin typeface="Montserrat" panose="00000500000000000000" pitchFamily="2" charset="0"/>
                <a:cs typeface="Arial"/>
              </a:rPr>
              <a:t> de </a:t>
            </a:r>
            <a:r>
              <a:rPr lang="de-CH" dirty="0" err="1">
                <a:latin typeface="Montserrat" panose="00000500000000000000" pitchFamily="2" charset="0"/>
                <a:cs typeface="Arial"/>
              </a:rPr>
              <a:t>l’intervention</a:t>
            </a:r>
            <a:r>
              <a:rPr lang="de-CH" dirty="0">
                <a:latin typeface="Montserrat" panose="00000500000000000000" pitchFamily="2" charset="0"/>
                <a:cs typeface="Arial"/>
              </a:rPr>
              <a:t> des </a:t>
            </a:r>
            <a:r>
              <a:rPr lang="de-CH" dirty="0" err="1">
                <a:latin typeface="Montserrat" panose="00000500000000000000" pitchFamily="2" charset="0"/>
                <a:cs typeface="Arial"/>
              </a:rPr>
              <a:t>services</a:t>
            </a:r>
            <a:r>
              <a:rPr lang="de-CH" dirty="0">
                <a:latin typeface="Montserrat" panose="00000500000000000000" pitchFamily="2" charset="0"/>
                <a:cs typeface="Arial"/>
              </a:rPr>
              <a:t> de </a:t>
            </a:r>
            <a:r>
              <a:rPr lang="de-CH" dirty="0" err="1">
                <a:latin typeface="Montserrat" panose="00000500000000000000" pitchFamily="2" charset="0"/>
                <a:cs typeface="Arial"/>
              </a:rPr>
              <a:t>secours</a:t>
            </a:r>
            <a:r>
              <a:rPr lang="de-CH" dirty="0">
                <a:latin typeface="Montserrat" panose="00000500000000000000" pitchFamily="2" charset="0"/>
                <a:cs typeface="Arial"/>
              </a:rPr>
              <a:t>.</a:t>
            </a:r>
            <a:endParaRPr lang="de-CH" dirty="0">
              <a:latin typeface="Montserrat" panose="00000500000000000000" pitchFamily="2" charset="0"/>
              <a:ea typeface="Calibri"/>
              <a:cs typeface="Arial"/>
            </a:endParaRPr>
          </a:p>
          <a:p>
            <a:pPr marL="171450" indent="-171450">
              <a:buFont typeface="Arial"/>
              <a:buChar char="•"/>
            </a:pPr>
            <a:r>
              <a:rPr lang="de-CH" dirty="0">
                <a:latin typeface="Montserrat" panose="00000500000000000000" pitchFamily="2" charset="0"/>
                <a:cs typeface="Arial"/>
              </a:rPr>
              <a:t>Il </a:t>
            </a:r>
            <a:r>
              <a:rPr lang="de-CH" dirty="0" err="1">
                <a:latin typeface="Montserrat" panose="00000500000000000000" pitchFamily="2" charset="0"/>
                <a:cs typeface="Arial"/>
              </a:rPr>
              <a:t>s’agit</a:t>
            </a:r>
            <a:r>
              <a:rPr lang="de-CH" dirty="0">
                <a:latin typeface="Montserrat" panose="00000500000000000000" pitchFamily="2" charset="0"/>
                <a:cs typeface="Arial"/>
              </a:rPr>
              <a:t> </a:t>
            </a:r>
            <a:r>
              <a:rPr lang="de-CH" dirty="0" err="1">
                <a:latin typeface="Montserrat" panose="00000500000000000000" pitchFamily="2" charset="0"/>
                <a:cs typeface="Arial"/>
              </a:rPr>
              <a:t>donc</a:t>
            </a:r>
            <a:r>
              <a:rPr lang="de-CH" dirty="0">
                <a:latin typeface="Montserrat" panose="00000500000000000000" pitchFamily="2" charset="0"/>
                <a:cs typeface="Arial"/>
              </a:rPr>
              <a:t> avant </a:t>
            </a:r>
            <a:r>
              <a:rPr lang="de-CH" dirty="0" err="1">
                <a:latin typeface="Montserrat" panose="00000500000000000000" pitchFamily="2" charset="0"/>
                <a:cs typeface="Arial"/>
              </a:rPr>
              <a:t>tout</a:t>
            </a:r>
            <a:r>
              <a:rPr lang="de-CH" dirty="0">
                <a:latin typeface="Montserrat" panose="00000500000000000000" pitchFamily="2" charset="0"/>
                <a:cs typeface="Arial"/>
              </a:rPr>
              <a:t> de </a:t>
            </a:r>
            <a:r>
              <a:rPr lang="de-CH" dirty="0" err="1">
                <a:latin typeface="Montserrat" panose="00000500000000000000" pitchFamily="2" charset="0"/>
                <a:cs typeface="Arial"/>
              </a:rPr>
              <a:t>fournir</a:t>
            </a:r>
            <a:r>
              <a:rPr lang="de-CH" dirty="0">
                <a:latin typeface="Montserrat" panose="00000500000000000000" pitchFamily="2" charset="0"/>
                <a:cs typeface="Arial"/>
              </a:rPr>
              <a:t> </a:t>
            </a:r>
            <a:r>
              <a:rPr lang="de-CH" dirty="0" err="1">
                <a:latin typeface="Montserrat" panose="00000500000000000000" pitchFamily="2" charset="0"/>
                <a:cs typeface="Arial"/>
              </a:rPr>
              <a:t>les</a:t>
            </a:r>
            <a:r>
              <a:rPr lang="de-CH" dirty="0">
                <a:latin typeface="Montserrat" panose="00000500000000000000" pitchFamily="2" charset="0"/>
                <a:cs typeface="Arial"/>
              </a:rPr>
              <a:t> </a:t>
            </a:r>
            <a:r>
              <a:rPr lang="de-CH" dirty="0" err="1">
                <a:latin typeface="Montserrat" panose="00000500000000000000" pitchFamily="2" charset="0"/>
                <a:cs typeface="Arial"/>
              </a:rPr>
              <a:t>meilleurs</a:t>
            </a:r>
            <a:r>
              <a:rPr lang="de-CH" dirty="0">
                <a:latin typeface="Montserrat" panose="00000500000000000000" pitchFamily="2" charset="0"/>
                <a:cs typeface="Arial"/>
              </a:rPr>
              <a:t> </a:t>
            </a:r>
            <a:r>
              <a:rPr lang="de-CH" dirty="0" err="1">
                <a:latin typeface="Montserrat" panose="00000500000000000000" pitchFamily="2" charset="0"/>
                <a:cs typeface="Arial"/>
              </a:rPr>
              <a:t>soins</a:t>
            </a:r>
            <a:r>
              <a:rPr lang="de-CH" dirty="0">
                <a:latin typeface="Montserrat" panose="00000500000000000000" pitchFamily="2" charset="0"/>
                <a:cs typeface="Arial"/>
              </a:rPr>
              <a:t> possibles en </a:t>
            </a:r>
            <a:r>
              <a:rPr lang="de-CH" dirty="0" err="1">
                <a:latin typeface="Montserrat" panose="00000500000000000000" pitchFamily="2" charset="0"/>
                <a:cs typeface="Arial"/>
              </a:rPr>
              <a:t>cas</a:t>
            </a:r>
            <a:r>
              <a:rPr lang="de-CH" dirty="0">
                <a:latin typeface="Montserrat" panose="00000500000000000000" pitchFamily="2" charset="0"/>
                <a:cs typeface="Arial"/>
              </a:rPr>
              <a:t> </a:t>
            </a:r>
            <a:r>
              <a:rPr lang="de-CH" dirty="0" err="1">
                <a:latin typeface="Montserrat" panose="00000500000000000000" pitchFamily="2" charset="0"/>
                <a:cs typeface="Arial"/>
              </a:rPr>
              <a:t>d’urgences</a:t>
            </a:r>
            <a:r>
              <a:rPr lang="de-CH" dirty="0">
                <a:latin typeface="Montserrat" panose="00000500000000000000" pitchFamily="2" charset="0"/>
                <a:cs typeface="Arial"/>
              </a:rPr>
              <a:t> </a:t>
            </a:r>
            <a:r>
              <a:rPr lang="de-CH" dirty="0" err="1">
                <a:latin typeface="Montserrat" panose="00000500000000000000" pitchFamily="2" charset="0"/>
                <a:cs typeface="Arial"/>
              </a:rPr>
              <a:t>requérant</a:t>
            </a:r>
            <a:r>
              <a:rPr lang="de-CH" dirty="0">
                <a:latin typeface="Montserrat" panose="00000500000000000000" pitchFamily="2" charset="0"/>
                <a:cs typeface="Arial"/>
              </a:rPr>
              <a:t> </a:t>
            </a:r>
            <a:r>
              <a:rPr lang="de-CH" dirty="0" err="1">
                <a:latin typeface="Montserrat" panose="00000500000000000000" pitchFamily="2" charset="0"/>
                <a:cs typeface="Arial"/>
              </a:rPr>
              <a:t>une</a:t>
            </a:r>
            <a:r>
              <a:rPr lang="de-CH" dirty="0">
                <a:latin typeface="Montserrat" panose="00000500000000000000" pitchFamily="2" charset="0"/>
                <a:cs typeface="Arial"/>
              </a:rPr>
              <a:t> </a:t>
            </a:r>
            <a:r>
              <a:rPr lang="de-CH" dirty="0" err="1">
                <a:latin typeface="Montserrat" panose="00000500000000000000" pitchFamily="2" charset="0"/>
                <a:cs typeface="Arial"/>
              </a:rPr>
              <a:t>intervention</a:t>
            </a:r>
            <a:r>
              <a:rPr lang="de-CH" dirty="0">
                <a:latin typeface="Montserrat" panose="00000500000000000000" pitchFamily="2" charset="0"/>
                <a:cs typeface="Arial"/>
              </a:rPr>
              <a:t> rapide.</a:t>
            </a:r>
            <a:endParaRPr lang="de-CH" dirty="0">
              <a:latin typeface="Montserrat" panose="00000500000000000000" pitchFamily="2" charset="0"/>
              <a:ea typeface="Calibri"/>
              <a:cs typeface="Arial"/>
            </a:endParaRPr>
          </a:p>
          <a:p>
            <a:pPr marL="171450" indent="-171450">
              <a:buFont typeface="Arial"/>
              <a:buChar char="•"/>
            </a:pPr>
            <a:r>
              <a:rPr lang="de-CH" dirty="0">
                <a:latin typeface="Montserrat" panose="00000500000000000000" pitchFamily="2" charset="0"/>
                <a:cs typeface="Arial"/>
              </a:rPr>
              <a:t>Dans la </a:t>
            </a:r>
            <a:r>
              <a:rPr lang="de-CH" dirty="0" err="1">
                <a:latin typeface="Montserrat" panose="00000500000000000000" pitchFamily="2" charset="0"/>
                <a:cs typeface="Arial"/>
              </a:rPr>
              <a:t>plupart</a:t>
            </a:r>
            <a:r>
              <a:rPr lang="de-CH" dirty="0">
                <a:latin typeface="Montserrat" panose="00000500000000000000" pitchFamily="2" charset="0"/>
                <a:cs typeface="Arial"/>
              </a:rPr>
              <a:t> des </a:t>
            </a:r>
            <a:r>
              <a:rPr lang="de-CH" dirty="0" err="1">
                <a:latin typeface="Montserrat" panose="00000500000000000000" pitchFamily="2" charset="0"/>
                <a:cs typeface="Arial"/>
              </a:rPr>
              <a:t>régions</a:t>
            </a:r>
            <a:r>
              <a:rPr lang="de-CH" dirty="0">
                <a:latin typeface="Montserrat" panose="00000500000000000000" pitchFamily="2" charset="0"/>
                <a:cs typeface="Arial"/>
              </a:rPr>
              <a:t> de Suisse, il </a:t>
            </a:r>
            <a:r>
              <a:rPr lang="de-CH" dirty="0" err="1">
                <a:latin typeface="Montserrat" panose="00000500000000000000" pitchFamily="2" charset="0"/>
                <a:cs typeface="Arial"/>
              </a:rPr>
              <a:t>est</a:t>
            </a:r>
            <a:r>
              <a:rPr lang="de-CH" dirty="0">
                <a:latin typeface="Montserrat" panose="00000500000000000000" pitchFamily="2" charset="0"/>
                <a:cs typeface="Arial"/>
              </a:rPr>
              <a:t> possible de </a:t>
            </a:r>
            <a:r>
              <a:rPr lang="de-CH" dirty="0" err="1">
                <a:latin typeface="Montserrat" panose="00000500000000000000" pitchFamily="2" charset="0"/>
                <a:cs typeface="Arial"/>
              </a:rPr>
              <a:t>s’inscrire</a:t>
            </a:r>
            <a:r>
              <a:rPr lang="de-CH" dirty="0">
                <a:latin typeface="Montserrat" panose="00000500000000000000" pitchFamily="2" charset="0"/>
                <a:cs typeface="Arial"/>
              </a:rPr>
              <a:t> après </a:t>
            </a:r>
            <a:r>
              <a:rPr lang="de-CH" dirty="0" err="1">
                <a:latin typeface="Montserrat" panose="00000500000000000000" pitchFamily="2" charset="0"/>
                <a:cs typeface="Arial"/>
              </a:rPr>
              <a:t>avoir</a:t>
            </a:r>
            <a:r>
              <a:rPr lang="de-CH" dirty="0">
                <a:latin typeface="Montserrat" panose="00000500000000000000" pitchFamily="2" charset="0"/>
                <a:cs typeface="Arial"/>
              </a:rPr>
              <a:t> </a:t>
            </a:r>
            <a:r>
              <a:rPr lang="de-CH" dirty="0" err="1">
                <a:latin typeface="Montserrat" panose="00000500000000000000" pitchFamily="2" charset="0"/>
                <a:cs typeface="Arial"/>
              </a:rPr>
              <a:t>suivi</a:t>
            </a:r>
            <a:r>
              <a:rPr lang="de-CH" dirty="0">
                <a:latin typeface="Montserrat" panose="00000500000000000000" pitchFamily="2" charset="0"/>
                <a:cs typeface="Arial"/>
              </a:rPr>
              <a:t> </a:t>
            </a:r>
            <a:r>
              <a:rPr lang="de-CH" dirty="0" err="1">
                <a:latin typeface="Montserrat" panose="00000500000000000000" pitchFamily="2" charset="0"/>
                <a:cs typeface="Arial"/>
              </a:rPr>
              <a:t>un</a:t>
            </a:r>
            <a:r>
              <a:rPr lang="de-CH" dirty="0">
                <a:latin typeface="Montserrat" panose="00000500000000000000" pitchFamily="2" charset="0"/>
                <a:cs typeface="Arial"/>
              </a:rPr>
              <a:t> </a:t>
            </a:r>
            <a:r>
              <a:rPr lang="de-CH" dirty="0" err="1">
                <a:latin typeface="Montserrat" panose="00000500000000000000" pitchFamily="2" charset="0"/>
                <a:cs typeface="Arial"/>
              </a:rPr>
              <a:t>cours</a:t>
            </a:r>
            <a:r>
              <a:rPr lang="de-CH" dirty="0">
                <a:latin typeface="Montserrat" panose="00000500000000000000" pitchFamily="2" charset="0"/>
                <a:cs typeface="Arial"/>
              </a:rPr>
              <a:t> BLS-AED-SRC complet.</a:t>
            </a:r>
            <a:endParaRPr lang="de-CH" dirty="0">
              <a:latin typeface="Montserrat" panose="00000500000000000000" pitchFamily="2" charset="0"/>
              <a:ea typeface="Calibri"/>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41</a:t>
            </a:fld>
            <a:endParaRPr lang="en-US"/>
          </a:p>
        </p:txBody>
      </p:sp>
    </p:spTree>
    <p:extLst>
      <p:ext uri="{BB962C8B-B14F-4D97-AF65-F5344CB8AC3E}">
        <p14:creationId xmlns:p14="http://schemas.microsoft.com/office/powerpoint/2010/main" val="30847146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18220-FFE7-2B0F-E9E5-6B67184283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D21873-0C0A-7433-0FB7-AE692CBB6018}"/>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005C848F-5454-AECB-F387-C72F38D719FB}"/>
              </a:ext>
            </a:extLst>
          </p:cNvPr>
          <p:cNvSpPr>
            <a:spLocks noGrp="1"/>
          </p:cNvSpPr>
          <p:nvPr>
            <p:ph type="body" idx="1"/>
          </p:nvPr>
        </p:nvSpPr>
        <p:spPr/>
        <p:txBody>
          <a:bodyPr>
            <a:normAutofit/>
          </a:bodyPr>
          <a:lstStyle/>
          <a:p>
            <a:r>
              <a:rPr lang="fr-FR" dirty="0">
                <a:latin typeface="Montserrat" panose="00000500000000000000" pitchFamily="2" charset="0"/>
                <a:ea typeface="Calibri"/>
                <a:cs typeface="Arial" pitchFamily="34" charset="0"/>
              </a:rPr>
              <a:t>Se référer au script (support didactique pour des informations sur les déclarations relatives au cours.</a:t>
            </a:r>
            <a:endParaRPr lang="en-US" dirty="0">
              <a:latin typeface="Montserrat" panose="00000500000000000000" pitchFamily="2" charset="0"/>
              <a:ea typeface="Calibri"/>
              <a:cs typeface="Arial" pitchFamily="34" charset="0"/>
            </a:endParaRPr>
          </a:p>
        </p:txBody>
      </p:sp>
      <p:sp>
        <p:nvSpPr>
          <p:cNvPr id="4" name="Espace réservé du numéro de diapositive 3">
            <a:extLst>
              <a:ext uri="{FF2B5EF4-FFF2-40B4-BE49-F238E27FC236}">
                <a16:creationId xmlns:a16="http://schemas.microsoft.com/office/drawing/2014/main" id="{65358404-CE32-2F89-7F9E-6BDC999F2A7E}"/>
              </a:ext>
            </a:extLst>
          </p:cNvPr>
          <p:cNvSpPr>
            <a:spLocks noGrp="1"/>
          </p:cNvSpPr>
          <p:nvPr>
            <p:ph type="sldNum" sz="quarter" idx="10"/>
          </p:nvPr>
        </p:nvSpPr>
        <p:spPr/>
        <p:txBody>
          <a:bodyPr/>
          <a:lstStyle/>
          <a:p>
            <a:fld id="{1FB6B6D0-7006-42DD-B957-9A3D3E217772}" type="slidenum">
              <a:rPr lang="en-US" smtClean="0"/>
              <a:pPr/>
              <a:t>43</a:t>
            </a:fld>
            <a:endParaRPr lang="en-US"/>
          </a:p>
        </p:txBody>
      </p:sp>
    </p:spTree>
    <p:extLst>
      <p:ext uri="{BB962C8B-B14F-4D97-AF65-F5344CB8AC3E}">
        <p14:creationId xmlns:p14="http://schemas.microsoft.com/office/powerpoint/2010/main" val="1221379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8239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19A3A66F-18F3-47A8-95F1-400499A7EFA7}"/>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5" name="Fußzeilenplatzhalter 4">
            <a:extLst>
              <a:ext uri="{FF2B5EF4-FFF2-40B4-BE49-F238E27FC236}">
                <a16:creationId xmlns:a16="http://schemas.microsoft.com/office/drawing/2014/main" id="{A1987426-756A-49AD-AA53-354280D0B42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5B4A5249-25C7-41CB-9188-94D2CA67BFC8}"/>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1019385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496C8D-742E-4516-A1A6-1DB537DFA35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endParaRPr lang="de-CH"/>
          </a:p>
        </p:txBody>
      </p:sp>
    </p:spTree>
    <p:extLst>
      <p:ext uri="{BB962C8B-B14F-4D97-AF65-F5344CB8AC3E}">
        <p14:creationId xmlns:p14="http://schemas.microsoft.com/office/powerpoint/2010/main" val="2939656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338CC1-2BE0-4BA0-B3F6-EF06E6FACCEB}"/>
              </a:ext>
            </a:extLst>
          </p:cNvPr>
          <p:cNvSpPr>
            <a:spLocks noGrp="1"/>
          </p:cNvSpPr>
          <p:nvPr>
            <p:ph type="title"/>
          </p:nvPr>
        </p:nvSpPr>
        <p:spPr>
          <a:xfrm>
            <a:off x="838200" y="365125"/>
            <a:ext cx="10515600" cy="1325563"/>
          </a:xfrm>
          <a:prstGeom prst="rect">
            <a:avLst/>
          </a:prstGeom>
        </p:spPr>
        <p:txBody>
          <a:bodyPr/>
          <a:lstStyle/>
          <a:p>
            <a:r>
              <a:rPr lang="de-DE"/>
              <a:t>Mastertitelformat bearbeiten</a:t>
            </a:r>
            <a:endParaRPr lang="de-CH"/>
          </a:p>
        </p:txBody>
      </p:sp>
      <p:sp>
        <p:nvSpPr>
          <p:cNvPr id="4" name="Inhaltsplatzhalter 3">
            <a:extLst>
              <a:ext uri="{FF2B5EF4-FFF2-40B4-BE49-F238E27FC236}">
                <a16:creationId xmlns:a16="http://schemas.microsoft.com/office/drawing/2014/main" id="{1E321C58-E3D1-4661-AB27-C6F8D3348AE5}"/>
              </a:ext>
            </a:extLst>
          </p:cNvPr>
          <p:cNvSpPr>
            <a:spLocks noGrp="1"/>
          </p:cNvSpPr>
          <p:nvPr>
            <p:ph sz="half" idx="2"/>
          </p:nvPr>
        </p:nvSpPr>
        <p:spPr>
          <a:xfrm>
            <a:off x="6172200" y="1825625"/>
            <a:ext cx="5181600" cy="435133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Foliennummernplatzhalter 6">
            <a:extLst>
              <a:ext uri="{FF2B5EF4-FFF2-40B4-BE49-F238E27FC236}">
                <a16:creationId xmlns:a16="http://schemas.microsoft.com/office/drawing/2014/main" id="{D6CD81D6-1693-41BC-8679-F01977DBA69E}"/>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2864190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4B55F1-586B-4031-8C5C-B8963A40AC55}"/>
              </a:ext>
            </a:extLst>
          </p:cNvPr>
          <p:cNvSpPr>
            <a:spLocks noGrp="1"/>
          </p:cNvSpPr>
          <p:nvPr>
            <p:ph type="title"/>
          </p:nvPr>
        </p:nvSpPr>
        <p:spPr>
          <a:xfrm>
            <a:off x="839788" y="365125"/>
            <a:ext cx="10515600" cy="1325563"/>
          </a:xfrm>
          <a:prstGeom prst="rect">
            <a:avLst/>
          </a:prstGeo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DAA1390F-D164-4336-B356-84F0432EDBC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6F3C50D-67A8-45F1-A6A4-FD7D292E0022}"/>
              </a:ext>
            </a:extLst>
          </p:cNvPr>
          <p:cNvSpPr>
            <a:spLocks noGrp="1"/>
          </p:cNvSpPr>
          <p:nvPr>
            <p:ph sz="half" idx="2"/>
          </p:nvPr>
        </p:nvSpPr>
        <p:spPr>
          <a:xfrm>
            <a:off x="839788" y="2505075"/>
            <a:ext cx="5157787" cy="36845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40FE5B6A-E032-47B6-B973-D39D6368B9F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4893286-AFEB-48B0-B73D-0F983CD1C94A}"/>
              </a:ext>
            </a:extLst>
          </p:cNvPr>
          <p:cNvSpPr>
            <a:spLocks noGrp="1"/>
          </p:cNvSpPr>
          <p:nvPr>
            <p:ph sz="quarter" idx="4"/>
          </p:nvPr>
        </p:nvSpPr>
        <p:spPr>
          <a:xfrm>
            <a:off x="6172200" y="2505075"/>
            <a:ext cx="5183188" cy="36845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E9EEF185-7DA9-480A-8C7E-81AF78095A53}"/>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8" name="Fußzeilenplatzhalter 7">
            <a:extLst>
              <a:ext uri="{FF2B5EF4-FFF2-40B4-BE49-F238E27FC236}">
                <a16:creationId xmlns:a16="http://schemas.microsoft.com/office/drawing/2014/main" id="{796BBA87-93CB-4E4A-AB12-142FCA7BD22E}"/>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9" name="Foliennummernplatzhalter 8">
            <a:extLst>
              <a:ext uri="{FF2B5EF4-FFF2-40B4-BE49-F238E27FC236}">
                <a16:creationId xmlns:a16="http://schemas.microsoft.com/office/drawing/2014/main" id="{3093F83D-045D-4C2A-851F-867FE9E0C262}"/>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1841747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195411-D98D-4DA6-A2C7-C7AFA71C491E}"/>
              </a:ext>
            </a:extLst>
          </p:cNvPr>
          <p:cNvSpPr>
            <a:spLocks noGrp="1"/>
          </p:cNvSpPr>
          <p:nvPr>
            <p:ph type="title"/>
          </p:nvPr>
        </p:nvSpPr>
        <p:spPr>
          <a:xfrm>
            <a:off x="838200" y="365125"/>
            <a:ext cx="10515600" cy="1325563"/>
          </a:xfrm>
          <a:prstGeom prst="rect">
            <a:avLst/>
          </a:prstGeom>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584ACE43-9BE4-4A06-BF20-FD9860808A85}"/>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4" name="Fußzeilenplatzhalter 3">
            <a:extLst>
              <a:ext uri="{FF2B5EF4-FFF2-40B4-BE49-F238E27FC236}">
                <a16:creationId xmlns:a16="http://schemas.microsoft.com/office/drawing/2014/main" id="{4EE7CB92-16BD-48F4-8ABA-C4A914944340}"/>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5" name="Foliennummernplatzhalter 4">
            <a:extLst>
              <a:ext uri="{FF2B5EF4-FFF2-40B4-BE49-F238E27FC236}">
                <a16:creationId xmlns:a16="http://schemas.microsoft.com/office/drawing/2014/main" id="{9B88FB6C-E166-4093-A69C-5CE382E8C750}"/>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2302177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1FF20C0-F643-4094-B438-5AFF2A69B3CF}"/>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3" name="Fußzeilenplatzhalter 2">
            <a:extLst>
              <a:ext uri="{FF2B5EF4-FFF2-40B4-BE49-F238E27FC236}">
                <a16:creationId xmlns:a16="http://schemas.microsoft.com/office/drawing/2014/main" id="{6D8EC1F5-7FB5-49E6-AD35-6D21D50AA427}"/>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4" name="Foliennummernplatzhalter 3">
            <a:extLst>
              <a:ext uri="{FF2B5EF4-FFF2-40B4-BE49-F238E27FC236}">
                <a16:creationId xmlns:a16="http://schemas.microsoft.com/office/drawing/2014/main" id="{6A57296D-3707-49A9-88B2-A4D7FBFAA3E6}"/>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333515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FE36AF-32F3-4FD7-91B3-235675B187D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A438B546-8515-469E-AE80-05E1F17443F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C0E22A29-17D8-4775-B59C-931C78DC783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417E9F6-4204-4C13-8366-7E1CAD7E710A}"/>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6" name="Fußzeilenplatzhalter 5">
            <a:extLst>
              <a:ext uri="{FF2B5EF4-FFF2-40B4-BE49-F238E27FC236}">
                <a16:creationId xmlns:a16="http://schemas.microsoft.com/office/drawing/2014/main" id="{731578EA-F360-4B05-8BE3-6C8CC7DC19C8}"/>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9F2779BD-9468-4BF3-A427-735DE2D1C071}"/>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4215543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F555A0-7B21-4755-8C69-AE76619CBE6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C38E8EE8-01B4-415C-AF42-AA01AC84E67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F8F2C739-834E-40D2-9FE5-B0B32FA25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1AD9870-0F03-4B34-B589-FFCBE5AB75D4}"/>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6" name="Fußzeilenplatzhalter 5">
            <a:extLst>
              <a:ext uri="{FF2B5EF4-FFF2-40B4-BE49-F238E27FC236}">
                <a16:creationId xmlns:a16="http://schemas.microsoft.com/office/drawing/2014/main" id="{60684BC1-1C95-42B1-ACBB-C395F27A7FC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3687764A-536C-44BB-AED0-35D97A5B5200}"/>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pic>
        <p:nvPicPr>
          <p:cNvPr id="8" name="Picture 2">
            <a:extLst>
              <a:ext uri="{FF2B5EF4-FFF2-40B4-BE49-F238E27FC236}">
                <a16:creationId xmlns:a16="http://schemas.microsoft.com/office/drawing/2014/main" id="{2741A9AF-9B4D-4D73-9FAA-7759A2633032}"/>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0630692" y="136525"/>
            <a:ext cx="1446215" cy="1087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492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F3EC8F-D86A-4823-A4A8-CEDE54BE85AC}"/>
              </a:ext>
            </a:extLst>
          </p:cNvPr>
          <p:cNvSpPr>
            <a:spLocks noGrp="1"/>
          </p:cNvSpPr>
          <p:nvPr>
            <p:ph type="title"/>
          </p:nvPr>
        </p:nvSpPr>
        <p:spPr>
          <a:xfrm>
            <a:off x="838200" y="365125"/>
            <a:ext cx="10515600" cy="1325563"/>
          </a:xfrm>
          <a:prstGeom prst="rect">
            <a:avLst/>
          </a:prstGeom>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96C65B5D-634B-44A7-AE45-8FF39FB40BCB}"/>
              </a:ext>
            </a:extLst>
          </p:cNvPr>
          <p:cNvSpPr>
            <a:spLocks noGrp="1"/>
          </p:cNvSpPr>
          <p:nvPr>
            <p:ph type="body" orient="vert" idx="1"/>
          </p:nvPr>
        </p:nvSpPr>
        <p:spPr>
          <a:xfrm>
            <a:off x="838200" y="1825625"/>
            <a:ext cx="10515600" cy="4351338"/>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80BB7D2B-3682-4B9F-907E-1D3AA27FC190}"/>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5" name="Fußzeilenplatzhalter 4">
            <a:extLst>
              <a:ext uri="{FF2B5EF4-FFF2-40B4-BE49-F238E27FC236}">
                <a16:creationId xmlns:a16="http://schemas.microsoft.com/office/drawing/2014/main" id="{EDE9909E-405D-4F57-9372-4E6CD9CDF08E}"/>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59FC3164-966A-4561-BCAD-329E1AD959D1}"/>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2317728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ADD1B31-4909-426D-BC95-75DC036502D2}"/>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9324C9C0-FB9D-4A97-A18E-1272C162E2A0}"/>
              </a:ext>
            </a:extLst>
          </p:cNvPr>
          <p:cNvSpPr>
            <a:spLocks noGrp="1"/>
          </p:cNvSpPr>
          <p:nvPr>
            <p:ph type="body" orient="vert" idx="1"/>
          </p:nvPr>
        </p:nvSpPr>
        <p:spPr>
          <a:xfrm>
            <a:off x="838200" y="365125"/>
            <a:ext cx="7734300" cy="5811838"/>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F5EE14AC-26BA-44AB-A952-CBC673DD196B}"/>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5" name="Fußzeilenplatzhalter 4">
            <a:extLst>
              <a:ext uri="{FF2B5EF4-FFF2-40B4-BE49-F238E27FC236}">
                <a16:creationId xmlns:a16="http://schemas.microsoft.com/office/drawing/2014/main" id="{E29F466E-465F-4E6F-8CD9-ED56419DD47A}"/>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D4F22E29-51F2-4FC2-8F0F-A8BEE6D4A5F5}"/>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4287703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874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defikarte.ch/"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Screenshot, Schrift, Logo enthält.&#10;&#10;KI-generierte Inhalte können fehlerhaft sein.">
            <a:extLst>
              <a:ext uri="{FF2B5EF4-FFF2-40B4-BE49-F238E27FC236}">
                <a16:creationId xmlns:a16="http://schemas.microsoft.com/office/drawing/2014/main" id="{FEF4FC21-ABDF-6AF8-E28B-C593566ACF4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Grafik 5" descr="Ein Bild, das Person, Menschliches Gesicht, Kleidung, Handy enthält.&#10;&#10;KI-generierte Inhalte können fehlerhaft sein.">
            <a:extLst>
              <a:ext uri="{FF2B5EF4-FFF2-40B4-BE49-F238E27FC236}">
                <a16:creationId xmlns:a16="http://schemas.microsoft.com/office/drawing/2014/main" id="{B91B4529-5146-0A01-F432-2BE00EBF7B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0925" y="510793"/>
            <a:ext cx="7772400" cy="4312791"/>
          </a:xfrm>
          <a:prstGeom prst="rect">
            <a:avLst/>
          </a:prstGeom>
        </p:spPr>
      </p:pic>
      <p:sp>
        <p:nvSpPr>
          <p:cNvPr id="4" name="Textfeld 3">
            <a:extLst>
              <a:ext uri="{FF2B5EF4-FFF2-40B4-BE49-F238E27FC236}">
                <a16:creationId xmlns:a16="http://schemas.microsoft.com/office/drawing/2014/main" id="{A8B677D7-5BC8-5891-7BF8-A003657CF6B8}"/>
              </a:ext>
            </a:extLst>
          </p:cNvPr>
          <p:cNvSpPr txBox="1"/>
          <p:nvPr/>
        </p:nvSpPr>
        <p:spPr>
          <a:xfrm>
            <a:off x="7764651" y="5672380"/>
            <a:ext cx="3673098" cy="666427"/>
          </a:xfrm>
          <a:prstGeom prst="rect">
            <a:avLst/>
          </a:prstGeom>
          <a:noFill/>
        </p:spPr>
        <p:txBody>
          <a:bodyPr wrap="square" rtlCol="0">
            <a:spAutoFit/>
          </a:bodyPr>
          <a:lstStyle/>
          <a:p>
            <a:endParaRPr lang="de-DE"/>
          </a:p>
        </p:txBody>
      </p:sp>
      <p:sp>
        <p:nvSpPr>
          <p:cNvPr id="11" name="Textfeld 10">
            <a:extLst>
              <a:ext uri="{FF2B5EF4-FFF2-40B4-BE49-F238E27FC236}">
                <a16:creationId xmlns:a16="http://schemas.microsoft.com/office/drawing/2014/main" id="{0E3D0D86-3DA8-B682-B9FB-153FFCAB92CD}"/>
              </a:ext>
            </a:extLst>
          </p:cNvPr>
          <p:cNvSpPr txBox="1"/>
          <p:nvPr/>
        </p:nvSpPr>
        <p:spPr>
          <a:xfrm>
            <a:off x="10307782" y="5672380"/>
            <a:ext cx="1129967" cy="646331"/>
          </a:xfrm>
          <a:prstGeom prst="rect">
            <a:avLst/>
          </a:prstGeom>
          <a:noFill/>
        </p:spPr>
        <p:txBody>
          <a:bodyPr wrap="square" rtlCol="0">
            <a:spAutoFit/>
          </a:bodyPr>
          <a:lstStyle/>
          <a:p>
            <a:pPr algn="ctr"/>
            <a:r>
              <a:rPr lang="de-DE" sz="1200" err="1">
                <a:solidFill>
                  <a:schemeClr val="accent1"/>
                </a:solidFill>
                <a:latin typeface="Montserrat" pitchFamily="2" charset="77"/>
              </a:rPr>
              <a:t>Insérer</a:t>
            </a:r>
            <a:r>
              <a:rPr lang="de-DE" sz="1200">
                <a:solidFill>
                  <a:schemeClr val="accent1"/>
                </a:solidFill>
                <a:latin typeface="Montserrat" pitchFamily="2" charset="77"/>
              </a:rPr>
              <a:t> </a:t>
            </a:r>
            <a:r>
              <a:rPr lang="de-DE" sz="1200" err="1">
                <a:solidFill>
                  <a:schemeClr val="accent1"/>
                </a:solidFill>
                <a:latin typeface="Montserrat" pitchFamily="2" charset="77"/>
              </a:rPr>
              <a:t>votre</a:t>
            </a:r>
            <a:r>
              <a:rPr lang="de-DE" sz="1200">
                <a:solidFill>
                  <a:schemeClr val="accent1"/>
                </a:solidFill>
                <a:latin typeface="Montserrat" pitchFamily="2" charset="77"/>
              </a:rPr>
              <a:t> propre logo</a:t>
            </a:r>
          </a:p>
        </p:txBody>
      </p:sp>
      <p:pic>
        <p:nvPicPr>
          <p:cNvPr id="5" name="Image 4">
            <a:extLst>
              <a:ext uri="{FF2B5EF4-FFF2-40B4-BE49-F238E27FC236}">
                <a16:creationId xmlns:a16="http://schemas.microsoft.com/office/drawing/2014/main" id="{04BEDFB2-C5F7-85CE-6F79-DDD40697D8A0}"/>
              </a:ext>
            </a:extLst>
          </p:cNvPr>
          <p:cNvPicPr>
            <a:picLocks noChangeAspect="1"/>
          </p:cNvPicPr>
          <p:nvPr/>
        </p:nvPicPr>
        <p:blipFill>
          <a:blip r:embed="rId5"/>
          <a:stretch>
            <a:fillRect/>
          </a:stretch>
        </p:blipFill>
        <p:spPr>
          <a:xfrm>
            <a:off x="8650200" y="0"/>
            <a:ext cx="3315163" cy="6792273"/>
          </a:xfrm>
          <a:prstGeom prst="rect">
            <a:avLst/>
          </a:prstGeom>
        </p:spPr>
      </p:pic>
    </p:spTree>
    <p:extLst>
      <p:ext uri="{BB962C8B-B14F-4D97-AF65-F5344CB8AC3E}">
        <p14:creationId xmlns:p14="http://schemas.microsoft.com/office/powerpoint/2010/main" val="1973748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Entwurf, Cartoon enthält.&#10;&#10;KI-generierte Inhalte können fehlerhaft sein.">
            <a:extLst>
              <a:ext uri="{FF2B5EF4-FFF2-40B4-BE49-F238E27FC236}">
                <a16:creationId xmlns:a16="http://schemas.microsoft.com/office/drawing/2014/main" id="{A9A97F65-10B1-AFCC-D99D-B925EA24029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32831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Screenshot, Schrift enthält.&#10;&#10;KI-generierte Inhalte können fehlerhaft sein.">
            <a:extLst>
              <a:ext uri="{FF2B5EF4-FFF2-40B4-BE49-F238E27FC236}">
                <a16:creationId xmlns:a16="http://schemas.microsoft.com/office/drawing/2014/main" id="{256F31ED-20A1-C419-7CFC-6A4B73BE340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3511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55CCC6-1A21-C72B-733C-52284DD26EF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83932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Schrift, Grafiken, Clipart, Kreis enthält.&#10;&#10;KI-generierte Inhalte können fehlerhaft sein.">
            <a:extLst>
              <a:ext uri="{FF2B5EF4-FFF2-40B4-BE49-F238E27FC236}">
                <a16:creationId xmlns:a16="http://schemas.microsoft.com/office/drawing/2014/main" id="{9526AF5B-1126-C2A7-70C3-794606B2C0E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27707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80B0C-059D-A9E0-3034-4930263556B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D54B496-EB86-6A25-78B6-0A0CCFED043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33996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D9E8C-16C5-9F46-73B9-88F601D06FE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CB43845-59DF-8E64-99E1-84A49B9451F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39064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A6391F97-6938-D33A-2D11-A48EEF559F0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04201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8A006E-555D-0797-BEBF-0D8D4A208D5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28968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BC884754-6655-A932-A8AD-135F672C1E2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27558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76727C9-1518-4CBF-4D79-569920DF34EB}"/>
              </a:ext>
            </a:extLst>
          </p:cNvPr>
          <p:cNvSpPr>
            <a:spLocks noGrp="1"/>
          </p:cNvSpPr>
          <p:nvPr>
            <p:ph idx="4294967295"/>
          </p:nvPr>
        </p:nvSpPr>
        <p:spPr>
          <a:xfrm>
            <a:off x="838200" y="1825625"/>
            <a:ext cx="10515600" cy="4351338"/>
          </a:xfrm>
          <a:prstGeom prst="rect">
            <a:avLst/>
          </a:prstGeom>
        </p:spPr>
        <p:txBody>
          <a:bodyPr vert="horz" lIns="91440" tIns="45720" rIns="91440" bIns="45720" rtlCol="0" anchor="t">
            <a:normAutofit/>
          </a:bodyPr>
          <a:lstStyle/>
          <a:p>
            <a:endParaRPr lang="de-CH">
              <a:latin typeface="Calibri (Textkörper)"/>
              <a:ea typeface="Calibri"/>
              <a:cs typeface="Calibri"/>
            </a:endParaRPr>
          </a:p>
          <a:p>
            <a:endParaRPr lang="de-CH">
              <a:solidFill>
                <a:schemeClr val="accent1"/>
              </a:solidFill>
              <a:latin typeface="Calibri (Textkörper)"/>
              <a:ea typeface="Calibri"/>
              <a:cs typeface="Calibri"/>
            </a:endParaRPr>
          </a:p>
        </p:txBody>
      </p:sp>
      <p:pic>
        <p:nvPicPr>
          <p:cNvPr id="5" name="Grafik 4">
            <a:extLst>
              <a:ext uri="{FF2B5EF4-FFF2-40B4-BE49-F238E27FC236}">
                <a16:creationId xmlns:a16="http://schemas.microsoft.com/office/drawing/2014/main" id="{65F77D40-0453-C54B-4C51-F840FBFBC7A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42920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204D5C-5E77-FCFB-5A1E-954A5471579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240638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520776-ED88-BEC8-FDB5-136CBC85C6EB}"/>
              </a:ext>
            </a:extLst>
          </p:cNvPr>
          <p:cNvSpPr>
            <a:spLocks noGrp="1"/>
          </p:cNvSpPr>
          <p:nvPr>
            <p:ph idx="4294967295"/>
          </p:nvPr>
        </p:nvSpPr>
        <p:spPr>
          <a:xfrm>
            <a:off x="838200" y="1825625"/>
            <a:ext cx="10515600" cy="4351338"/>
          </a:xfrm>
          <a:prstGeom prst="rect">
            <a:avLst/>
          </a:prstGeom>
        </p:spPr>
        <p:txBody>
          <a:bodyPr vert="horz" lIns="91440" tIns="45720" rIns="91440" bIns="45720" rtlCol="0" anchor="t">
            <a:normAutofit/>
          </a:bodyPr>
          <a:lstStyle/>
          <a:p>
            <a:endParaRPr lang="en-US">
              <a:ea typeface="Calibri"/>
              <a:cs typeface="Calibri"/>
            </a:endParaRPr>
          </a:p>
          <a:p>
            <a:endParaRPr lang="en-US">
              <a:solidFill>
                <a:schemeClr val="accent1"/>
              </a:solidFill>
              <a:ea typeface="Calibri"/>
              <a:cs typeface="Calibri"/>
            </a:endParaRPr>
          </a:p>
        </p:txBody>
      </p:sp>
      <p:pic>
        <p:nvPicPr>
          <p:cNvPr id="5" name="Grafik 4">
            <a:extLst>
              <a:ext uri="{FF2B5EF4-FFF2-40B4-BE49-F238E27FC236}">
                <a16:creationId xmlns:a16="http://schemas.microsoft.com/office/drawing/2014/main" id="{368997C5-2465-5F20-A658-82622B41B5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29240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08AF0354-0339-4B62-33F8-40A0A5250A5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feld 1">
            <a:extLst>
              <a:ext uri="{FF2B5EF4-FFF2-40B4-BE49-F238E27FC236}">
                <a16:creationId xmlns:a16="http://schemas.microsoft.com/office/drawing/2014/main" id="{BD9C9ED7-774B-F368-ACB9-4E0B6A294FA3}"/>
              </a:ext>
            </a:extLst>
          </p:cNvPr>
          <p:cNvSpPr txBox="1"/>
          <p:nvPr/>
        </p:nvSpPr>
        <p:spPr>
          <a:xfrm>
            <a:off x="1937288" y="3874576"/>
            <a:ext cx="1968285" cy="646331"/>
          </a:xfrm>
          <a:prstGeom prst="rect">
            <a:avLst/>
          </a:prstGeom>
          <a:noFill/>
        </p:spPr>
        <p:txBody>
          <a:bodyPr wrap="square" rtlCol="0">
            <a:spAutoFit/>
          </a:bodyPr>
          <a:lstStyle/>
          <a:p>
            <a:pPr algn="ctr"/>
            <a:r>
              <a:rPr lang="de-DE" sz="3600">
                <a:latin typeface="Montserrat" pitchFamily="2" charset="77"/>
              </a:rPr>
              <a:t>2222</a:t>
            </a:r>
          </a:p>
        </p:txBody>
      </p:sp>
    </p:spTree>
    <p:extLst>
      <p:ext uri="{BB962C8B-B14F-4D97-AF65-F5344CB8AC3E}">
        <p14:creationId xmlns:p14="http://schemas.microsoft.com/office/powerpoint/2010/main" val="2175262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36844-3480-F69D-6615-69CA0C9A0A3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E587232-BB9A-EF1B-4827-4C0607A364D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145381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D84EDCE9-4990-82B6-808A-F3A4A23171A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09658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0E17A-9A47-66E6-6C29-67B8D1242B36}"/>
            </a:ext>
          </a:extLst>
        </p:cNvPr>
        <p:cNvGrpSpPr/>
        <p:nvPr/>
      </p:nvGrpSpPr>
      <p:grpSpPr>
        <a:xfrm>
          <a:off x="0" y="0"/>
          <a:ext cx="0" cy="0"/>
          <a:chOff x="0" y="0"/>
          <a:chExt cx="0" cy="0"/>
        </a:xfrm>
      </p:grpSpPr>
      <p:pic>
        <p:nvPicPr>
          <p:cNvPr id="5" name="Grafik 4" descr="Ein Bild, das Text, Cartoon, Entwurf, Lineart enthält.&#10;&#10;KI-generierte Inhalte können fehlerhaft sein.">
            <a:extLst>
              <a:ext uri="{FF2B5EF4-FFF2-40B4-BE49-F238E27FC236}">
                <a16:creationId xmlns:a16="http://schemas.microsoft.com/office/drawing/2014/main" id="{5D3BC5C5-D38D-6AEE-5DAE-BCDF2CA9D1E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14135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B42DF47A-956C-00F4-C353-8F0F7B554BD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58647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47EB054A-DD6F-806A-C39F-26763E37509E}"/>
              </a:ext>
            </a:extLst>
          </p:cNvPr>
          <p:cNvSpPr>
            <a:spLocks noGrp="1"/>
          </p:cNvSpPr>
          <p:nvPr>
            <p:ph idx="4294967295"/>
          </p:nvPr>
        </p:nvSpPr>
        <p:spPr>
          <a:xfrm>
            <a:off x="838200" y="1825625"/>
            <a:ext cx="10515600" cy="4351338"/>
          </a:xfrm>
          <a:prstGeom prst="rect">
            <a:avLst/>
          </a:prstGeom>
        </p:spPr>
        <p:txBody>
          <a:bodyPr vert="horz" lIns="91440" tIns="45720" rIns="91440" bIns="45720" rtlCol="0" anchor="t">
            <a:normAutofit/>
          </a:bodyPr>
          <a:lstStyle/>
          <a:p>
            <a:pPr marL="0" indent="0">
              <a:buNone/>
            </a:pPr>
            <a:endParaRPr lang="en-US" sz="2000">
              <a:ea typeface="Calibri"/>
              <a:cs typeface="Calibri"/>
            </a:endParaRPr>
          </a:p>
          <a:p>
            <a:pPr marL="0" indent="0">
              <a:buNone/>
            </a:pPr>
            <a:endParaRPr lang="en-US" sz="2000">
              <a:solidFill>
                <a:schemeClr val="accent1"/>
              </a:solidFill>
              <a:ea typeface="Calibri"/>
              <a:cs typeface="Calibri"/>
            </a:endParaRPr>
          </a:p>
        </p:txBody>
      </p:sp>
      <p:pic>
        <p:nvPicPr>
          <p:cNvPr id="5" name="Grafik 4" descr="Ein Bild, das Text, Schrift, Darstellung, Clipart enthält.&#10;&#10;KI-generierte Inhalte können fehlerhaft sein.">
            <a:extLst>
              <a:ext uri="{FF2B5EF4-FFF2-40B4-BE49-F238E27FC236}">
                <a16:creationId xmlns:a16="http://schemas.microsoft.com/office/drawing/2014/main" id="{752308FC-DB76-85E3-79D6-0189B28B054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40590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FB1B0-8EB4-E956-E23C-ECD0DEB3A3CF}"/>
            </a:ext>
          </a:extLst>
        </p:cNvPr>
        <p:cNvGrpSpPr/>
        <p:nvPr/>
      </p:nvGrpSpPr>
      <p:grpSpPr>
        <a:xfrm>
          <a:off x="0" y="0"/>
          <a:ext cx="0" cy="0"/>
          <a:chOff x="0" y="0"/>
          <a:chExt cx="0" cy="0"/>
        </a:xfrm>
      </p:grpSpPr>
      <p:pic>
        <p:nvPicPr>
          <p:cNvPr id="5" name="Grafik 4" descr="Ein Bild, das Text, Screenshot, Karminrot, Cartoon enthält.&#10;&#10;KI-generierte Inhalte können fehlerhaft sein.">
            <a:extLst>
              <a:ext uri="{FF2B5EF4-FFF2-40B4-BE49-F238E27FC236}">
                <a16:creationId xmlns:a16="http://schemas.microsoft.com/office/drawing/2014/main" id="{86D20ADA-84FB-88A8-CA66-24FCB2ABDAD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16537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8FC8CA-DCE6-3CA3-3050-2936F3833D1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46400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Screenshot, Schrift enthält.&#10;&#10;KI-generierte Inhalte können fehlerhaft sein.">
            <a:extLst>
              <a:ext uri="{FF2B5EF4-FFF2-40B4-BE49-F238E27FC236}">
                <a16:creationId xmlns:a16="http://schemas.microsoft.com/office/drawing/2014/main" id="{1B34D735-5B0F-6FEF-B88F-05A043531EB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72433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Kleidung, Person, Menschliches Gesicht, Schulter enthält.&#10;&#10;KI-generierte Inhalte können fehlerhaft sein.">
            <a:extLst>
              <a:ext uri="{FF2B5EF4-FFF2-40B4-BE49-F238E27FC236}">
                <a16:creationId xmlns:a16="http://schemas.microsoft.com/office/drawing/2014/main" id="{74E03026-7875-91F2-FAFB-F364012B736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81423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6CB7-7C58-9B2B-DA85-0F74A2B82D2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CCBF51C-3A23-F02E-F74B-01933866FCA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394288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Kleidung, Ellenbogen, körperliche Fitness, Gelenk enthält.&#10;&#10;KI-generierte Inhalte können fehlerhaft sein.">
            <a:extLst>
              <a:ext uri="{FF2B5EF4-FFF2-40B4-BE49-F238E27FC236}">
                <a16:creationId xmlns:a16="http://schemas.microsoft.com/office/drawing/2014/main" id="{5D1D2326-82B5-0011-9185-29E9FB0B779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21582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A6040E-E530-692D-0598-589BC337161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11468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Person, Kleidung, Ellenbogen, Jeans enthält.&#10;&#10;KI-generierte Inhalte können fehlerhaft sein.">
            <a:extLst>
              <a:ext uri="{FF2B5EF4-FFF2-40B4-BE49-F238E27FC236}">
                <a16:creationId xmlns:a16="http://schemas.microsoft.com/office/drawing/2014/main" id="{41EA1726-CE05-A54B-7446-8207FAB9846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9632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2EC816-97C6-747A-6399-35033C973D02}"/>
              </a:ext>
            </a:extLst>
          </p:cNvPr>
          <p:cNvSpPr>
            <a:spLocks noGrp="1"/>
          </p:cNvSpPr>
          <p:nvPr>
            <p:ph idx="4294967295"/>
          </p:nvPr>
        </p:nvSpPr>
        <p:spPr>
          <a:xfrm>
            <a:off x="838200" y="1825625"/>
            <a:ext cx="10515600" cy="4351338"/>
          </a:xfrm>
          <a:prstGeom prst="rect">
            <a:avLst/>
          </a:prstGeom>
        </p:spPr>
        <p:txBody>
          <a:bodyPr vert="horz" lIns="91440" tIns="45720" rIns="91440" bIns="45720" rtlCol="0" anchor="t">
            <a:normAutofit/>
          </a:bodyPr>
          <a:lstStyle/>
          <a:p>
            <a:pPr marL="0" indent="0">
              <a:buNone/>
            </a:pPr>
            <a:endParaRPr lang="en-US">
              <a:solidFill>
                <a:schemeClr val="accent1"/>
              </a:solidFill>
              <a:ea typeface="Calibri"/>
              <a:cs typeface="Calibri"/>
            </a:endParaRPr>
          </a:p>
          <a:p>
            <a:pPr marL="0" indent="0">
              <a:buNone/>
            </a:pPr>
            <a:endParaRPr lang="en-US">
              <a:solidFill>
                <a:schemeClr val="accent1"/>
              </a:solidFill>
              <a:ea typeface="Calibri"/>
              <a:cs typeface="Calibri"/>
            </a:endParaRPr>
          </a:p>
          <a:p>
            <a:pPr marL="0" indent="0">
              <a:buNone/>
            </a:pPr>
            <a:endParaRPr lang="en-US">
              <a:ea typeface="Calibri"/>
              <a:cs typeface="Calibri"/>
            </a:endParaRPr>
          </a:p>
        </p:txBody>
      </p:sp>
      <p:pic>
        <p:nvPicPr>
          <p:cNvPr id="2" name="Picture 1">
            <a:extLst>
              <a:ext uri="{FF2B5EF4-FFF2-40B4-BE49-F238E27FC236}">
                <a16:creationId xmlns:a16="http://schemas.microsoft.com/office/drawing/2014/main" id="{3716AB1D-47D5-8A30-A3AC-CC7A219E778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619291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B3D1C-964B-11BE-BE07-4CEC639E0D4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3852117-3398-9425-8C61-460E82D7724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55857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Screenshot, draußen, Gelände enthält.&#10;&#10;KI-generierte Inhalte können fehlerhaft sein.">
            <a:hlinkClick r:id="rId3"/>
            <a:extLst>
              <a:ext uri="{FF2B5EF4-FFF2-40B4-BE49-F238E27FC236}">
                <a16:creationId xmlns:a16="http://schemas.microsoft.com/office/drawing/2014/main" id="{8AFC6110-3068-F6BA-495E-F3FF853837B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62587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139135-F725-C3D3-B676-63E78DF55D0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746915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BA5AB9-9F01-1B90-2707-4A3B0B1315B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80484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98F3C2-2587-F211-9EFB-E792A2F11E6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61189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C8339-CF0D-96E0-5AA0-B7D6BD5B290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1B2D63B-2FE5-8F27-577D-A09BFF588C7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6840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Mann, Menschliches Gesicht, Lineart enthält.&#10;&#10;KI-generierte Inhalte können fehlerhaft sein.">
            <a:extLst>
              <a:ext uri="{FF2B5EF4-FFF2-40B4-BE49-F238E27FC236}">
                <a16:creationId xmlns:a16="http://schemas.microsoft.com/office/drawing/2014/main" id="{2E4CE12A-8191-2B01-66F7-BF6BCC1B574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36243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28FD19-EC25-172E-68E3-C20FF457D6C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1183378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Screenshot enthält.&#10;&#10;KI-generierte Inhalte können fehlerhaft sein.">
            <a:extLst>
              <a:ext uri="{FF2B5EF4-FFF2-40B4-BE49-F238E27FC236}">
                <a16:creationId xmlns:a16="http://schemas.microsoft.com/office/drawing/2014/main" id="{F3571F4A-81CE-8B87-3C75-65F577BB983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94626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8418D-8163-B8F6-69B1-CDFA2F887D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8AEEB92-A3F6-F096-9EE6-61C3C2A6CE9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50316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Entwurf, Diagramm, Zeichnung, Lineart enthält.&#10;&#10;KI-generierte Inhalte können fehlerhaft sein.">
            <a:extLst>
              <a:ext uri="{FF2B5EF4-FFF2-40B4-BE49-F238E27FC236}">
                <a16:creationId xmlns:a16="http://schemas.microsoft.com/office/drawing/2014/main" id="{AFBFF760-6E93-0F86-E899-9CE7EFB7C06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277004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38662-5EA1-254A-2E81-87339B899D7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64FFBFD-EF9D-400F-6B2E-1BA670A0175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102699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Screenshot, Handy, Smartphone enthält.&#10;&#10;KI-generierte Inhalte können fehlerhaft sein.">
            <a:extLst>
              <a:ext uri="{FF2B5EF4-FFF2-40B4-BE49-F238E27FC236}">
                <a16:creationId xmlns:a16="http://schemas.microsoft.com/office/drawing/2014/main" id="{072A1B1F-445B-BDAC-D45D-D252550D4C0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83090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draußen, Gras, Pflanze, Schuhwerk enthält.&#10;&#10;KI-generierte Inhalte können fehlerhaft sein.">
            <a:extLst>
              <a:ext uri="{FF2B5EF4-FFF2-40B4-BE49-F238E27FC236}">
                <a16:creationId xmlns:a16="http://schemas.microsoft.com/office/drawing/2014/main" id="{AF49E658-CB79-8F95-462F-15376636D4B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023893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180D-D07D-4D1E-730C-CCF87A1574C9}"/>
            </a:ext>
          </a:extLst>
        </p:cNvPr>
        <p:cNvGrpSpPr/>
        <p:nvPr/>
      </p:nvGrpSpPr>
      <p:grpSpPr>
        <a:xfrm>
          <a:off x="0" y="0"/>
          <a:ext cx="0" cy="0"/>
          <a:chOff x="0" y="0"/>
          <a:chExt cx="0" cy="0"/>
        </a:xfrm>
      </p:grpSpPr>
      <p:pic>
        <p:nvPicPr>
          <p:cNvPr id="5" name="Grafik 4" descr="Ein Bild, das Text, Entwurf, Cartoon enthält.&#10;&#10;KI-generierte Inhalte können fehlerhaft sein.">
            <a:extLst>
              <a:ext uri="{FF2B5EF4-FFF2-40B4-BE49-F238E27FC236}">
                <a16:creationId xmlns:a16="http://schemas.microsoft.com/office/drawing/2014/main" id="{978A5460-CE03-57DF-7AE8-A1EC432286E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7748395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BDE23F3556BB4DBCDBFFB27CBBCE01" ma:contentTypeVersion="2" ma:contentTypeDescription="Create a new document." ma:contentTypeScope="" ma:versionID="55ea8632dbe6eaeed0f357ccfafb6eae">
  <xsd:schema xmlns:xsd="http://www.w3.org/2001/XMLSchema" xmlns:xs="http://www.w3.org/2001/XMLSchema" xmlns:p="http://schemas.microsoft.com/office/2006/metadata/properties" xmlns:ns2="76fee498-150e-469b-8c34-27e09724fa9e" xmlns:ns3="bea9e602-505e-4069-92af-6664ff28dccf" targetNamespace="http://schemas.microsoft.com/office/2006/metadata/properties" ma:root="true" ma:fieldsID="1132576ba22c8ca311d5aa7cafbefc2f" ns2:_="" ns3:_="">
    <xsd:import namespace="76fee498-150e-469b-8c34-27e09724fa9e"/>
    <xsd:import namespace="bea9e602-505e-4069-92af-6664ff28dccf"/>
    <xsd:element name="properties">
      <xsd:complexType>
        <xsd:sequence>
          <xsd:element name="documentManagement">
            <xsd:complexType>
              <xsd:all>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fee498-150e-469b-8c34-27e09724fa9e" elementFormDefault="qualified">
    <xsd:import namespace="http://schemas.microsoft.com/office/2006/documentManagement/types"/>
    <xsd:import namespace="http://schemas.microsoft.com/office/infopath/2007/PartnerControls"/>
    <xsd:element name="lcf76f155ced4ddcb4097134ff3c332f" ma:index="8" nillable="true" ma:displayName="Image Tags_0" ma:hidden="true" ma:internalName="lcf76f155ced4ddcb4097134ff3c332f">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a9e602-505e-4069-92af-6664ff28dccf"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7a702930-d03b-4668-9599-854a92ea40c8}" ma:internalName="TaxCatchAll" ma:showField="CatchAllData" ma:web="bea9e602-505e-4069-92af-6664ff28dc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6fee498-150e-469b-8c34-27e09724fa9e" xsi:nil="true"/>
    <TaxCatchAll xmlns="bea9e602-505e-4069-92af-6664ff28dcc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6B550B-AD2B-4C3A-AD18-90DA0DEEA4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fee498-150e-469b-8c34-27e09724fa9e"/>
    <ds:schemaRef ds:uri="bea9e602-505e-4069-92af-6664ff28dc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5F07FE-8AA4-4C58-AEF7-811D7C6C6CF2}">
  <ds:schemaRefs>
    <ds:schemaRef ds:uri="http://schemas.openxmlformats.org/package/2006/metadata/core-properties"/>
    <ds:schemaRef ds:uri="76fee498-150e-469b-8c34-27e09724fa9e"/>
    <ds:schemaRef ds:uri="http://www.w3.org/XML/1998/namespace"/>
    <ds:schemaRef ds:uri="http://schemas.microsoft.com/office/2006/documentManagement/types"/>
    <ds:schemaRef ds:uri="http://purl.org/dc/dcmitype/"/>
    <ds:schemaRef ds:uri="bea9e602-505e-4069-92af-6664ff28dccf"/>
    <ds:schemaRef ds:uri="http://purl.org/dc/terms/"/>
    <ds:schemaRef ds:uri="http://purl.org/dc/elements/1.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2B3DD97-EF96-4CEB-8F4E-F4CE3FCD7D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3554</Words>
  <Application>Microsoft Office PowerPoint</Application>
  <PresentationFormat>Grand écran</PresentationFormat>
  <Paragraphs>204</Paragraphs>
  <Slides>43</Slides>
  <Notes>43</Notes>
  <HiddenSlides>1</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43</vt:i4>
      </vt:variant>
    </vt:vector>
  </HeadingPairs>
  <TitlesOfParts>
    <vt:vector size="49" baseType="lpstr">
      <vt:lpstr>Arial</vt:lpstr>
      <vt:lpstr>Arial,Sans-Serif</vt:lpstr>
      <vt:lpstr>Calibri</vt:lpstr>
      <vt:lpstr>Calibri (Textkörper)</vt:lpstr>
      <vt:lpstr>Montserrat</vt:lpstr>
      <vt:lpstr>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RéaJura</dc:creator>
  <cp:lastModifiedBy>ReaJura Coeur Christophe</cp:lastModifiedBy>
  <cp:revision>58</cp:revision>
  <dcterms:created xsi:type="dcterms:W3CDTF">2025-10-27T08:38:01Z</dcterms:created>
  <dcterms:modified xsi:type="dcterms:W3CDTF">2026-08-21T08:20:37Z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0x010100B0BDE23F3556BB4DBCDBFFB27CBBCE01</vt:lpwstr>
  </property>
  <property fmtid="{D5CDD505-2E9C-101B-9397-08002B2CF9AE}" pid="3" name="MediaServiceImageTags">
    <vt:lpwstr/>
  </property>
  <property fmtid="{D5CDD505-2E9C-101B-9397-08002B2CF9AE}" pid="4" name="Order">
    <vt:lpwstr>29100.0000000000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y fmtid="{D5CDD505-2E9C-101B-9397-08002B2CF9AE}" pid="11" name="_SourceUrl">
    <vt:lpwstr/>
  </property>
  <property fmtid="{D5CDD505-2E9C-101B-9397-08002B2CF9AE}" pid="12" name="_SharedFileIndex">
    <vt:lpwstr/>
  </property>
</Properties>
</file>