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89" r:id="rId13"/>
    <p:sldId id="267" r:id="rId14"/>
    <p:sldId id="269" r:id="rId15"/>
    <p:sldId id="272" r:id="rId16"/>
    <p:sldId id="280" r:id="rId17"/>
    <p:sldId id="278" r:id="rId18"/>
    <p:sldId id="275" r:id="rId19"/>
    <p:sldId id="282" r:id="rId20"/>
    <p:sldId id="283" r:id="rId21"/>
    <p:sldId id="284" r:id="rId22"/>
    <p:sldId id="285" r:id="rId23"/>
    <p:sldId id="287" r:id="rId24"/>
    <p:sldId id="290" r:id="rId25"/>
    <p:sldId id="291" r:id="rId26"/>
    <p:sldId id="292" r:id="rId27"/>
    <p:sldId id="293" r:id="rId28"/>
    <p:sldId id="277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03" autoAdjust="0"/>
  </p:normalViewPr>
  <p:slideViewPr>
    <p:cSldViewPr snapToGrid="0" snapToObjects="1">
      <p:cViewPr varScale="1">
        <p:scale>
          <a:sx n="112" d="100"/>
          <a:sy n="112" d="100"/>
        </p:scale>
        <p:origin x="-1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31.05.15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www.autotitre.com/forum/Vehicules-speciaux/Vehicules-SAMU-et-SMUR-reanime-56996p223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clipart-finder.com/paramedic-clipart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-clipart.com/people_clipart_images/man_driving_an_ambulance__emergency_medical_technician_or_paramedic_0521-1009-1318-5859.html" TargetMode="External"/><Relationship Id="rId4" Type="http://schemas.openxmlformats.org/officeDocument/2006/relationships/hyperlink" Target="http://crenshawcomm.com/clients-ask-pr-agencies-wrong-questions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traffic-accident.biz/91-car/006-car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-copilot.com/produits/logiciel-securite%20/" TargetMode="External"/><Relationship Id="rId4" Type="http://schemas.openxmlformats.org/officeDocument/2006/relationships/hyperlink" Target="https://www.cases.lu" TargetMode="External"/><Relationship Id="rId5" Type="http://schemas.openxmlformats.org/officeDocument/2006/relationships/hyperlink" Target="http://www.channelbiz.fr/wp-content/uploads/2011/08/Fotolia_24581618_Subscription_XXL.jpg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l.ch/technique/144.htm" TargetMode="External"/><Relationship Id="rId4" Type="http://schemas.openxmlformats.org/officeDocument/2006/relationships/hyperlink" Target="http://www.fenixdirectoblog.com/search/label/112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lipartpanda.com/categories/telephone-clip-art-black-and-whit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marchand.com/a/liste_produit/idx/10000243/mot/cabine_telephonique/liste_produit.htm" TargetMode="External"/><Relationship Id="rId4" Type="http://schemas.openxmlformats.org/officeDocument/2006/relationships/hyperlink" Target="http://www.directindustry.fr/prod/teleindustria-srl/bornes-appel-urgence-autoroute-103261-982831.html" TargetMode="External"/><Relationship Id="rId5" Type="http://schemas.openxmlformats.org/officeDocument/2006/relationships/hyperlink" Target="http://www.cdiscount.com/telephonie/forfait-par-operateur/forfait-virgin-mobile/v-1445303-1445303.html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rigsofrods.com/threads/80012-FDNY-New-Engines-Ladders-and-Ambulanc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://fr.123rf.com/clipart-vecteurs/peur_enfant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mag.com/Boiloris-Didier-Munin-reprend-un-restaurant-Rue-St-Charles-a-Paris-_a67258.html" TargetMode="External"/><Relationship Id="rId4" Type="http://schemas.openxmlformats.org/officeDocument/2006/relationships/hyperlink" Target="http://babybiz.biz/post/cinema-ugc-cine-cite-lille-cinma-lille-rue-bethune" TargetMode="External"/><Relationship Id="rId5" Type="http://schemas.openxmlformats.org/officeDocument/2006/relationships/hyperlink" Target="http://www.raiffeisen.ch/raiffeisen/internet/rb0027.nsf/bankid/99999?OpenDocument&amp;L=F" TargetMode="External"/><Relationship Id="rId6" Type="http://schemas.openxmlformats.org/officeDocument/2006/relationships/hyperlink" Target="http://www.tourisme-najac.com/fr/decouvrir/patrimoine/autres.php" TargetMode="External"/><Relationship Id="rId7" Type="http://schemas.openxmlformats.org/officeDocument/2006/relationships/hyperlink" Target="http://fr.wikipedia.org/wiki/R%C3%A9pliques_de_la_statue_de_la_Libert%C3%A9" TargetMode="Externa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-ford-probe.com/index.php?title=Fichier:Logo_attention.png" TargetMode="External"/><Relationship Id="rId4" Type="http://schemas.openxmlformats.org/officeDocument/2006/relationships/hyperlink" Target="http://www.clipartpanda.com/categories/phone-ringing-gif" TargetMode="External"/><Relationship Id="rId5" Type="http://schemas.openxmlformats.org/officeDocument/2006/relationships/hyperlink" Target="http://www.gifs-animados.es/clip-art/primeros-auxilios/gifs-animados-primeros-auxilios-366681-124027/" TargetMode="External"/><Relationship Id="rId6" Type="http://schemas.openxmlformats.org/officeDocument/2006/relationships/hyperlink" Target="http://cliparts.co/pictures-of-a-hospital" TargetMode="External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projectionniste.net/secourisme-victime-inconsciente-et-respire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friendscity.fr/les-gestes-qui-sauvent-1ere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google.ch/url?sa=i&amp;rct=j&amp;q=&amp;esrc=s&amp;source=images&amp;cd=&amp;ved=&amp;url=http://www.ambulances-roland.ch/equipement/vehicules&amp;ei=BXFUVeixDYaasgHh-ICoBA&amp;bvm=bv.93112503,d.bGg&amp;psig=AFQjCNHmbvu75gXAAwogy5NsadeM9sUKEA&amp;ust=143168371762356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ournaldujura.ch/nouvelles-en-ligne/r%C3%A9gion/une-nouvelle-ambulance-pour-le-site-de-saint-imier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ambulances-roland.ch/equipement/mat%C3%A9rie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www.helicopassion.com/fr/02/wbl298.htm%23.VVSOA2CpqQ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um.swiss-firefighters.ch/viewtopic.php?t=2719" TargetMode="Externa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swissheli.com/history/hb-xvl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ikoooo.com/fr/forum/154/28044" TargetMode="Externa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750250"/>
            <a:ext cx="7772400" cy="457199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é</a:t>
            </a:r>
            <a:r>
              <a:rPr lang="fr-FR" sz="3200" dirty="0" smtClean="0">
                <a:solidFill>
                  <a:schemeClr val="tx2"/>
                </a:solidFill>
              </a:rPr>
              <a:t>cole </a:t>
            </a:r>
            <a:r>
              <a:rPr lang="fr-FR" sz="3200" smtClean="0">
                <a:solidFill>
                  <a:schemeClr val="tx2"/>
                </a:solidFill>
              </a:rPr>
              <a:t>primaire </a:t>
            </a:r>
            <a:r>
              <a:rPr lang="fr-FR" sz="3200" dirty="0">
                <a:solidFill>
                  <a:schemeClr val="tx2"/>
                </a:solidFill>
              </a:rPr>
              <a:t>5</a:t>
            </a:r>
            <a:r>
              <a:rPr lang="fr-FR" sz="3200" baseline="30000" smtClean="0">
                <a:solidFill>
                  <a:schemeClr val="tx2"/>
                </a:solidFill>
              </a:rPr>
              <a:t>ème</a:t>
            </a:r>
            <a:r>
              <a:rPr lang="fr-FR" sz="3200" smtClean="0">
                <a:solidFill>
                  <a:schemeClr val="tx2"/>
                </a:solidFill>
              </a:rPr>
              <a:t> </a:t>
            </a:r>
            <a:r>
              <a:rPr lang="fr-FR" sz="3200" dirty="0" err="1" smtClean="0">
                <a:solidFill>
                  <a:srgbClr val="318FC5"/>
                </a:solidFill>
              </a:rPr>
              <a:t>HarmoS</a:t>
            </a:r>
            <a:endParaRPr lang="fr-FR" sz="3200" dirty="0">
              <a:solidFill>
                <a:srgbClr val="318FC5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46607" y="3888786"/>
            <a:ext cx="4318795" cy="1823625"/>
          </a:xfrm>
        </p:spPr>
        <p:txBody>
          <a:bodyPr>
            <a:noAutofit/>
          </a:bodyPr>
          <a:lstStyle/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>
                <a:solidFill>
                  <a:schemeClr val="accent3"/>
                </a:solidFill>
              </a:rPr>
              <a:t>Apprentissage des premiers secours dans les écoles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48" y="455760"/>
            <a:ext cx="1887452" cy="1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38"/>
            <a:ext cx="405959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http://www.autotitre.com/forum/Vehicules-speciaux/Vehicules-SAMU-et-SMUR-reanime-56996p223.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3485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est le travail d’un ambulancier 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88" y="2118084"/>
            <a:ext cx="4533355" cy="36858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46359" y="6214442"/>
            <a:ext cx="468327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http://clipart-finder.com/paramedic-</a:t>
            </a:r>
            <a:r>
              <a:rPr lang="fr-FR" sz="400" dirty="0" smtClean="0">
                <a:hlinkClick r:id="rId3"/>
              </a:rPr>
              <a:t>clipart.html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8387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travail d’un ambulancier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C’est une personne qui va chez les gens, sur la route, sur les terrains de sport, partout o</a:t>
            </a:r>
            <a:r>
              <a:rPr lang="fr-FR" dirty="0" smtClean="0"/>
              <a:t>ù quelqu’un à besoin d’aide.</a:t>
            </a:r>
          </a:p>
          <a:p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Avec son collègue, ils s’occupent de donner les premiers soins et d’amener le patient dans un hôpital adapté.</a:t>
            </a:r>
          </a:p>
          <a:p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Les techniciens ambulanciers ont une formation d’une année </a:t>
            </a:r>
            <a:r>
              <a:rPr lang="fr-FR" dirty="0"/>
              <a:t>(</a:t>
            </a:r>
            <a:r>
              <a:rPr lang="fr-FR" dirty="0" smtClean="0"/>
              <a:t>chauffeur).</a:t>
            </a:r>
          </a:p>
          <a:p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Les ambulanciers ont une formation de 3 ans pour l’obtention du diplôme (leader).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09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1700946" y="1871137"/>
            <a:ext cx="5511063" cy="2880417"/>
          </a:xfrm>
          <a:prstGeom prst="wedgeEllipseCallout">
            <a:avLst>
              <a:gd name="adj1" fmla="val -45113"/>
              <a:gd name="adj2" fmla="val 77854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20" y="2510085"/>
            <a:ext cx="1991785" cy="15270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2340" y="6520628"/>
            <a:ext cx="4365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rgbClr val="000000"/>
                </a:solidFill>
                <a:hlinkClick r:id="rId3"/>
              </a:rPr>
              <a:t>http://www.people-clipart.com/people_clipart_images/man_driving_an_ambulance__emergency_medical_technician_or_paramedic_0521-1009-1318-5859.</a:t>
            </a:r>
            <a:r>
              <a:rPr lang="fr-FR" sz="400" dirty="0" smtClean="0">
                <a:solidFill>
                  <a:srgbClr val="000000"/>
                </a:solidFill>
                <a:hlinkClick r:id="rId3"/>
              </a:rPr>
              <a:t>html</a:t>
            </a:r>
            <a:endParaRPr lang="fr-FR" sz="400" dirty="0" smtClean="0">
              <a:solidFill>
                <a:srgbClr val="000000"/>
              </a:solidFill>
            </a:endParaRPr>
          </a:p>
          <a:p>
            <a:r>
              <a:rPr lang="fr-FR" sz="400" dirty="0">
                <a:solidFill>
                  <a:srgbClr val="000000"/>
                </a:solidFill>
                <a:hlinkClick r:id="rId4"/>
              </a:rPr>
              <a:t>http://crenshawcomm.com/clients-ask-pr-agencies-wrong-questions</a:t>
            </a:r>
            <a:r>
              <a:rPr lang="fr-FR" sz="400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fr-FR" sz="400" dirty="0" smtClean="0">
                <a:solidFill>
                  <a:srgbClr val="000000"/>
                </a:solidFill>
              </a:rPr>
              <a:t> </a:t>
            </a:r>
            <a:endParaRPr lang="fr-FR" sz="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79" y="2510085"/>
            <a:ext cx="1636811" cy="13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474" y="158763"/>
            <a:ext cx="7629526" cy="1247169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173" r="18173"/>
          <a:stretch>
            <a:fillRect/>
          </a:stretch>
        </p:blipFill>
        <p:spPr>
          <a:xfrm>
            <a:off x="935014" y="1950518"/>
            <a:ext cx="3109299" cy="427498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627" r="13627"/>
          <a:stretch>
            <a:fillRect/>
          </a:stretch>
        </p:blipFill>
        <p:spPr>
          <a:xfrm>
            <a:off x="5170874" y="1824286"/>
            <a:ext cx="2621464" cy="3604260"/>
          </a:xfrm>
        </p:spPr>
      </p:pic>
    </p:spTree>
    <p:extLst>
      <p:ext uri="{BB962C8B-B14F-4D97-AF65-F5344CB8AC3E}">
        <p14:creationId xmlns:p14="http://schemas.microsoft.com/office/powerpoint/2010/main" val="40368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9003" b="900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82865"/>
            <a:ext cx="478093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http://traffic-accident.biz/91-car/006-</a:t>
            </a:r>
            <a:r>
              <a:rPr lang="fr-FR" sz="400" dirty="0" smtClean="0">
                <a:hlinkClick r:id="rId3"/>
              </a:rPr>
              <a:t>car.html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18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fr-FR" dirty="0" smtClean="0"/>
              <a:t>Sécurité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54" y="4314317"/>
            <a:ext cx="1712658" cy="20070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36020" y="6044339"/>
            <a:ext cx="411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http://www.va-copilot.com/produits/logiciel-</a:t>
            </a:r>
            <a:r>
              <a:rPr lang="fr-FR" sz="400" dirty="0" smtClean="0">
                <a:hlinkClick r:id="rId3"/>
              </a:rPr>
              <a:t>securite /</a:t>
            </a:r>
            <a:endParaRPr lang="fr-FR" sz="400" dirty="0" smtClean="0"/>
          </a:p>
          <a:p>
            <a:r>
              <a:rPr lang="fr-FR" sz="400" dirty="0">
                <a:hlinkClick r:id="rId4"/>
              </a:rPr>
              <a:t>https://</a:t>
            </a:r>
            <a:r>
              <a:rPr lang="fr-FR" sz="400" dirty="0" smtClean="0">
                <a:hlinkClick r:id="rId4"/>
              </a:rPr>
              <a:t>www.cases.lu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http://www.channelbiz.fr/wp-content/uploads/2011/08/</a:t>
            </a:r>
            <a:r>
              <a:rPr lang="fr-FR" sz="400" dirty="0" smtClean="0">
                <a:hlinkClick r:id="rId5"/>
              </a:rPr>
              <a:t>Fotolia_24581618_Subscription_XXL.jpg</a:t>
            </a:r>
            <a:r>
              <a:rPr lang="fr-FR" sz="400" dirty="0" smtClean="0"/>
              <a:t> </a:t>
            </a:r>
          </a:p>
          <a:p>
            <a:endParaRPr lang="fr-FR" sz="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174" y="3200636"/>
            <a:ext cx="2896580" cy="23220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77" y="1524318"/>
            <a:ext cx="3432297" cy="42018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22458" y="1655673"/>
            <a:ext cx="427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Je regarde s’il y a des dangers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220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292785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70230" cy="13716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Numéro d’appel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783290" y="6071300"/>
            <a:ext cx="343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http://www.clipartpanda.com/categories/telephone-clip-art-black-and-</a:t>
            </a:r>
            <a:r>
              <a:rPr lang="fr-FR" sz="400" dirty="0" smtClean="0">
                <a:hlinkClick r:id="rId2"/>
              </a:rPr>
              <a:t>white</a:t>
            </a:r>
            <a:endParaRPr lang="fr-FR" sz="400" dirty="0" smtClean="0"/>
          </a:p>
          <a:p>
            <a:r>
              <a:rPr lang="fr-FR" sz="400" dirty="0">
                <a:hlinkClick r:id="rId3"/>
              </a:rPr>
              <a:t>http://www.sisl.ch/technique/144.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http://www.fenixdirectoblog.com/search/label/</a:t>
            </a:r>
            <a:r>
              <a:rPr lang="fr-FR" sz="400" dirty="0" smtClean="0">
                <a:hlinkClick r:id="rId4"/>
              </a:rPr>
              <a:t>112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25" y="2085183"/>
            <a:ext cx="3857827" cy="17624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0" y="2222683"/>
            <a:ext cx="2837905" cy="34020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879" y="3847642"/>
            <a:ext cx="3265424" cy="159189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76099" y="5439536"/>
            <a:ext cx="459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Ces deux numéros sont gratuits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70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Numéro d’appel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5" y="2376562"/>
            <a:ext cx="3642366" cy="36423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695" y="6339185"/>
            <a:ext cx="391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http://www.webmarchand.com/a/liste_produit/idx/10000243/mot/cabine_telephonique/</a:t>
            </a:r>
            <a:r>
              <a:rPr lang="fr-FR" sz="400" dirty="0" smtClean="0">
                <a:hlinkClick r:id="rId3"/>
              </a:rPr>
              <a:t>liste_produit.htm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http://www.directindustry.fr/prod/teleindustria-srl/bornes-appel-urgence-autoroute-103261-982831.</a:t>
            </a:r>
            <a:r>
              <a:rPr lang="fr-FR" sz="400" dirty="0" smtClean="0">
                <a:hlinkClick r:id="rId4"/>
              </a:rPr>
              <a:t>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http://www.cdiscount.com/telephonie/forfait-par-operateur/forfait-virgin-mobile/v-1445303-1445303.</a:t>
            </a:r>
            <a:r>
              <a:rPr lang="fr-FR" sz="400" dirty="0" smtClean="0">
                <a:hlinkClick r:id="rId5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61" y="1932566"/>
            <a:ext cx="999105" cy="4281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494849"/>
            <a:ext cx="1684454" cy="23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5568"/>
            <a:ext cx="7920038" cy="11907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Apprentissage des premiers secours dans les écoles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48864"/>
            <a:ext cx="458979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http://www.rigsofrods.com/threads/80012-FDNY-New-Engines-Ladders-and-</a:t>
            </a:r>
            <a:r>
              <a:rPr lang="fr-FR" sz="400" dirty="0" smtClean="0">
                <a:hlinkClick r:id="rId3"/>
              </a:rPr>
              <a:t>Ambulances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390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Se présenter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Donner l’adresse où se situe le </a:t>
            </a:r>
            <a:r>
              <a:rPr lang="fr-FR" dirty="0" smtClean="0"/>
              <a:t>blessé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Répond-t-il?</a:t>
            </a: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Où a-t-il mal?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2857500" lvl="5" indent="-342900">
              <a:buFont typeface="Wingdings" charset="2"/>
              <a:buChar char="ü"/>
            </a:pPr>
            <a:r>
              <a:rPr lang="fr-FR" sz="2000" dirty="0" smtClean="0"/>
              <a:t>Restez calme et écoutez leurs conseils!!!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221265"/>
            <a:ext cx="1666213" cy="7612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2982479"/>
            <a:ext cx="1875381" cy="13474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0" y="4329975"/>
            <a:ext cx="1525373" cy="16749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1190" y="6339185"/>
            <a:ext cx="340189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5"/>
              </a:rPr>
              <a:t>http://fr.123rf.com/clipart-vecteurs/</a:t>
            </a:r>
            <a:r>
              <a:rPr lang="fr-FR" sz="400" dirty="0" smtClean="0">
                <a:hlinkClick r:id="rId5"/>
              </a:rPr>
              <a:t>peur_enfant.html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424743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Chercher des points de repères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8" y="2551549"/>
            <a:ext cx="2398489" cy="17998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7077" y="6373205"/>
            <a:ext cx="552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3"/>
              </a:rPr>
              <a:t>http://www.tourmag.com/Boiloris-Didier-Munin-reprend-un-restaurant-Rue-St-Charles-a-Paris-_a67258.html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http://babybiz.biz/post/cinema-ugc-cine-cite-lille-cinma-lille-rue-</a:t>
            </a:r>
            <a:r>
              <a:rPr lang="fr-FR" sz="400" dirty="0" smtClean="0">
                <a:hlinkClick r:id="rId4"/>
              </a:rPr>
              <a:t>bethune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5"/>
              </a:rPr>
              <a:t>http</a:t>
            </a:r>
            <a:r>
              <a:rPr lang="fr-FR" sz="400" dirty="0">
                <a:hlinkClick r:id="rId5"/>
              </a:rPr>
              <a:t>://www.raiffeisen.ch/raiffeisen/internet/rb0027.nsf/bankid/99999?OpenDocument&amp;L=</a:t>
            </a:r>
            <a:r>
              <a:rPr lang="fr-FR" sz="400" dirty="0" smtClean="0">
                <a:hlinkClick r:id="rId5"/>
              </a:rPr>
              <a:t>F</a:t>
            </a:r>
            <a:endParaRPr lang="fr-FR" sz="400" dirty="0" smtClean="0"/>
          </a:p>
          <a:p>
            <a:r>
              <a:rPr lang="fr-FR" sz="400" dirty="0">
                <a:hlinkClick r:id="rId6"/>
              </a:rPr>
              <a:t>http://www.tourisme-najac.com/fr/decouvrir/patrimoine/</a:t>
            </a:r>
            <a:r>
              <a:rPr lang="fr-FR" sz="400" dirty="0" smtClean="0">
                <a:hlinkClick r:id="rId6"/>
              </a:rPr>
              <a:t>autres.php</a:t>
            </a:r>
            <a:endParaRPr lang="fr-FR" sz="400" dirty="0" smtClean="0"/>
          </a:p>
          <a:p>
            <a:r>
              <a:rPr lang="fr-FR" sz="400" dirty="0">
                <a:hlinkClick r:id="rId7"/>
              </a:rPr>
              <a:t>http://fr.wikipedia.org/wiki/</a:t>
            </a:r>
            <a:r>
              <a:rPr lang="fr-FR" sz="400" dirty="0" smtClean="0">
                <a:hlinkClick r:id="rId7"/>
              </a:rPr>
              <a:t>Répliques_de_la_statue_de_la_Liberté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251" y="2669363"/>
            <a:ext cx="1510219" cy="11326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639" y="3972207"/>
            <a:ext cx="1152435" cy="1736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838" y="3797126"/>
            <a:ext cx="1433562" cy="19114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240" y="1379691"/>
            <a:ext cx="2126716" cy="28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Chaîne de survie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0" y="2161431"/>
            <a:ext cx="914262" cy="8191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1812" y="6169081"/>
            <a:ext cx="538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http://www.wiki-ford-probe.com/index.php?title=</a:t>
            </a:r>
            <a:r>
              <a:rPr lang="fr-FR" sz="400" dirty="0" smtClean="0">
                <a:hlinkClick r:id="rId3"/>
              </a:rPr>
              <a:t>Fichier:Logo_attention.png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http://www.clipartpanda.com/categories/phone-ringing-</a:t>
            </a:r>
            <a:r>
              <a:rPr lang="fr-FR" sz="400" dirty="0" smtClean="0">
                <a:hlinkClick r:id="rId4"/>
              </a:rPr>
              <a:t>gif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http://www.gifs-animados.es/clip-art/primeros-auxilios/gifs-animados-primeros-auxilios-366681-124027</a:t>
            </a:r>
            <a:r>
              <a:rPr lang="fr-FR" sz="400" dirty="0" smtClean="0">
                <a:hlinkClick r:id="rId5"/>
              </a:rPr>
              <a:t>/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6"/>
              </a:rPr>
              <a:t>http://cliparts.co/pictures-of-a-</a:t>
            </a:r>
            <a:r>
              <a:rPr lang="fr-FR" sz="400" dirty="0" smtClean="0">
                <a:hlinkClick r:id="rId6"/>
              </a:rPr>
              <a:t>hospital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endParaRPr lang="fr-FR" sz="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927" y="2992647"/>
            <a:ext cx="940305" cy="9214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81" y="3462768"/>
            <a:ext cx="902755" cy="9027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081" y="2682496"/>
            <a:ext cx="1344256" cy="14114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078" y="2161431"/>
            <a:ext cx="1252096" cy="1042129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861811" y="1950517"/>
            <a:ext cx="1655587" cy="1266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014207" y="2712082"/>
            <a:ext cx="1591798" cy="135171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340944" y="3216768"/>
            <a:ext cx="1603137" cy="129841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727814" y="2758116"/>
            <a:ext cx="1784487" cy="140930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979855" y="2053763"/>
            <a:ext cx="1634542" cy="131663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496832" y="5091760"/>
            <a:ext cx="55791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71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Brûlure 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9604" r="9604"/>
          <a:stretch>
            <a:fillRect/>
          </a:stretch>
        </p:blipFill>
        <p:spPr/>
      </p:pic>
      <p:sp>
        <p:nvSpPr>
          <p:cNvPr id="6" name="Espace réservé du texte 5"/>
          <p:cNvSpPr txBox="1">
            <a:spLocks noGrp="1"/>
          </p:cNvSpPr>
          <p:nvPr>
            <p:ph type="body" sz="half" idx="2"/>
          </p:nvPr>
        </p:nvSpPr>
        <p:spPr>
          <a:xfrm>
            <a:off x="566737" y="2570925"/>
            <a:ext cx="300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fr-FR" sz="2000" dirty="0" smtClean="0"/>
              <a:t>Rafraîchir sous l’eau froide toute la partie du corps brûlée avant d’aller voir un médecin ou en attendant l’ambulance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24310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Airway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2000" dirty="0" smtClean="0">
                <a:solidFill>
                  <a:srgbClr val="FF6700"/>
                </a:solidFill>
              </a:rPr>
              <a:t>A</a:t>
            </a:r>
            <a:endParaRPr lang="fr-FR" dirty="0" smtClean="0">
              <a:solidFill>
                <a:srgbClr val="FF6700"/>
              </a:solidFill>
            </a:endParaRPr>
          </a:p>
          <a:p>
            <a:pPr algn="ctr"/>
            <a:r>
              <a:rPr lang="fr-FR" sz="3600" dirty="0" smtClean="0"/>
              <a:t>Etat de conscience</a:t>
            </a:r>
          </a:p>
          <a:p>
            <a:pPr algn="ctr"/>
            <a:endParaRPr lang="fr-FR" dirty="0" smtClean="0"/>
          </a:p>
          <a:p>
            <a:pPr algn="ctr"/>
            <a:r>
              <a:rPr lang="fr-FR" sz="3600" dirty="0" smtClean="0"/>
              <a:t>Libération des voies aériennes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4135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: Etat de conscience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Quand je l’appelle :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/>
              <a:t>Il parle, il ne parle pas?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/>
              <a:t>Il ouvre les yeux, il n’ouvre pas les yeux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57200" y="3957738"/>
            <a:ext cx="7620000" cy="1754327"/>
          </a:xfrm>
          <a:prstGeom prst="rect">
            <a:avLst/>
          </a:prstGeom>
          <a:ln>
            <a:solidFill>
              <a:srgbClr val="80B22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S’il répond, parlez lui jusqu’à l’arrivée de l’ambulance</a:t>
            </a:r>
          </a:p>
          <a:p>
            <a:endParaRPr lang="fr-FR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S’il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ne répond pas, n’ouvre pas les yeux, il est inconscient. </a:t>
            </a: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Chez les personnes inconscientes nous devons regarder dans la bouche et libérer les voies aériennes.</a:t>
            </a:r>
          </a:p>
        </p:txBody>
      </p:sp>
    </p:spTree>
    <p:extLst>
      <p:ext uri="{BB962C8B-B14F-4D97-AF65-F5344CB8AC3E}">
        <p14:creationId xmlns:p14="http://schemas.microsoft.com/office/powerpoint/2010/main" val="2906132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A: Libération des voies aériennes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libérer les voies aériennes chez l’inconscient :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38076" y="2903097"/>
            <a:ext cx="6739123" cy="3693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Positionner la t</a:t>
            </a:r>
            <a:r>
              <a:rPr lang="fr-FR" dirty="0" smtClean="0">
                <a:solidFill>
                  <a:srgbClr val="567719"/>
                </a:solidFill>
              </a:rPr>
              <a:t>ête en arrière</a:t>
            </a:r>
            <a:endParaRPr lang="fr-FR" dirty="0">
              <a:solidFill>
                <a:srgbClr val="56771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59" y="3433253"/>
            <a:ext cx="4895553" cy="3243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69" y="4649492"/>
            <a:ext cx="2343920" cy="14766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6359" y="6373205"/>
            <a:ext cx="225658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4"/>
              </a:rPr>
              <a:t>http://www.projectionniste.net/secourisme-victime-inconsciente-et-</a:t>
            </a:r>
            <a:r>
              <a:rPr lang="fr-FR" sz="400" dirty="0" smtClean="0">
                <a:hlinkClick r:id="rId4"/>
              </a:rPr>
              <a:t>respire.htm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140116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Position latérale de sécurité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560805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567719"/>
                </a:solidFill>
              </a:rPr>
              <a:t>Mettre la personne sur le c</a:t>
            </a:r>
            <a:r>
              <a:rPr lang="fr-FR" dirty="0" smtClean="0">
                <a:solidFill>
                  <a:srgbClr val="567719"/>
                </a:solidFill>
              </a:rPr>
              <a:t>ôté en position latérale de sécurité (PLS).</a:t>
            </a:r>
            <a:endParaRPr lang="fr-FR" dirty="0">
              <a:solidFill>
                <a:srgbClr val="56771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80" y="2601807"/>
            <a:ext cx="5080157" cy="37528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247" y="6354644"/>
            <a:ext cx="360600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http://friendscity.fr/les-gestes-qui-sauvent-1ere</a:t>
            </a:r>
            <a:r>
              <a:rPr lang="fr-FR" sz="400" dirty="0" smtClean="0">
                <a:hlinkClick r:id="rId3"/>
              </a:rPr>
              <a:t>/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79542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428868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40" y="1917699"/>
            <a:ext cx="5632773" cy="44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762000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https://www.google.ch/url?sa=i&amp;rct=j&amp;q=&amp;esrc=s&amp;source=images&amp;cd=&amp;ved=&amp;url=http%3A%2F%2Fwww.ambulances-roland.ch%2Fequipement%2Fvehicules&amp;ei=BXFUVeixDYaasgHh-ICoBA&amp;bvm=bv.93112503,d.bGg&amp;psig=AFQjCNHmbvu75gXAAwogy5NsadeM9sUKEA&amp;ust=</a:t>
            </a:r>
            <a:r>
              <a:rPr lang="fr-FR" sz="400" dirty="0" smtClean="0">
                <a:hlinkClick r:id="rId3"/>
              </a:rPr>
              <a:t>1431683717623563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203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7767" y="5899523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http://www.journaldujura.ch/nouvelles-en-ligne/région/une-nouvelle-ambulance-pour-le-site-de-saint-</a:t>
            </a:r>
            <a:r>
              <a:rPr lang="fr-FR" sz="400" dirty="0" smtClean="0">
                <a:hlinkClick r:id="rId2"/>
              </a:rPr>
              <a:t>imier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7" y="1638654"/>
            <a:ext cx="5681158" cy="4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6818" b="6818"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457200" y="6126163"/>
            <a:ext cx="443379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http://www.ambulances-roland.ch/equipement/</a:t>
            </a:r>
            <a:r>
              <a:rPr lang="fr-FR" sz="400" dirty="0" smtClean="0">
                <a:hlinkClick r:id="rId3"/>
              </a:rPr>
              <a:t>matériel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8" name="Flèche vers la gauche 7"/>
          <p:cNvSpPr/>
          <p:nvPr/>
        </p:nvSpPr>
        <p:spPr>
          <a:xfrm>
            <a:off x="3492608" y="2562888"/>
            <a:ext cx="1270039" cy="29484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6225461" y="3152582"/>
            <a:ext cx="351529" cy="130412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>
            <a:off x="2165871" y="5108771"/>
            <a:ext cx="1440134" cy="3061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8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36" b="69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57"/>
            <a:ext cx="46492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http://www.helicopassion.com/fr/02/wbl298.htm#.</a:t>
            </a:r>
            <a:r>
              <a:rPr lang="fr-FR" sz="400" dirty="0" smtClean="0">
                <a:hlinkClick r:id="rId3"/>
              </a:rPr>
              <a:t>VVSOA2CpqQs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6805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53316" y="5774616"/>
            <a:ext cx="409360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http://forum.swiss-firefighters.ch/viewtopic.php?t=</a:t>
            </a:r>
            <a:r>
              <a:rPr lang="fr-FR" sz="400" dirty="0" smtClean="0">
                <a:hlinkClick r:id="rId2"/>
              </a:rPr>
              <a:t>2719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6" y="1735054"/>
            <a:ext cx="6042445" cy="4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465616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http://www.swissheli.com/history/hb-</a:t>
            </a:r>
            <a:r>
              <a:rPr lang="fr-FR" sz="400" dirty="0" smtClean="0">
                <a:hlinkClick r:id="rId3"/>
              </a:rPr>
              <a:t>xvl.htm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426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208" y="6163670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http://www.rikoooo.com/fr/forum/154/</a:t>
            </a:r>
            <a:r>
              <a:rPr lang="fr-FR" sz="400" dirty="0" smtClean="0">
                <a:hlinkClick r:id="rId2"/>
              </a:rPr>
              <a:t>28044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8" y="1858813"/>
            <a:ext cx="8119180" cy="43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832</TotalTime>
  <Words>1015</Words>
  <Application>Microsoft Macintosh PowerPoint</Application>
  <PresentationFormat>Présentation à l'écran (4:3)</PresentationFormat>
  <Paragraphs>104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Essentiel</vt:lpstr>
      <vt:lpstr>école primaire 5ème HarmoS</vt:lpstr>
      <vt:lpstr>  Apprentissage des premiers secours dans les écoles 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Quel est le travail d’un ambulancier ?</vt:lpstr>
      <vt:lpstr>Quel est le travail d’un ambulancier ?</vt:lpstr>
      <vt:lpstr>Présentation PowerPoint</vt:lpstr>
      <vt:lpstr>Apprentissage des premiers secours dans les écoles</vt:lpstr>
      <vt:lpstr>Apprentissage des premiers secours dans les écoles</vt:lpstr>
      <vt:lpstr>Sécurité</vt:lpstr>
      <vt:lpstr>Présentation PowerPoint</vt:lpstr>
      <vt:lpstr>Numéro d’appel</vt:lpstr>
      <vt:lpstr>Numéro d’appel </vt:lpstr>
      <vt:lpstr>Alarme à la centrale</vt:lpstr>
      <vt:lpstr>Alarme à la centrale</vt:lpstr>
      <vt:lpstr>Chaîne de survie</vt:lpstr>
      <vt:lpstr>Brûlure </vt:lpstr>
      <vt:lpstr>Airway</vt:lpstr>
      <vt:lpstr>A : Etat de conscience</vt:lpstr>
      <vt:lpstr>A: Libération des voies aériennes</vt:lpstr>
      <vt:lpstr>Position latérale de sécurité</vt:lpstr>
      <vt:lpstr>Présentation PowerPoint</vt:lpstr>
      <vt:lpstr>Apprentissage des premiers secours dans les écoles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enfantine 1ère et 2ème HarmoS</dc:title>
  <dc:creator>Annick LEUENBERGER</dc:creator>
  <cp:lastModifiedBy>Annick LEUENBERGER</cp:lastModifiedBy>
  <cp:revision>28</cp:revision>
  <dcterms:created xsi:type="dcterms:W3CDTF">2015-05-14T09:41:39Z</dcterms:created>
  <dcterms:modified xsi:type="dcterms:W3CDTF">2015-05-31T09:44:12Z</dcterms:modified>
</cp:coreProperties>
</file>