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2"/>
    <p:sldId id="258" r:id="rId3"/>
    <p:sldId id="256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80" r:id="rId12"/>
    <p:sldId id="266" r:id="rId13"/>
    <p:sldId id="267" r:id="rId14"/>
    <p:sldId id="279" r:id="rId15"/>
    <p:sldId id="268" r:id="rId16"/>
    <p:sldId id="269" r:id="rId17"/>
    <p:sldId id="270" r:id="rId18"/>
    <p:sldId id="271" r:id="rId19"/>
    <p:sldId id="281" r:id="rId20"/>
    <p:sldId id="273" r:id="rId21"/>
    <p:sldId id="272" r:id="rId22"/>
    <p:sldId id="275" r:id="rId23"/>
    <p:sldId id="274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EDA586-D681-6344-86BE-F5539C8D15B3}" v="105" dt="2019-10-01T12:23:16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08"/>
    <p:restoredTop sz="94762"/>
  </p:normalViewPr>
  <p:slideViewPr>
    <p:cSldViewPr snapToGrid="0" snapToObjects="1">
      <p:cViewPr varScale="1">
        <p:scale>
          <a:sx n="59" d="100"/>
          <a:sy n="59" d="100"/>
        </p:scale>
        <p:origin x="200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7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 Hintzy" userId="a7aa6037b50c2287" providerId="LiveId" clId="{0BEDA586-D681-6344-86BE-F5539C8D15B3}"/>
    <pc:docChg chg="modSld">
      <pc:chgData name="Michel Hintzy" userId="a7aa6037b50c2287" providerId="LiveId" clId="{0BEDA586-D681-6344-86BE-F5539C8D15B3}" dt="2019-10-01T12:23:16.707" v="0"/>
      <pc:docMkLst>
        <pc:docMk/>
      </pc:docMkLst>
      <pc:sldChg chg="modTransition">
        <pc:chgData name="Michel Hintzy" userId="a7aa6037b50c2287" providerId="LiveId" clId="{0BEDA586-D681-6344-86BE-F5539C8D15B3}" dt="2019-10-01T12:23:16.707" v="0"/>
        <pc:sldMkLst>
          <pc:docMk/>
          <pc:sldMk cId="976143313" sldId="27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616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89349-6D14-7D43-B9A5-5F405CB4A1FF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B8B73-DD8E-964F-A946-E977BD2556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267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405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10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983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724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747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288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13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3420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372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934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991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B8B73-DD8E-964F-A946-E977BD255608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12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E73664-7238-D848-9132-3D3519F15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91F54A-4E52-E448-A11F-4D0B7D3F2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271C2A-772E-AF49-9C6B-3B4637FE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4EC6EF-2486-CA41-88A2-5DB2D7666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83EEA1-FCD0-3945-81DA-E18FA6AB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17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0488AE-A13C-1849-A1EC-8A28F9B4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D33729-5585-5A42-A0E0-481D4A273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01A30C-64EE-B24D-8638-1F5F084B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BE5AE5-5217-254D-A12A-07F66D42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68E4BF-14D9-3F4F-83B1-610B4204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39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84256-9B7B-884A-A5E5-8684A7E0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697F63-814B-344B-9915-DF6FA54FB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5C6417-958F-F347-94B6-B2EF6C2DF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8DF50-24FC-8C46-BBB5-ECDF4A089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4A478-8303-C843-BC43-C79D596C0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8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B019E-5640-C94A-AD34-81B658968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5BCC8B-A380-194A-A34F-DE3C73FE0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C5C6EA-5BFD-5843-8451-A9D34AC91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C6BD38-82F4-1E40-B4BD-A3D57D47D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6F549D-C899-3442-BC58-E482561C3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26C3B6-9AEF-F845-85C5-AD813A01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94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2A64A-310C-BF42-B655-B473743F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D17F1B-6A22-184E-B129-51F4B3B0C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BBFDC2-26DB-5143-9F4D-2DF10B5D9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CC309C-5A1A-A741-B896-68E47E636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F687F7-87D4-BD45-B7CA-FE81973EF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C181192-277B-0742-84C7-2689B46B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D24C6D-FD03-674A-B6AF-9DBAFA23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D23A19D-67AA-6B42-8242-CFCE0ED53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662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C01534-AF7D-E641-9B64-FF0E2479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4F5A2FF-2B31-5845-9117-9ABF83E0C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44707D1-3041-0642-AAA0-5EDBCDC9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187B1A-7D0B-C942-ACD2-45767F8A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17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5576F9-A719-614A-B14C-9F7F3B7DE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260F89-454B-2B46-9F29-B658E4DE5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7FEA26-472B-634F-9D60-727BB1B5B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78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C088DE-0439-AD41-B6E9-CE73B0B60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7CAE91-11A4-9943-9834-9FE613A58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E9E67F-EFC4-824E-A464-418FD6623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AAA97A-9E74-D544-ACE7-B13DF44D3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A43E0E-F9E6-7641-B427-84B60E05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CA46E9-45DB-5E48-8692-D61AB91D0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16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50C54C-360C-1942-91D1-CAAD7D2CC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AF0D25-76A5-944F-BA53-CA1DFD6D8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B3EF7A-EE54-1844-8B0E-8AFDE4C1F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4F2100-B25A-BF48-82EA-B86E26385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1BB538-CD3F-174F-B281-397DDA89C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DAA4DA-0489-564D-BF3A-9BFF4854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70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E07C9-A802-7546-A2AD-1F2F2E44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FB2CC1-1D80-DD4C-AC70-A97783803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55949-1B83-6047-BC58-D684A8FE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65232E-A237-B140-822C-0DFCE29A4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087FD0-4ABA-5C41-8F1C-750C2370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097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C6822A6-85C8-DA43-8DCF-747B58867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164F84-1ACD-8947-8778-BBC56ED0B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7B09DD-5265-B247-940D-D9BF196F9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1949DF-5BEA-1745-8E02-111DE6F64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8F2E1B-5ECA-5649-84C2-7D3A5628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048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650CEA7-5594-4D46-921E-6E25920F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EF8BD4-5CFF-B648-85C3-874A2B28E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B49D97-1F6A-1546-A421-9296F2396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4F608-31B5-A04E-BBE3-75E378572538}" type="datetimeFigureOut">
              <a:rPr lang="fr-FR" smtClean="0"/>
              <a:t>01/10/2019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80B6B8-0D24-A643-B397-DCD68908A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A3BC5A-6E7F-6C40-BBD4-BFAB9A55B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B2517-C70F-304F-8ED1-A87B76B4BF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38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www.chuv.ch/fr/chuv-home/patients-et-familles/specialites-medicales/atlas-medical-thematique/thorax/pneumothorax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15736"/>
            <a:ext cx="9144000" cy="1209357"/>
          </a:xfrm>
        </p:spPr>
        <p:txBody>
          <a:bodyPr/>
          <a:lstStyle/>
          <a:p>
            <a:r>
              <a:rPr lang="fr-FR" dirty="0"/>
              <a:t>Thème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9DDD74-9127-0847-8FBD-D2B0E9E6D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32718"/>
            <a:ext cx="9144000" cy="924243"/>
          </a:xfrm>
        </p:spPr>
        <p:txBody>
          <a:bodyPr>
            <a:noAutofit/>
          </a:bodyPr>
          <a:lstStyle/>
          <a:p>
            <a:r>
              <a:rPr lang="fr-FR" sz="4800" b="1" dirty="0">
                <a:solidFill>
                  <a:srgbClr val="0070C0"/>
                </a:solidFill>
              </a:rPr>
              <a:t>Les premiers secours tactiques </a:t>
            </a:r>
            <a:r>
              <a:rPr lang="fr-FR" sz="3200" dirty="0">
                <a:solidFill>
                  <a:srgbClr val="0070C0"/>
                </a:solidFill>
              </a:rPr>
              <a:t>(PST)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8E6E175-EE2C-3B4E-8CC7-628EFF3D7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830" y="2456133"/>
            <a:ext cx="3866756" cy="26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15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09357"/>
          </a:xfrm>
        </p:spPr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9DDD74-9127-0847-8FBD-D2B0E9E6D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5557" y="3193823"/>
            <a:ext cx="4860471" cy="2541813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Garrot tourniquet </a:t>
            </a:r>
            <a:r>
              <a:rPr lang="fr-FR" sz="2800" b="1" dirty="0">
                <a:solidFill>
                  <a:srgbClr val="0070C0"/>
                </a:solidFill>
              </a:rPr>
              <a:t>CAT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Contrôle personnel « </a:t>
            </a:r>
            <a:r>
              <a:rPr lang="fr-FR" sz="2800" b="1" dirty="0">
                <a:solidFill>
                  <a:srgbClr val="0070C0"/>
                </a:solidFill>
              </a:rPr>
              <a:t>Self check</a:t>
            </a:r>
            <a:r>
              <a:rPr lang="fr-FR" sz="2800" dirty="0"/>
              <a:t> »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Protocole </a:t>
            </a:r>
            <a:r>
              <a:rPr lang="fr-FR" sz="2800" b="1" dirty="0">
                <a:solidFill>
                  <a:srgbClr val="0070C0"/>
                </a:solidFill>
              </a:rPr>
              <a:t>C ABC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0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5254"/>
            <a:ext cx="9144000" cy="1209357"/>
          </a:xfrm>
        </p:spPr>
        <p:txBody>
          <a:bodyPr>
            <a:normAutofit fontScale="90000"/>
          </a:bodyPr>
          <a:lstStyle/>
          <a:p>
            <a:r>
              <a:rPr lang="fr-FR" dirty="0"/>
              <a:t>Le déroulement de la journée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9DDD74-9127-0847-8FBD-D2B0E9E6D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4871" y="2348666"/>
            <a:ext cx="9144000" cy="367284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/>
              <a:t>L’approche du </a:t>
            </a:r>
            <a:r>
              <a:rPr lang="fr-FR" dirty="0">
                <a:solidFill>
                  <a:srgbClr val="0070C0"/>
                </a:solidFill>
              </a:rPr>
              <a:t>PST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/>
              <a:t>Théorie </a:t>
            </a:r>
            <a:r>
              <a:rPr lang="fr-FR" dirty="0">
                <a:solidFill>
                  <a:srgbClr val="0070C0"/>
                </a:solidFill>
              </a:rPr>
              <a:t>C ABC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/>
              <a:t>Pratique C ABC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 err="1"/>
              <a:t>Refresh</a:t>
            </a:r>
            <a:r>
              <a:rPr lang="fr-FR" dirty="0"/>
              <a:t> </a:t>
            </a:r>
            <a:r>
              <a:rPr lang="fr-FR" dirty="0">
                <a:solidFill>
                  <a:srgbClr val="0070C0"/>
                </a:solidFill>
              </a:rPr>
              <a:t>CAT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/>
              <a:t>Problématique des </a:t>
            </a:r>
            <a:r>
              <a:rPr lang="fr-FR" dirty="0">
                <a:solidFill>
                  <a:srgbClr val="0070C0"/>
                </a:solidFill>
              </a:rPr>
              <a:t>blessures par balle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70C0"/>
                </a:solidFill>
              </a:rPr>
              <a:t>Bleeding</a:t>
            </a:r>
            <a:r>
              <a:rPr lang="fr-FR" dirty="0">
                <a:solidFill>
                  <a:srgbClr val="0070C0"/>
                </a:solidFill>
              </a:rPr>
              <a:t> Control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Exercices</a:t>
            </a:r>
            <a:r>
              <a:rPr lang="fr-FR" dirty="0"/>
              <a:t> et situations 1/1</a:t>
            </a:r>
            <a:endParaRPr lang="fr-FR" dirty="0">
              <a:solidFill>
                <a:srgbClr val="0070C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dirty="0"/>
              <a:t>Discussion et clôture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3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44226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La doctrine PST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9DDD74-9127-0847-8FBD-D2B0E9E6D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4040" y="2484120"/>
            <a:ext cx="8823960" cy="367284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latin typeface="+mj-lt"/>
              </a:rPr>
              <a:t>Etre capable de se traiter ou de traiter une personne blessée dans une situation où :</a:t>
            </a:r>
          </a:p>
          <a:p>
            <a:pPr algn="l"/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dirty="0"/>
              <a:t>Une </a:t>
            </a:r>
            <a:r>
              <a:rPr lang="fr-FR" b="1" dirty="0">
                <a:solidFill>
                  <a:srgbClr val="0070C0"/>
                </a:solidFill>
              </a:rPr>
              <a:t>notion tactique </a:t>
            </a:r>
            <a:r>
              <a:rPr lang="fr-FR" dirty="0"/>
              <a:t>est présente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fr-FR" dirty="0"/>
              <a:t>Peu ou </a:t>
            </a:r>
            <a:r>
              <a:rPr lang="fr-FR" b="1" dirty="0">
                <a:solidFill>
                  <a:srgbClr val="0070C0"/>
                </a:solidFill>
              </a:rPr>
              <a:t>pas de ressources médicales </a:t>
            </a:r>
            <a:r>
              <a:rPr lang="fr-FR" dirty="0"/>
              <a:t>civiles</a:t>
            </a:r>
          </a:p>
          <a:p>
            <a:pPr marL="342900" indent="-342900" algn="l">
              <a:buFont typeface="Wingdings" pitchFamily="2" charset="2"/>
              <a:buChar char="§"/>
            </a:pPr>
            <a:r>
              <a:rPr lang="fr-FR" b="1" dirty="0">
                <a:solidFill>
                  <a:srgbClr val="0070C0"/>
                </a:solidFill>
              </a:rPr>
              <a:t>Evacuation</a:t>
            </a:r>
            <a:r>
              <a:rPr lang="fr-FR" dirty="0"/>
              <a:t> vers un centre de secours </a:t>
            </a:r>
            <a:r>
              <a:rPr lang="fr-FR" b="1" dirty="0">
                <a:solidFill>
                  <a:srgbClr val="0070C0"/>
                </a:solidFill>
              </a:rPr>
              <a:t>retardée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9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10512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Pourquoi les PST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9DDD74-9127-0847-8FBD-D2B0E9E6D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223" y="2255127"/>
            <a:ext cx="10403902" cy="3672840"/>
          </a:xfrm>
        </p:spPr>
        <p:txBody>
          <a:bodyPr>
            <a:noAutofit/>
          </a:bodyPr>
          <a:lstStyle/>
          <a:p>
            <a:pPr algn="just"/>
            <a:r>
              <a:rPr lang="fr-FR" sz="2000" i="1" dirty="0">
                <a:latin typeface="+mj-lt"/>
              </a:rPr>
              <a:t>« Il a été établi que le fait de </a:t>
            </a:r>
            <a:r>
              <a:rPr lang="fr-FR" sz="2000" b="1" i="1" dirty="0">
                <a:solidFill>
                  <a:srgbClr val="0070C0"/>
                </a:solidFill>
              </a:rPr>
              <a:t>former des primo intervenants aux premiers gestes qui sauvent</a:t>
            </a:r>
            <a:r>
              <a:rPr lang="fr-FR" sz="2000" i="1" dirty="0">
                <a:latin typeface="+mj-lt"/>
              </a:rPr>
              <a:t>, bien qu’il ne s’agisse pas de leur mission primaire, </a:t>
            </a:r>
            <a:r>
              <a:rPr lang="fr-FR" sz="2000" b="1" i="1" dirty="0">
                <a:solidFill>
                  <a:srgbClr val="0070C0"/>
                </a:solidFill>
              </a:rPr>
              <a:t>contribue à sauver des vies</a:t>
            </a:r>
            <a:r>
              <a:rPr lang="fr-FR" sz="2000" i="1" dirty="0">
                <a:latin typeface="+mj-lt"/>
              </a:rPr>
              <a:t>. Le fait d’avoir une unité de doctrine, avec un protocole de </a:t>
            </a:r>
            <a:r>
              <a:rPr lang="fr-FR" sz="2000" b="1" i="1" dirty="0">
                <a:solidFill>
                  <a:srgbClr val="0070C0"/>
                </a:solidFill>
              </a:rPr>
              <a:t>gestes simples et efficaces</a:t>
            </a:r>
            <a:r>
              <a:rPr lang="fr-FR" sz="2000" i="1" dirty="0">
                <a:latin typeface="+mj-lt"/>
              </a:rPr>
              <a:t>, s’est avéré déterminant dans des situations dégradé»</a:t>
            </a:r>
          </a:p>
          <a:p>
            <a:pPr algn="just"/>
            <a:endParaRPr lang="fr-FR" dirty="0"/>
          </a:p>
          <a:p>
            <a:pPr marL="800100" lvl="1" indent="-342900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fr-FR" dirty="0"/>
              <a:t>Traiter les blessés lors de </a:t>
            </a:r>
            <a:r>
              <a:rPr lang="fr-FR" b="1" dirty="0">
                <a:solidFill>
                  <a:srgbClr val="0070C0"/>
                </a:solidFill>
              </a:rPr>
              <a:t>situations dégradées</a:t>
            </a:r>
          </a:p>
          <a:p>
            <a:pPr marL="800100" lvl="1" indent="-342900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fr-FR" b="1" dirty="0">
                <a:solidFill>
                  <a:srgbClr val="0070C0"/>
                </a:solidFill>
              </a:rPr>
              <a:t>Diminuer le risque de sur-accident </a:t>
            </a:r>
            <a:r>
              <a:rPr lang="fr-FR" dirty="0"/>
              <a:t>et multiplication de blessés</a:t>
            </a:r>
          </a:p>
          <a:p>
            <a:pPr marL="800100" lvl="1" indent="-342900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fr-FR" dirty="0"/>
              <a:t>Dès que possible, </a:t>
            </a:r>
            <a:r>
              <a:rPr lang="fr-FR" b="1" dirty="0">
                <a:solidFill>
                  <a:srgbClr val="0070C0"/>
                </a:solidFill>
              </a:rPr>
              <a:t>poursuivre la mission </a:t>
            </a:r>
            <a:r>
              <a:rPr lang="fr-FR" dirty="0"/>
              <a:t>attribuée</a:t>
            </a:r>
          </a:p>
          <a:p>
            <a:pPr marL="800100" lvl="1" indent="-342900" algn="just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§"/>
            </a:pPr>
            <a:r>
              <a:rPr lang="fr-FR" dirty="0"/>
              <a:t>Par certains </a:t>
            </a:r>
            <a:r>
              <a:rPr lang="fr-FR" b="1" dirty="0">
                <a:solidFill>
                  <a:srgbClr val="0070C0"/>
                </a:solidFill>
              </a:rPr>
              <a:t>gestes simples, permettre le transport </a:t>
            </a:r>
            <a:r>
              <a:rPr lang="fr-FR" dirty="0"/>
              <a:t>du patient dans les plus brefs délais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5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6069" y="905791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Quelles en sont les origines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9DDD74-9127-0847-8FBD-D2B0E9E6D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387" y="2484120"/>
            <a:ext cx="10829365" cy="3672840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fr-FR" i="1" dirty="0">
                <a:latin typeface="+mj-lt"/>
              </a:rPr>
              <a:t>« Cette formation, initialement </a:t>
            </a:r>
            <a:r>
              <a:rPr lang="fr-FR" b="1" i="1" dirty="0">
                <a:solidFill>
                  <a:srgbClr val="0070C0"/>
                </a:solidFill>
              </a:rPr>
              <a:t>développée dans les années 90 par le commandement de forces spéciales américaines</a:t>
            </a:r>
            <a:r>
              <a:rPr lang="fr-FR" i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fr-FR" i="1" dirty="0">
                <a:latin typeface="+mj-lt"/>
              </a:rPr>
              <a:t>(</a:t>
            </a:r>
            <a:r>
              <a:rPr lang="fr-FR" i="1" dirty="0" err="1">
                <a:latin typeface="+mj-lt"/>
              </a:rPr>
              <a:t>Navy</a:t>
            </a:r>
            <a:r>
              <a:rPr lang="fr-FR" i="1" dirty="0">
                <a:latin typeface="+mj-lt"/>
              </a:rPr>
              <a:t> </a:t>
            </a:r>
            <a:r>
              <a:rPr lang="fr-FR" i="1" dirty="0" err="1">
                <a:latin typeface="+mj-lt"/>
              </a:rPr>
              <a:t>Seals</a:t>
            </a:r>
            <a:r>
              <a:rPr lang="fr-FR" i="1" dirty="0">
                <a:latin typeface="+mj-lt"/>
              </a:rPr>
              <a:t> et Rangers) est désormais enseignée plus largement dans les armés US, ainsi que dans de nombreuses armées dans le monde.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fr-FR" b="1" i="1" dirty="0">
                <a:solidFill>
                  <a:srgbClr val="0070C0"/>
                </a:solidFill>
              </a:rPr>
              <a:t>De nombreuses unités d’élite et d’intervention</a:t>
            </a:r>
            <a:r>
              <a:rPr lang="fr-FR" i="1" dirty="0">
                <a:latin typeface="+mj-lt"/>
              </a:rPr>
              <a:t>, telles que les SWAT, le GSG9 ou encore les </a:t>
            </a:r>
            <a:r>
              <a:rPr lang="fr-FR" i="1" dirty="0" err="1">
                <a:latin typeface="+mj-lt"/>
              </a:rPr>
              <a:t>Spetnatz</a:t>
            </a:r>
            <a:r>
              <a:rPr lang="fr-FR" i="1" dirty="0">
                <a:latin typeface="+mj-lt"/>
              </a:rPr>
              <a:t> ont, sur ces bases, développés de concepts de prise en charge médicales adaptées à leur type de travail.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fr-FR" i="1" dirty="0">
                <a:latin typeface="+mj-lt"/>
              </a:rPr>
              <a:t>Depuis quelques années, </a:t>
            </a:r>
            <a:r>
              <a:rPr lang="fr-FR" b="1" i="1" dirty="0">
                <a:solidFill>
                  <a:srgbClr val="0070C0"/>
                </a:solidFill>
              </a:rPr>
              <a:t>les forces de polices américaines et européennes se sont formées</a:t>
            </a:r>
            <a:r>
              <a:rPr lang="fr-FR" i="1" dirty="0">
                <a:latin typeface="+mj-lt"/>
              </a:rPr>
              <a:t> et ont formalisé l’apprentissage de la pratique sanitaire dans leur troupes. »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0533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Comparatif BLS - PST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4EEB647-60B0-0E41-A3BB-CCD840E19AC4}"/>
              </a:ext>
            </a:extLst>
          </p:cNvPr>
          <p:cNvSpPr txBox="1"/>
          <p:nvPr/>
        </p:nvSpPr>
        <p:spPr>
          <a:xfrm>
            <a:off x="1764273" y="2525993"/>
            <a:ext cx="3889375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CH" sz="2800" b="1" dirty="0">
                <a:solidFill>
                  <a:srgbClr val="0070C0"/>
                </a:solidFill>
              </a:rPr>
              <a:t>Basic Life Support</a:t>
            </a:r>
          </a:p>
          <a:p>
            <a:pPr>
              <a:defRPr/>
            </a:pPr>
            <a:endParaRPr lang="fr-CH" sz="2400" dirty="0">
              <a:latin typeface="+mj-lt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Reste valable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Pas de situation tactique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Ne priorise pas les plaies pénétrantes.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299534-5810-FF40-806C-679D91CBF076}"/>
              </a:ext>
            </a:extLst>
          </p:cNvPr>
          <p:cNvSpPr txBox="1"/>
          <p:nvPr/>
        </p:nvSpPr>
        <p:spPr>
          <a:xfrm>
            <a:off x="6868767" y="2525993"/>
            <a:ext cx="48714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2800" b="1" dirty="0">
                <a:solidFill>
                  <a:srgbClr val="0070C0"/>
                </a:solidFill>
              </a:rPr>
              <a:t>Premiers Secours Tactique</a:t>
            </a:r>
          </a:p>
          <a:p>
            <a:pPr>
              <a:defRPr/>
            </a:pPr>
            <a:endParaRPr lang="fr-CH" sz="2400" b="1" dirty="0">
              <a:solidFill>
                <a:srgbClr val="FF0000"/>
              </a:solidFill>
              <a:latin typeface="+mj-lt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Complément BLS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Situation tactique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Priorise les plaies pénétrantes</a:t>
            </a:r>
          </a:p>
        </p:txBody>
      </p:sp>
    </p:spTree>
    <p:extLst>
      <p:ext uri="{BB962C8B-B14F-4D97-AF65-F5344CB8AC3E}">
        <p14:creationId xmlns:p14="http://schemas.microsoft.com/office/powerpoint/2010/main" val="91861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0533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Comparatif TCCC et PST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D4F812E-25ED-5B47-8987-C0540CAE7E54}"/>
              </a:ext>
            </a:extLst>
          </p:cNvPr>
          <p:cNvSpPr txBox="1"/>
          <p:nvPr/>
        </p:nvSpPr>
        <p:spPr>
          <a:xfrm>
            <a:off x="1004049" y="2309482"/>
            <a:ext cx="415962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2800" b="1" dirty="0">
                <a:solidFill>
                  <a:srgbClr val="0070C0"/>
                </a:solidFill>
              </a:rPr>
              <a:t>TCCC </a:t>
            </a:r>
            <a:r>
              <a:rPr lang="fr-FR" sz="1200" i="1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Georgia-BoldItalic"/>
              </a:rPr>
              <a:t>Tactical</a:t>
            </a:r>
            <a:r>
              <a:rPr lang="fr-FR" sz="1200" i="1" dirty="0">
                <a:solidFill>
                  <a:schemeClr val="tx1">
                    <a:lumMod val="25000"/>
                    <a:lumOff val="75000"/>
                  </a:schemeClr>
                </a:solidFill>
                <a:latin typeface="Georgia-BoldItalic"/>
              </a:rPr>
              <a:t> Combat </a:t>
            </a:r>
            <a:r>
              <a:rPr lang="fr-FR" sz="1200" i="1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Georgia-BoldItalic"/>
              </a:rPr>
              <a:t>Casualty</a:t>
            </a:r>
            <a:r>
              <a:rPr lang="fr-FR" sz="1200" i="1" dirty="0">
                <a:solidFill>
                  <a:schemeClr val="tx1">
                    <a:lumMod val="25000"/>
                    <a:lumOff val="75000"/>
                  </a:schemeClr>
                </a:solidFill>
                <a:latin typeface="Georgia-BoldItalic"/>
              </a:rPr>
              <a:t> </a:t>
            </a:r>
            <a:r>
              <a:rPr lang="fr-FR" sz="1200" i="1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Georgia-BoldItalic"/>
              </a:rPr>
              <a:t>Care</a:t>
            </a:r>
            <a:endParaRPr lang="fr-CH" sz="12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  <a:p>
            <a:pPr>
              <a:defRPr/>
            </a:pPr>
            <a:endParaRPr lang="fr-CH" sz="2400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Contexte militaire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Gestes invasifs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Moyens importants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Soins prolongés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Méconnaissance du terrain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CH" sz="2400" dirty="0">
                <a:latin typeface="+mj-lt"/>
              </a:rPr>
              <a:t>Hôpitaux éloignés</a:t>
            </a:r>
          </a:p>
          <a:p>
            <a:pPr>
              <a:defRPr/>
            </a:pPr>
            <a:endParaRPr lang="fr-CH" sz="1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7A48DA-3D97-2441-AC29-8E8D26702A61}"/>
              </a:ext>
            </a:extLst>
          </p:cNvPr>
          <p:cNvSpPr txBox="1"/>
          <p:nvPr/>
        </p:nvSpPr>
        <p:spPr>
          <a:xfrm>
            <a:off x="5435703" y="2309482"/>
            <a:ext cx="675629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2800" b="1" dirty="0">
                <a:solidFill>
                  <a:srgbClr val="0070C0"/>
                </a:solidFill>
              </a:rPr>
              <a:t>Premiers secours tactique</a:t>
            </a:r>
          </a:p>
          <a:p>
            <a:pPr>
              <a:defRPr/>
            </a:pPr>
            <a:endParaRPr lang="fr-CH" sz="2400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Contexte civil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Directives médicales cantonales et internationales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Complément au BLS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Moyens limités (Kit)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Rapidité d’intervention des ambulances.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Terrain connu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Hôpitaux à proximité</a:t>
            </a:r>
          </a:p>
        </p:txBody>
      </p:sp>
    </p:spTree>
    <p:extLst>
      <p:ext uri="{BB962C8B-B14F-4D97-AF65-F5344CB8AC3E}">
        <p14:creationId xmlns:p14="http://schemas.microsoft.com/office/powerpoint/2010/main" val="243020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0533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Les enseignements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1F12230-E350-264B-8B4B-31A27EFB8180}"/>
              </a:ext>
            </a:extLst>
          </p:cNvPr>
          <p:cNvSpPr txBox="1">
            <a:spLocks/>
          </p:cNvSpPr>
          <p:nvPr/>
        </p:nvSpPr>
        <p:spPr>
          <a:xfrm>
            <a:off x="627529" y="2191870"/>
            <a:ext cx="1102658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fr-CH" sz="2000" i="1" dirty="0">
                <a:latin typeface="+mj-lt"/>
              </a:rPr>
              <a:t>«La plupart, des blessés qui décèdent à l’engagement, ont péri avant d’avoir atteint </a:t>
            </a:r>
            <a:br>
              <a:rPr lang="fr-CH" sz="2000" i="1" dirty="0">
                <a:latin typeface="+mj-lt"/>
              </a:rPr>
            </a:br>
            <a:r>
              <a:rPr lang="fr-CH" sz="2000" i="1" dirty="0">
                <a:latin typeface="+mj-lt"/>
              </a:rPr>
              <a:t>une aide médicale d’urgence.»</a:t>
            </a:r>
          </a:p>
          <a:p>
            <a:pPr>
              <a:defRPr/>
            </a:pPr>
            <a:endParaRPr lang="fr-CH" sz="2000" dirty="0">
              <a:latin typeface="+mj-lt"/>
            </a:endParaRPr>
          </a:p>
          <a:p>
            <a:pPr algn="l">
              <a:defRPr/>
            </a:pPr>
            <a:r>
              <a:rPr lang="fr-CH" sz="2000" dirty="0">
                <a:latin typeface="+mj-lt"/>
              </a:rPr>
              <a:t>Il y a trois catégories de blessés à l’engagement:</a:t>
            </a:r>
          </a:p>
          <a:p>
            <a:pPr>
              <a:defRPr/>
            </a:pPr>
            <a:endParaRPr lang="fr-CH" dirty="0"/>
          </a:p>
          <a:p>
            <a:pPr marL="800100" lvl="1" indent="-3429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Les blessés qui décèderont avec ou sans secours</a:t>
            </a:r>
          </a:p>
          <a:p>
            <a:pPr marL="800100" lvl="1" indent="-3429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Les blessés qui survivront avec ou sans secours</a:t>
            </a:r>
          </a:p>
          <a:p>
            <a:pPr marL="800100" lvl="1" indent="-3429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Les blessés qui ne survivront que si on leur porte une aide immédiate et adaptée (PST)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28041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76699"/>
            <a:ext cx="9144000" cy="1209357"/>
          </a:xfrm>
        </p:spPr>
        <p:txBody>
          <a:bodyPr>
            <a:normAutofit fontScale="90000"/>
          </a:bodyPr>
          <a:lstStyle/>
          <a:p>
            <a:r>
              <a:rPr lang="fr-FR" dirty="0"/>
              <a:t>Ce qui tue en premier doit être traité en premier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B5A7535-BD30-4F4C-8CFA-EE4FAFE48BD8}"/>
              </a:ext>
            </a:extLst>
          </p:cNvPr>
          <p:cNvSpPr txBox="1">
            <a:spLocks/>
          </p:cNvSpPr>
          <p:nvPr/>
        </p:nvSpPr>
        <p:spPr>
          <a:xfrm>
            <a:off x="870636" y="2418529"/>
            <a:ext cx="10542494" cy="3924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fr-CH" sz="2000" dirty="0">
                <a:latin typeface="+mj-lt"/>
              </a:rPr>
              <a:t>Il est primordiale de pouvoir déceler et traiter avant toute chose les 3 éléments suivants sur une personne blessée </a:t>
            </a:r>
            <a:r>
              <a:rPr lang="fr-CH" sz="1600" i="1" dirty="0">
                <a:latin typeface="+mj-lt"/>
              </a:rPr>
              <a:t>(blessure par balle, perte de sang abondante)</a:t>
            </a:r>
          </a:p>
          <a:p>
            <a:pPr algn="l">
              <a:defRPr/>
            </a:pPr>
            <a:endParaRPr lang="fr-CH" sz="1600" dirty="0">
              <a:latin typeface="+mj-lt"/>
            </a:endParaRPr>
          </a:p>
          <a:p>
            <a:pPr algn="l">
              <a:defRPr/>
            </a:pPr>
            <a:endParaRPr lang="fr-CH" sz="2000" dirty="0"/>
          </a:p>
          <a:p>
            <a:pPr marL="914400" lvl="1" indent="-4572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Les hémorragie massives</a:t>
            </a:r>
            <a:r>
              <a:rPr lang="fr-CH" dirty="0"/>
              <a:t> </a:t>
            </a:r>
          </a:p>
          <a:p>
            <a:pPr marL="914400" lvl="1" indent="-4572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Le pneumothorax sous tension</a:t>
            </a:r>
            <a:r>
              <a:rPr lang="fr-CH" dirty="0"/>
              <a:t> </a:t>
            </a:r>
            <a:endParaRPr lang="fr-CH" dirty="0">
              <a:latin typeface="+mj-lt"/>
            </a:endParaRPr>
          </a:p>
          <a:p>
            <a:pPr marL="914400" lvl="1" indent="-4572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Obstruction des voies aériennes supérieures</a:t>
            </a:r>
            <a:endParaRPr lang="fr-CH" dirty="0">
              <a:latin typeface="+mj-lt"/>
            </a:endParaRP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661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0533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Les hémorragies massives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B5A7535-BD30-4F4C-8CFA-EE4FAFE48BD8}"/>
              </a:ext>
            </a:extLst>
          </p:cNvPr>
          <p:cNvSpPr txBox="1">
            <a:spLocks/>
          </p:cNvSpPr>
          <p:nvPr/>
        </p:nvSpPr>
        <p:spPr>
          <a:xfrm>
            <a:off x="914400" y="2263254"/>
            <a:ext cx="10542494" cy="3924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fr-CH" sz="2000" dirty="0">
                <a:latin typeface="+mj-lt"/>
              </a:rPr>
              <a:t>Grande quantité de sang visible au sol, peut gicler par saccade.</a:t>
            </a:r>
          </a:p>
          <a:p>
            <a:pPr algn="l">
              <a:defRPr/>
            </a:pPr>
            <a:endParaRPr lang="fr-CH" sz="2000" dirty="0">
              <a:latin typeface="+mj-lt"/>
            </a:endParaRPr>
          </a:p>
          <a:p>
            <a:pPr algn="l">
              <a:defRPr/>
            </a:pPr>
            <a:r>
              <a:rPr lang="fr-CH" sz="2000" dirty="0">
                <a:latin typeface="+mj-lt"/>
              </a:rPr>
              <a:t>Il existe 3 types d’hémorragies:</a:t>
            </a:r>
          </a:p>
          <a:p>
            <a:pPr algn="l">
              <a:defRPr/>
            </a:pPr>
            <a:endParaRPr lang="fr-CH" sz="2000" dirty="0"/>
          </a:p>
          <a:p>
            <a:pPr marL="914400" lvl="1" indent="-4572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Comprimable</a:t>
            </a:r>
            <a:r>
              <a:rPr lang="fr-CH" dirty="0"/>
              <a:t> </a:t>
            </a:r>
            <a:r>
              <a:rPr lang="fr-CH" dirty="0">
                <a:latin typeface="+mj-lt"/>
              </a:rPr>
              <a:t>(membre)</a:t>
            </a:r>
          </a:p>
          <a:p>
            <a:pPr marL="914400" lvl="1" indent="-4572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 err="1">
                <a:solidFill>
                  <a:srgbClr val="0070C0"/>
                </a:solidFill>
              </a:rPr>
              <a:t>Jonctionnell</a:t>
            </a:r>
            <a:r>
              <a:rPr lang="fr-CH" sz="2400" dirty="0" err="1">
                <a:solidFill>
                  <a:srgbClr val="0070C0"/>
                </a:solidFill>
              </a:rPr>
              <a:t>e</a:t>
            </a:r>
            <a:r>
              <a:rPr lang="fr-CH" dirty="0"/>
              <a:t> </a:t>
            </a:r>
            <a:r>
              <a:rPr lang="fr-CH" dirty="0">
                <a:latin typeface="+mj-lt"/>
              </a:rPr>
              <a:t>(aine, cou, aisselle)</a:t>
            </a:r>
          </a:p>
          <a:p>
            <a:pPr marL="914400" lvl="1" indent="-457200" algn="l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400" b="1" dirty="0">
                <a:solidFill>
                  <a:srgbClr val="0070C0"/>
                </a:solidFill>
              </a:rPr>
              <a:t>Non comprimable </a:t>
            </a:r>
            <a:r>
              <a:rPr lang="fr-CH" dirty="0">
                <a:latin typeface="+mj-lt"/>
              </a:rPr>
              <a:t>(hémorragie interne)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7015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0533"/>
            <a:ext cx="9144000" cy="1209357"/>
          </a:xfrm>
        </p:spPr>
        <p:txBody>
          <a:bodyPr>
            <a:normAutofit/>
          </a:bodyPr>
          <a:lstStyle/>
          <a:p>
            <a:r>
              <a:rPr lang="fr-FR" dirty="0"/>
              <a:t>Les hémorragies massives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AD578D-9C7C-B140-AD50-3CFC0762078D}"/>
              </a:ext>
            </a:extLst>
          </p:cNvPr>
          <p:cNvSpPr txBox="1"/>
          <p:nvPr/>
        </p:nvSpPr>
        <p:spPr>
          <a:xfrm>
            <a:off x="1095385" y="2655365"/>
            <a:ext cx="54255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i="1" dirty="0">
                <a:latin typeface="+mj-lt"/>
              </a:rPr>
              <a:t>Mort au combat évitables:</a:t>
            </a:r>
          </a:p>
          <a:p>
            <a:endParaRPr lang="fr-CH" sz="2400" dirty="0">
              <a:latin typeface="+mj-lt"/>
            </a:endParaRPr>
          </a:p>
          <a:p>
            <a:endParaRPr lang="fr-CH" sz="2400" dirty="0">
              <a:latin typeface="+mj-lt"/>
            </a:endParaRPr>
          </a:p>
          <a:p>
            <a:pPr marL="895350" indent="-895350"/>
            <a:r>
              <a:rPr lang="fr-CH" sz="2400" dirty="0">
                <a:latin typeface="+mj-lt"/>
              </a:rPr>
              <a:t>60 %	Hémorragie des extrémités</a:t>
            </a:r>
          </a:p>
          <a:p>
            <a:pPr marL="895350" indent="-895350">
              <a:tabLst>
                <a:tab pos="895350" algn="l"/>
              </a:tabLst>
            </a:pPr>
            <a:endParaRPr lang="fr-CH" sz="2400" dirty="0">
              <a:latin typeface="+mj-lt"/>
            </a:endParaRPr>
          </a:p>
          <a:p>
            <a:pPr marL="895350" indent="-895350">
              <a:tabLst>
                <a:tab pos="895350" algn="l"/>
              </a:tabLst>
            </a:pPr>
            <a:r>
              <a:rPr lang="fr-CH" sz="2400" dirty="0">
                <a:latin typeface="+mj-lt"/>
              </a:rPr>
              <a:t>33% 	Pneumothorax sous tension</a:t>
            </a:r>
          </a:p>
          <a:p>
            <a:pPr marL="895350" indent="-895350">
              <a:tabLst>
                <a:tab pos="895350" algn="l"/>
              </a:tabLst>
            </a:pPr>
            <a:endParaRPr lang="fr-CH" sz="2400" dirty="0">
              <a:latin typeface="+mj-lt"/>
            </a:endParaRPr>
          </a:p>
          <a:p>
            <a:pPr marL="895350" indent="-895350">
              <a:tabLst>
                <a:tab pos="895350" algn="l"/>
              </a:tabLst>
            </a:pPr>
            <a:r>
              <a:rPr lang="fr-CH" sz="2400" dirty="0">
                <a:latin typeface="+mj-lt"/>
              </a:rPr>
              <a:t>6% 	Obstruction des voies respiratoires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8BC7430-C008-BE49-A280-76C4BA072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066" y="2042603"/>
            <a:ext cx="2642058" cy="427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99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893" y="670533"/>
            <a:ext cx="10187409" cy="1209357"/>
          </a:xfrm>
        </p:spPr>
        <p:txBody>
          <a:bodyPr>
            <a:normAutofit/>
          </a:bodyPr>
          <a:lstStyle/>
          <a:p>
            <a:r>
              <a:rPr lang="fr-FR" dirty="0"/>
              <a:t>Le pneumothorax sous tension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A6AAEF6-0A21-D548-B5AC-21EA9DC95BFE}"/>
              </a:ext>
            </a:extLst>
          </p:cNvPr>
          <p:cNvSpPr txBox="1"/>
          <p:nvPr/>
        </p:nvSpPr>
        <p:spPr>
          <a:xfrm>
            <a:off x="1350037" y="2269677"/>
            <a:ext cx="429260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2800" b="1" dirty="0">
                <a:solidFill>
                  <a:srgbClr val="0070C0"/>
                </a:solidFill>
                <a:latin typeface="+mj-lt"/>
              </a:rPr>
              <a:t>Symptômes:</a:t>
            </a:r>
          </a:p>
          <a:p>
            <a:pPr>
              <a:defRPr/>
            </a:pPr>
            <a:endParaRPr lang="fr-CH" sz="2000" dirty="0">
              <a:latin typeface="+mj-lt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Douleur dans la poitrine.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Difficulté respiratoire croissante.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Déviation de la trachée.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Asymétrie du thorax.</a:t>
            </a:r>
          </a:p>
        </p:txBody>
      </p:sp>
      <p:pic>
        <p:nvPicPr>
          <p:cNvPr id="14" name="Picture 3">
            <a:hlinkClick r:id="rId4"/>
            <a:extLst>
              <a:ext uri="{FF2B5EF4-FFF2-40B4-BE49-F238E27FC236}">
                <a16:creationId xmlns:a16="http://schemas.microsoft.com/office/drawing/2014/main" id="{62AE6DD0-650C-2A43-BFCF-E787DDAF5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35" y="2705473"/>
            <a:ext cx="4292600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97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893" y="670533"/>
            <a:ext cx="10187409" cy="1209357"/>
          </a:xfrm>
        </p:spPr>
        <p:txBody>
          <a:bodyPr>
            <a:normAutofit/>
          </a:bodyPr>
          <a:lstStyle/>
          <a:p>
            <a:r>
              <a:rPr lang="fr-FR" dirty="0"/>
              <a:t>Le pneumothorax sous tension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pic>
        <p:nvPicPr>
          <p:cNvPr id="3" name="Média en ligne 2" descr="Un Pneumothorax.mp4">
            <a:hlinkClick r:id="" action="ppaction://media"/>
            <a:extLst>
              <a:ext uri="{FF2B5EF4-FFF2-40B4-BE49-F238E27FC236}">
                <a16:creationId xmlns:a16="http://schemas.microsoft.com/office/drawing/2014/main" id="{2B238860-858E-CB41-83BD-AA16C9149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8000" y="2431006"/>
            <a:ext cx="60960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01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893" y="670533"/>
            <a:ext cx="10187409" cy="1209357"/>
          </a:xfrm>
        </p:spPr>
        <p:txBody>
          <a:bodyPr>
            <a:normAutofit fontScale="90000"/>
          </a:bodyPr>
          <a:lstStyle/>
          <a:p>
            <a:r>
              <a:rPr lang="fr-FR" dirty="0"/>
              <a:t>Obstruction des voies respiratoires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F6174C-9A37-704C-81AD-6A7DDD8DC552}"/>
              </a:ext>
            </a:extLst>
          </p:cNvPr>
          <p:cNvSpPr txBox="1"/>
          <p:nvPr/>
        </p:nvSpPr>
        <p:spPr>
          <a:xfrm>
            <a:off x="1101968" y="2494148"/>
            <a:ext cx="627641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CH" sz="2800" b="1" dirty="0">
                <a:latin typeface="+mj-lt"/>
              </a:rPr>
              <a:t>Libérer manuellement et protéger les VAS</a:t>
            </a:r>
          </a:p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Pas de corps étranger.</a:t>
            </a:r>
          </a:p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Pas de sang.</a:t>
            </a:r>
          </a:p>
          <a:p>
            <a:pPr>
              <a:defRPr/>
            </a:pPr>
            <a:endParaRPr lang="fr-CH" sz="2800" dirty="0">
              <a:latin typeface="+mj-lt"/>
            </a:endParaRPr>
          </a:p>
          <a:p>
            <a:pPr>
              <a:spcAft>
                <a:spcPts val="600"/>
              </a:spcAft>
              <a:defRPr/>
            </a:pPr>
            <a:r>
              <a:rPr lang="fr-CH" sz="2800" b="1" dirty="0">
                <a:latin typeface="+mj-lt"/>
              </a:rPr>
              <a:t>Selon le mécanisme de blessure</a:t>
            </a:r>
            <a:r>
              <a:rPr lang="fr-CH" sz="2800" dirty="0">
                <a:latin typeface="+mj-lt"/>
              </a:rPr>
              <a:t>:</a:t>
            </a:r>
          </a:p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Basculer la tête en arrière.</a:t>
            </a:r>
          </a:p>
          <a:p>
            <a:pPr marL="800100" lvl="1" indent="-342900">
              <a:buFont typeface="Wingdings" pitchFamily="2" charset="2"/>
              <a:buChar char="§"/>
              <a:defRPr/>
            </a:pPr>
            <a:r>
              <a:rPr lang="fr-CH" sz="2800" dirty="0">
                <a:latin typeface="+mj-lt"/>
              </a:rPr>
              <a:t>Subluxation maxillaire inférieure.</a:t>
            </a:r>
          </a:p>
          <a:p>
            <a:pPr>
              <a:defRPr/>
            </a:pPr>
            <a:endParaRPr lang="fr-CH" dirty="0">
              <a:latin typeface="+mj-lt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AE491B8-D7F1-8845-87B2-52CDECA25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029" y="2281185"/>
            <a:ext cx="3923740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84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34619"/>
            <a:ext cx="10187409" cy="1209357"/>
          </a:xfrm>
        </p:spPr>
        <p:txBody>
          <a:bodyPr>
            <a:normAutofit/>
          </a:bodyPr>
          <a:lstStyle/>
          <a:p>
            <a:r>
              <a:rPr lang="fr-FR" dirty="0"/>
              <a:t>Les zones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3AE8A672-BCB4-6141-9A65-CAE9A343C13C}"/>
              </a:ext>
            </a:extLst>
          </p:cNvPr>
          <p:cNvGrpSpPr/>
          <p:nvPr/>
        </p:nvGrpSpPr>
        <p:grpSpPr>
          <a:xfrm>
            <a:off x="1002295" y="1688149"/>
            <a:ext cx="3731070" cy="4454567"/>
            <a:chOff x="3908301" y="1464391"/>
            <a:chExt cx="4483150" cy="5297677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F70D7543-4F2B-AD45-9E0B-DB0B77E7ED6D}"/>
                </a:ext>
              </a:extLst>
            </p:cNvPr>
            <p:cNvSpPr txBox="1"/>
            <p:nvPr/>
          </p:nvSpPr>
          <p:spPr>
            <a:xfrm>
              <a:off x="5416476" y="6396038"/>
              <a:ext cx="2060575" cy="3660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CH" sz="1400" dirty="0">
                  <a:latin typeface="+mj-lt"/>
                </a:rPr>
                <a:t>Extraction</a:t>
              </a:r>
            </a:p>
          </p:txBody>
        </p: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D80495C2-59DA-AA42-889B-0182BB4F9F99}"/>
                </a:ext>
              </a:extLst>
            </p:cNvPr>
            <p:cNvGrpSpPr/>
            <p:nvPr/>
          </p:nvGrpSpPr>
          <p:grpSpPr>
            <a:xfrm>
              <a:off x="3908301" y="1464391"/>
              <a:ext cx="4483150" cy="4960867"/>
              <a:chOff x="3908301" y="1464391"/>
              <a:chExt cx="4483150" cy="4960867"/>
            </a:xfrm>
          </p:grpSpPr>
          <p:sp>
            <p:nvSpPr>
              <p:cNvPr id="23" name="Flèche droite 6">
                <a:extLst>
                  <a:ext uri="{FF2B5EF4-FFF2-40B4-BE49-F238E27FC236}">
                    <a16:creationId xmlns:a16="http://schemas.microsoft.com/office/drawing/2014/main" id="{E820A6ED-2859-BE4E-8B2F-C66FDF4EC5DC}"/>
                  </a:ext>
                </a:extLst>
              </p:cNvPr>
              <p:cNvSpPr/>
              <p:nvPr/>
            </p:nvSpPr>
            <p:spPr>
              <a:xfrm rot="14466692">
                <a:off x="5416475" y="3558304"/>
                <a:ext cx="4475163" cy="287338"/>
              </a:xfrm>
              <a:prstGeom prst="rightArrow">
                <a:avLst/>
              </a:prstGeom>
              <a:gradFill>
                <a:gsLst>
                  <a:gs pos="0">
                    <a:srgbClr val="FFC000"/>
                  </a:gs>
                  <a:gs pos="100000">
                    <a:srgbClr val="00B0F0"/>
                  </a:gs>
                </a:gsLst>
                <a:lin ang="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CH"/>
              </a:p>
            </p:txBody>
          </p:sp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DFD4F298-1B77-CB48-831D-49C33DA6792C}"/>
                  </a:ext>
                </a:extLst>
              </p:cNvPr>
              <p:cNvGrpSpPr/>
              <p:nvPr/>
            </p:nvGrpSpPr>
            <p:grpSpPr>
              <a:xfrm>
                <a:off x="3908301" y="1746966"/>
                <a:ext cx="4483150" cy="4678292"/>
                <a:chOff x="3908301" y="1746966"/>
                <a:chExt cx="4483150" cy="4678292"/>
              </a:xfrm>
            </p:grpSpPr>
            <p:sp>
              <p:nvSpPr>
                <p:cNvPr id="21" name="Triangle isocèle 4">
                  <a:extLst>
                    <a:ext uri="{FF2B5EF4-FFF2-40B4-BE49-F238E27FC236}">
                      <a16:creationId xmlns:a16="http://schemas.microsoft.com/office/drawing/2014/main" id="{6BCDA5AC-F0BB-8A4B-9AA8-44599A028481}"/>
                    </a:ext>
                  </a:extLst>
                </p:cNvPr>
                <p:cNvSpPr/>
                <p:nvPr/>
              </p:nvSpPr>
              <p:spPr>
                <a:xfrm>
                  <a:off x="3908301" y="3835761"/>
                  <a:ext cx="2168525" cy="2006600"/>
                </a:xfrm>
                <a:prstGeom prst="triangl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CH" dirty="0"/>
                </a:p>
              </p:txBody>
            </p:sp>
            <p:sp>
              <p:nvSpPr>
                <p:cNvPr id="22" name="Flèche droite 5">
                  <a:extLst>
                    <a:ext uri="{FF2B5EF4-FFF2-40B4-BE49-F238E27FC236}">
                      <a16:creationId xmlns:a16="http://schemas.microsoft.com/office/drawing/2014/main" id="{A9F0B495-0BB1-304C-B887-DA95FBD791CA}"/>
                    </a:ext>
                  </a:extLst>
                </p:cNvPr>
                <p:cNvSpPr/>
                <p:nvPr/>
              </p:nvSpPr>
              <p:spPr>
                <a:xfrm>
                  <a:off x="3916288" y="6137920"/>
                  <a:ext cx="4475163" cy="287338"/>
                </a:xfrm>
                <a:prstGeom prst="rightArrow">
                  <a:avLst/>
                </a:prstGeom>
                <a:gradFill flip="none" rotWithShape="1">
                  <a:gsLst>
                    <a:gs pos="0">
                      <a:srgbClr val="FF0000"/>
                    </a:gs>
                    <a:gs pos="100000">
                      <a:srgbClr val="FFC00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CH"/>
                </a:p>
              </p:txBody>
            </p:sp>
            <p:sp>
              <p:nvSpPr>
                <p:cNvPr id="24" name="Triangle isocèle 7">
                  <a:extLst>
                    <a:ext uri="{FF2B5EF4-FFF2-40B4-BE49-F238E27FC236}">
                      <a16:creationId xmlns:a16="http://schemas.microsoft.com/office/drawing/2014/main" id="{F305BC6F-BD3A-9742-9BE3-1C7573A11408}"/>
                    </a:ext>
                  </a:extLst>
                </p:cNvPr>
                <p:cNvSpPr/>
                <p:nvPr/>
              </p:nvSpPr>
              <p:spPr>
                <a:xfrm>
                  <a:off x="6140376" y="3828234"/>
                  <a:ext cx="2106711" cy="2021654"/>
                </a:xfrm>
                <a:prstGeom prst="triangl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CH" sz="900" dirty="0"/>
                </a:p>
              </p:txBody>
            </p:sp>
            <p:sp>
              <p:nvSpPr>
                <p:cNvPr id="26" name="Triangle isocèle 9">
                  <a:extLst>
                    <a:ext uri="{FF2B5EF4-FFF2-40B4-BE49-F238E27FC236}">
                      <a16:creationId xmlns:a16="http://schemas.microsoft.com/office/drawing/2014/main" id="{821009AF-4C84-CA4A-92E3-39B12411872D}"/>
                    </a:ext>
                  </a:extLst>
                </p:cNvPr>
                <p:cNvSpPr/>
                <p:nvPr/>
              </p:nvSpPr>
              <p:spPr>
                <a:xfrm>
                  <a:off x="5006727" y="1746966"/>
                  <a:ext cx="2162175" cy="2058988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CH" sz="900" dirty="0"/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09689B3D-3D3C-7545-8382-74CD436A5801}"/>
                    </a:ext>
                  </a:extLst>
                </p:cNvPr>
                <p:cNvSpPr txBox="1"/>
                <p:nvPr/>
              </p:nvSpPr>
              <p:spPr>
                <a:xfrm rot="3697594">
                  <a:off x="6973019" y="3295608"/>
                  <a:ext cx="2060575" cy="36981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CH" sz="1400" dirty="0">
                      <a:latin typeface="+mj-lt"/>
                    </a:rPr>
                    <a:t>Evacuation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3526952E-D0D6-A44A-9C84-22EF441B453B}"/>
                    </a:ext>
                  </a:extLst>
                </p:cNvPr>
                <p:cNvSpPr txBox="1"/>
                <p:nvPr/>
              </p:nvSpPr>
              <p:spPr>
                <a:xfrm>
                  <a:off x="5423380" y="3917866"/>
                  <a:ext cx="1345240" cy="7078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:r>
                    <a:rPr lang="fr-CH" sz="4000" dirty="0">
                      <a:solidFill>
                        <a:schemeClr val="accent2">
                          <a:lumMod val="75000"/>
                        </a:schemeClr>
                      </a:solidFill>
                      <a:latin typeface="Gill Sans Ultra Bold" panose="020B0A02020104020203" pitchFamily="34" charset="0"/>
                    </a:rPr>
                    <a:t>PST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05540F77-44B7-CE41-AFB0-B335BD7F5E4A}"/>
                    </a:ext>
                  </a:extLst>
                </p:cNvPr>
                <p:cNvSpPr txBox="1"/>
                <p:nvPr/>
              </p:nvSpPr>
              <p:spPr>
                <a:xfrm>
                  <a:off x="3998615" y="4625752"/>
                  <a:ext cx="2034530" cy="102488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endParaRPr lang="fr-CH" b="1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Zone Brûlante </a:t>
                  </a:r>
                </a:p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Soins sous le feu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1D15109F-A9EE-E440-AECD-39883E56C919}"/>
                    </a:ext>
                  </a:extLst>
                </p:cNvPr>
                <p:cNvSpPr txBox="1"/>
                <p:nvPr/>
              </p:nvSpPr>
              <p:spPr>
                <a:xfrm>
                  <a:off x="6179790" y="4625752"/>
                  <a:ext cx="2034530" cy="102488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endParaRPr lang="fr-CH" b="1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Zone Chaude </a:t>
                  </a:r>
                </a:p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Soins à couvert</a:t>
                  </a: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383A869D-F53B-A441-B36C-025160C9EBB7}"/>
                    </a:ext>
                  </a:extLst>
                </p:cNvPr>
                <p:cNvSpPr txBox="1"/>
                <p:nvPr/>
              </p:nvSpPr>
              <p:spPr>
                <a:xfrm>
                  <a:off x="5078734" y="2612430"/>
                  <a:ext cx="2034530" cy="98827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Zone</a:t>
                  </a:r>
                </a:p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Froide </a:t>
                  </a:r>
                </a:p>
                <a:p>
                  <a:pPr algn="ctr">
                    <a:defRPr/>
                  </a:pPr>
                  <a:r>
                    <a:rPr lang="fr-CH" sz="1600" b="1" dirty="0">
                      <a:solidFill>
                        <a:schemeClr val="bg1"/>
                      </a:solidFill>
                      <a:latin typeface="+mj-lt"/>
                    </a:rPr>
                    <a:t>Soins évacuation</a:t>
                  </a:r>
                </a:p>
              </p:txBody>
            </p:sp>
          </p:grp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8069632-98DF-D44A-A9FF-9CDD3E09625C}"/>
              </a:ext>
            </a:extLst>
          </p:cNvPr>
          <p:cNvGrpSpPr/>
          <p:nvPr/>
        </p:nvGrpSpPr>
        <p:grpSpPr>
          <a:xfrm>
            <a:off x="6729046" y="1903341"/>
            <a:ext cx="5462954" cy="4321311"/>
            <a:chOff x="5486807" y="1278405"/>
            <a:chExt cx="6655332" cy="5264507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3FAFC541-0FA2-7E43-97FA-BCF4E5227FC9}"/>
                </a:ext>
              </a:extLst>
            </p:cNvPr>
            <p:cNvSpPr txBox="1"/>
            <p:nvPr/>
          </p:nvSpPr>
          <p:spPr>
            <a:xfrm>
              <a:off x="5486807" y="6167958"/>
              <a:ext cx="2554341" cy="3749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CH" sz="1400" dirty="0">
                  <a:latin typeface="+mj-lt"/>
                </a:rPr>
                <a:t>Self-</a:t>
              </a:r>
              <a:r>
                <a:rPr lang="fr-CH" sz="1400" dirty="0" err="1">
                  <a:latin typeface="+mj-lt"/>
                </a:rPr>
                <a:t>aid</a:t>
              </a:r>
              <a:r>
                <a:rPr lang="fr-CH" sz="1400" dirty="0">
                  <a:latin typeface="+mj-lt"/>
                </a:rPr>
                <a:t> – Self-check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8B8E7EB2-288D-144D-91C0-F443061347B0}"/>
                </a:ext>
              </a:extLst>
            </p:cNvPr>
            <p:cNvSpPr txBox="1"/>
            <p:nvPr/>
          </p:nvSpPr>
          <p:spPr>
            <a:xfrm>
              <a:off x="9756146" y="2321772"/>
              <a:ext cx="216023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CH" sz="1400" dirty="0">
                  <a:latin typeface="+mj-lt"/>
                </a:rPr>
                <a:t>Buddy-check</a:t>
              </a:r>
            </a:p>
            <a:p>
              <a:pPr>
                <a:defRPr/>
              </a:pPr>
              <a:r>
                <a:rPr lang="fr-CH" sz="1400" dirty="0">
                  <a:latin typeface="+mj-lt"/>
                </a:rPr>
                <a:t>Buddy-</a:t>
              </a:r>
              <a:r>
                <a:rPr lang="fr-CH" sz="1400" dirty="0" err="1">
                  <a:latin typeface="+mj-lt"/>
                </a:rPr>
                <a:t>aid</a:t>
              </a:r>
              <a:endParaRPr lang="fr-CH" sz="1400" dirty="0">
                <a:latin typeface="+mj-lt"/>
              </a:endParaRPr>
            </a:p>
            <a:p>
              <a:pPr>
                <a:defRPr/>
              </a:pPr>
              <a:r>
                <a:rPr lang="fr-CH" sz="1400" dirty="0">
                  <a:latin typeface="+mj-lt"/>
                </a:rPr>
                <a:t>Buddy évacuation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FA9C8154-2575-D540-8FCF-017B7A99FFD7}"/>
                </a:ext>
              </a:extLst>
            </p:cNvPr>
            <p:cNvSpPr txBox="1"/>
            <p:nvPr/>
          </p:nvSpPr>
          <p:spPr>
            <a:xfrm>
              <a:off x="7273800" y="3731880"/>
              <a:ext cx="1345240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CH" sz="4000" dirty="0">
                  <a:solidFill>
                    <a:schemeClr val="accent2">
                      <a:lumMod val="75000"/>
                    </a:schemeClr>
                  </a:solidFill>
                  <a:latin typeface="Gill Sans Ultra Bold" panose="020B0A02020104020203" pitchFamily="34" charset="0"/>
                </a:rPr>
                <a:t>PST</a:t>
              </a:r>
            </a:p>
          </p:txBody>
        </p:sp>
        <p:sp>
          <p:nvSpPr>
            <p:cNvPr id="35" name="Flèche droite 7">
              <a:extLst>
                <a:ext uri="{FF2B5EF4-FFF2-40B4-BE49-F238E27FC236}">
                  <a16:creationId xmlns:a16="http://schemas.microsoft.com/office/drawing/2014/main" id="{43B96D2D-17D0-C142-AFA0-10B0BF853122}"/>
                </a:ext>
              </a:extLst>
            </p:cNvPr>
            <p:cNvSpPr/>
            <p:nvPr/>
          </p:nvSpPr>
          <p:spPr>
            <a:xfrm>
              <a:off x="5723698" y="5807918"/>
              <a:ext cx="4475163" cy="287338"/>
            </a:xfrm>
            <a:prstGeom prst="rightArrow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C000"/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  <p:sp>
          <p:nvSpPr>
            <p:cNvPr id="36" name="Flèche droite 8">
              <a:extLst>
                <a:ext uri="{FF2B5EF4-FFF2-40B4-BE49-F238E27FC236}">
                  <a16:creationId xmlns:a16="http://schemas.microsoft.com/office/drawing/2014/main" id="{EDDFFCE5-620A-0C40-9A35-E6F17A8F9DCA}"/>
                </a:ext>
              </a:extLst>
            </p:cNvPr>
            <p:cNvSpPr/>
            <p:nvPr/>
          </p:nvSpPr>
          <p:spPr>
            <a:xfrm rot="14466692">
              <a:off x="7069161" y="3372318"/>
              <a:ext cx="4475163" cy="287338"/>
            </a:xfrm>
            <a:prstGeom prst="rightArrow">
              <a:avLst/>
            </a:prstGeom>
            <a:gradFill>
              <a:gsLst>
                <a:gs pos="0">
                  <a:srgbClr val="FFC000"/>
                </a:gs>
                <a:gs pos="100000">
                  <a:srgbClr val="00B0F0"/>
                </a:gs>
              </a:gsLst>
              <a:lin ang="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/>
            </a:p>
          </p:txBody>
        </p:sp>
        <p:sp>
          <p:nvSpPr>
            <p:cNvPr id="37" name="Triangle isocèle 9">
              <a:extLst>
                <a:ext uri="{FF2B5EF4-FFF2-40B4-BE49-F238E27FC236}">
                  <a16:creationId xmlns:a16="http://schemas.microsoft.com/office/drawing/2014/main" id="{22FF6B37-5042-F94E-A4A3-8975960984C5}"/>
                </a:ext>
              </a:extLst>
            </p:cNvPr>
            <p:cNvSpPr/>
            <p:nvPr/>
          </p:nvSpPr>
          <p:spPr>
            <a:xfrm>
              <a:off x="5772984" y="3672055"/>
              <a:ext cx="2168525" cy="200660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dirty="0"/>
            </a:p>
          </p:txBody>
        </p:sp>
        <p:sp>
          <p:nvSpPr>
            <p:cNvPr id="38" name="Triangle isocèle 10">
              <a:extLst>
                <a:ext uri="{FF2B5EF4-FFF2-40B4-BE49-F238E27FC236}">
                  <a16:creationId xmlns:a16="http://schemas.microsoft.com/office/drawing/2014/main" id="{5D3E14A7-5BAF-DC46-ABED-4DF046AA2918}"/>
                </a:ext>
              </a:extLst>
            </p:cNvPr>
            <p:cNvSpPr/>
            <p:nvPr/>
          </p:nvSpPr>
          <p:spPr>
            <a:xfrm>
              <a:off x="8003298" y="3664528"/>
              <a:ext cx="2108472" cy="2021654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sz="900" dirty="0"/>
            </a:p>
          </p:txBody>
        </p:sp>
        <p:sp>
          <p:nvSpPr>
            <p:cNvPr id="39" name="Triangle isocèle 11">
              <a:extLst>
                <a:ext uri="{FF2B5EF4-FFF2-40B4-BE49-F238E27FC236}">
                  <a16:creationId xmlns:a16="http://schemas.microsoft.com/office/drawing/2014/main" id="{FE7305E9-99CC-144A-BDBE-B651A542FDE0}"/>
                </a:ext>
              </a:extLst>
            </p:cNvPr>
            <p:cNvSpPr/>
            <p:nvPr/>
          </p:nvSpPr>
          <p:spPr>
            <a:xfrm>
              <a:off x="6871410" y="1583260"/>
              <a:ext cx="2162175" cy="2058988"/>
            </a:xfrm>
            <a:prstGeom prst="triangl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sz="9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2A8AAB05-2B80-834E-BD40-D0E24679A8C1}"/>
                </a:ext>
              </a:extLst>
            </p:cNvPr>
            <p:cNvSpPr txBox="1"/>
            <p:nvPr/>
          </p:nvSpPr>
          <p:spPr>
            <a:xfrm>
              <a:off x="5839981" y="4871813"/>
              <a:ext cx="2034530" cy="412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CH" sz="1600" b="1" dirty="0">
                  <a:solidFill>
                    <a:schemeClr val="bg1"/>
                  </a:solidFill>
                  <a:latin typeface="+mj-lt"/>
                </a:rPr>
                <a:t>Individuel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788D0C59-76FC-CF47-B73C-5E3F137D156C}"/>
                </a:ext>
              </a:extLst>
            </p:cNvPr>
            <p:cNvSpPr txBox="1"/>
            <p:nvPr/>
          </p:nvSpPr>
          <p:spPr>
            <a:xfrm>
              <a:off x="8041149" y="4871814"/>
              <a:ext cx="2034530" cy="412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CH" sz="1600" b="1" dirty="0">
                  <a:solidFill>
                    <a:schemeClr val="bg1"/>
                  </a:solidFill>
                  <a:latin typeface="+mj-lt"/>
                </a:rPr>
                <a:t>Equipe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423FE2E4-E5EE-694B-8709-11E5857EE100}"/>
                </a:ext>
              </a:extLst>
            </p:cNvPr>
            <p:cNvSpPr txBox="1"/>
            <p:nvPr/>
          </p:nvSpPr>
          <p:spPr>
            <a:xfrm>
              <a:off x="6935232" y="2881015"/>
              <a:ext cx="2034530" cy="4124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CH" sz="1600" b="1" dirty="0">
                  <a:solidFill>
                    <a:schemeClr val="bg1"/>
                  </a:solidFill>
                  <a:latin typeface="+mj-lt"/>
                </a:rPr>
                <a:t>Equipe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FDB049E-72A5-A143-96F0-06BF1CC55D8B}"/>
                </a:ext>
              </a:extLst>
            </p:cNvPr>
            <p:cNvSpPr txBox="1"/>
            <p:nvPr/>
          </p:nvSpPr>
          <p:spPr>
            <a:xfrm>
              <a:off x="8099961" y="6167958"/>
              <a:ext cx="4042178" cy="3749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CH" sz="1400" dirty="0">
                  <a:latin typeface="+mj-lt"/>
                </a:rPr>
                <a:t>Buddy-</a:t>
              </a:r>
              <a:r>
                <a:rPr lang="fr-CH" sz="1400" dirty="0" err="1">
                  <a:latin typeface="+mj-lt"/>
                </a:rPr>
                <a:t>aid</a:t>
              </a:r>
              <a:r>
                <a:rPr lang="fr-CH" sz="1400" dirty="0">
                  <a:latin typeface="+mj-lt"/>
                </a:rPr>
                <a:t> - Buddy-check - extraction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136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34619"/>
            <a:ext cx="10187409" cy="1209357"/>
          </a:xfrm>
        </p:spPr>
        <p:txBody>
          <a:bodyPr>
            <a:normAutofit/>
          </a:bodyPr>
          <a:lstStyle/>
          <a:p>
            <a:r>
              <a:rPr lang="fr-FR" dirty="0"/>
              <a:t>Comportement à avoir…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A5C8858F-8FBB-264A-982C-CDF7B339A46B}"/>
              </a:ext>
            </a:extLst>
          </p:cNvPr>
          <p:cNvSpPr txBox="1"/>
          <p:nvPr/>
        </p:nvSpPr>
        <p:spPr>
          <a:xfrm>
            <a:off x="784723" y="2598002"/>
            <a:ext cx="331236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24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Zone </a:t>
            </a:r>
          </a:p>
          <a:p>
            <a:pPr algn="ctr">
              <a:defRPr/>
            </a:pPr>
            <a:r>
              <a:rPr lang="fr-CH" sz="2400" b="1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brûlante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9B30505-DA1E-3143-B9A1-273A6032A302}"/>
              </a:ext>
            </a:extLst>
          </p:cNvPr>
          <p:cNvSpPr txBox="1"/>
          <p:nvPr/>
        </p:nvSpPr>
        <p:spPr>
          <a:xfrm>
            <a:off x="568662" y="3999633"/>
            <a:ext cx="3744491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dirty="0">
                <a:latin typeface="+mj-lt"/>
              </a:rPr>
              <a:t>Annonce: voix – ondes - portables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dirty="0">
                <a:latin typeface="+mj-lt"/>
              </a:rPr>
              <a:t>Sécurité personnelle et alentours.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dirty="0">
                <a:latin typeface="+mj-lt"/>
              </a:rPr>
              <a:t>Self-check – Self-</a:t>
            </a:r>
            <a:r>
              <a:rPr lang="fr-CH" sz="1600" dirty="0" err="1">
                <a:latin typeface="+mj-lt"/>
              </a:rPr>
              <a:t>aid</a:t>
            </a:r>
            <a:r>
              <a:rPr lang="fr-CH" sz="1600" dirty="0">
                <a:latin typeface="+mj-lt"/>
              </a:rPr>
              <a:t> – </a:t>
            </a:r>
            <a:r>
              <a:rPr lang="fr-CH" sz="1600" b="1" dirty="0">
                <a:solidFill>
                  <a:srgbClr val="FF0000"/>
                </a:solidFill>
                <a:latin typeface="+mj-lt"/>
              </a:rPr>
              <a:t>CAT temporaire</a:t>
            </a:r>
            <a:r>
              <a:rPr lang="fr-CH" sz="1600" dirty="0">
                <a:latin typeface="+mj-lt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dirty="0">
                <a:latin typeface="+mj-lt"/>
              </a:rPr>
              <a:t>Pas d’aide au camarade.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dirty="0">
                <a:latin typeface="+mj-lt"/>
              </a:rPr>
              <a:t>Extraction personnelle ou camarade (couvert – 117).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9C63D532-F6DC-C64F-BA8B-47B2C9C958E2}"/>
              </a:ext>
            </a:extLst>
          </p:cNvPr>
          <p:cNvSpPr txBox="1"/>
          <p:nvPr/>
        </p:nvSpPr>
        <p:spPr>
          <a:xfrm>
            <a:off x="4564967" y="2598003"/>
            <a:ext cx="3312368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2400" b="1" cap="all" dirty="0">
                <a:ln w="9000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Zone</a:t>
            </a:r>
          </a:p>
          <a:p>
            <a:pPr algn="ctr">
              <a:defRPr/>
            </a:pPr>
            <a:r>
              <a:rPr lang="fr-CH" sz="2400" b="1" cap="all" dirty="0">
                <a:ln w="9000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chaude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DAC3595-EC62-0846-BF54-42FADB107DEA}"/>
              </a:ext>
            </a:extLst>
          </p:cNvPr>
          <p:cNvSpPr txBox="1"/>
          <p:nvPr/>
        </p:nvSpPr>
        <p:spPr>
          <a:xfrm>
            <a:off x="5168351" y="3999633"/>
            <a:ext cx="2530262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b="1" dirty="0">
                <a:solidFill>
                  <a:srgbClr val="F20E0E"/>
                </a:solidFill>
                <a:latin typeface="+mn-lt"/>
              </a:rPr>
              <a:t>C</a:t>
            </a:r>
            <a:r>
              <a:rPr lang="fr-CH" sz="1600" dirty="0">
                <a:latin typeface="+mn-lt"/>
              </a:rPr>
              <a:t>ritical </a:t>
            </a:r>
            <a:r>
              <a:rPr lang="fr-CH" sz="1600" dirty="0" err="1">
                <a:latin typeface="+mn-lt"/>
              </a:rPr>
              <a:t>Bleeding</a:t>
            </a:r>
            <a:endParaRPr lang="fr-CH" sz="1600" dirty="0">
              <a:latin typeface="+mn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b="1" dirty="0" err="1">
                <a:solidFill>
                  <a:srgbClr val="F20E0E"/>
                </a:solidFill>
                <a:latin typeface="+mn-lt"/>
              </a:rPr>
              <a:t>A</a:t>
            </a:r>
            <a:r>
              <a:rPr lang="fr-CH" sz="1600" dirty="0" err="1">
                <a:latin typeface="+mn-lt"/>
              </a:rPr>
              <a:t>irway</a:t>
            </a:r>
            <a:endParaRPr lang="fr-CH" sz="1600" dirty="0">
              <a:latin typeface="+mn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b="1" dirty="0" err="1">
                <a:solidFill>
                  <a:srgbClr val="F20E0E"/>
                </a:solidFill>
                <a:latin typeface="+mn-lt"/>
              </a:rPr>
              <a:t>B</a:t>
            </a:r>
            <a:r>
              <a:rPr lang="fr-CH" sz="1600" dirty="0" err="1">
                <a:latin typeface="+mn-lt"/>
              </a:rPr>
              <a:t>reathing</a:t>
            </a:r>
            <a:endParaRPr lang="fr-CH" sz="1600" dirty="0">
              <a:latin typeface="+mn-lt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fr-CH" sz="1600" b="1" dirty="0">
                <a:solidFill>
                  <a:srgbClr val="F20E0E"/>
                </a:solidFill>
                <a:latin typeface="+mn-lt"/>
              </a:rPr>
              <a:t>C</a:t>
            </a:r>
            <a:r>
              <a:rPr lang="fr-CH" sz="1600" dirty="0">
                <a:latin typeface="+mn-lt"/>
              </a:rPr>
              <a:t>irculation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50F6DE4-08FB-804E-BB20-7720C53AB2CB}"/>
              </a:ext>
            </a:extLst>
          </p:cNvPr>
          <p:cNvSpPr txBox="1"/>
          <p:nvPr/>
        </p:nvSpPr>
        <p:spPr>
          <a:xfrm>
            <a:off x="8345211" y="2598002"/>
            <a:ext cx="3312368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2400" b="1" cap="all" dirty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Zone</a:t>
            </a:r>
          </a:p>
          <a:p>
            <a:pPr algn="ctr">
              <a:defRPr/>
            </a:pPr>
            <a:r>
              <a:rPr lang="fr-CH" sz="2400" b="1" cap="all" dirty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froide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AAD091C-FC56-294F-ACE2-8F724CBF91E0}"/>
              </a:ext>
            </a:extLst>
          </p:cNvPr>
          <p:cNvSpPr txBox="1"/>
          <p:nvPr/>
        </p:nvSpPr>
        <p:spPr>
          <a:xfrm>
            <a:off x="8553811" y="3950647"/>
            <a:ext cx="331236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fr-CH" sz="1600" dirty="0">
                <a:latin typeface="+mj-lt"/>
              </a:rPr>
              <a:t>Remise du blessé au personnel soignant (</a:t>
            </a:r>
            <a:r>
              <a:rPr lang="fr-CH" sz="1600" dirty="0">
                <a:solidFill>
                  <a:srgbClr val="FF0000"/>
                </a:solidFill>
                <a:latin typeface="+mj-lt"/>
              </a:rPr>
              <a:t>MIST</a:t>
            </a:r>
            <a:r>
              <a:rPr lang="fr-CH" sz="1600" dirty="0">
                <a:latin typeface="+mj-lt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fr-CH" sz="1600" b="1" dirty="0" err="1">
                <a:solidFill>
                  <a:srgbClr val="FF0000"/>
                </a:solidFill>
                <a:latin typeface="+mj-lt"/>
              </a:rPr>
              <a:t>M</a:t>
            </a:r>
            <a:r>
              <a:rPr lang="fr-CH" sz="1600" dirty="0" err="1">
                <a:latin typeface="+mj-lt"/>
              </a:rPr>
              <a:t>echanism</a:t>
            </a:r>
            <a:r>
              <a:rPr lang="fr-CH" sz="1600" dirty="0">
                <a:latin typeface="+mj-lt"/>
              </a:rPr>
              <a:t> of </a:t>
            </a:r>
            <a:r>
              <a:rPr lang="fr-CH" sz="1600" dirty="0" err="1">
                <a:latin typeface="+mj-lt"/>
              </a:rPr>
              <a:t>injury</a:t>
            </a:r>
            <a:r>
              <a:rPr lang="fr-CH" sz="1600" dirty="0">
                <a:latin typeface="+mj-lt"/>
              </a:rPr>
              <a:t> (que c’est-il passé)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fr-CH" sz="1600" b="1" dirty="0">
                <a:solidFill>
                  <a:srgbClr val="FF0000"/>
                </a:solidFill>
                <a:latin typeface="+mj-lt"/>
              </a:rPr>
              <a:t>I</a:t>
            </a:r>
            <a:r>
              <a:rPr lang="fr-CH" sz="1600" dirty="0">
                <a:latin typeface="+mj-lt"/>
              </a:rPr>
              <a:t>njuries (blessures rencontrées)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fr-CH" sz="1600" b="1" dirty="0" err="1">
                <a:solidFill>
                  <a:srgbClr val="FF0000"/>
                </a:solidFill>
                <a:latin typeface="+mj-lt"/>
              </a:rPr>
              <a:t>S</a:t>
            </a:r>
            <a:r>
              <a:rPr lang="fr-CH" sz="1600" dirty="0" err="1">
                <a:latin typeface="+mj-lt"/>
              </a:rPr>
              <a:t>igns</a:t>
            </a:r>
            <a:r>
              <a:rPr lang="fr-CH" sz="1600" dirty="0">
                <a:latin typeface="+mj-lt"/>
              </a:rPr>
              <a:t> (signes vitaux)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542925" algn="l"/>
              </a:tabLst>
              <a:defRPr/>
            </a:pPr>
            <a:r>
              <a:rPr lang="fr-CH" sz="1600" b="1" dirty="0" err="1">
                <a:solidFill>
                  <a:srgbClr val="FF0000"/>
                </a:solidFill>
                <a:latin typeface="+mj-lt"/>
              </a:rPr>
              <a:t>T</a:t>
            </a:r>
            <a:r>
              <a:rPr lang="fr-CH" sz="1600" dirty="0" err="1">
                <a:latin typeface="+mj-lt"/>
              </a:rPr>
              <a:t>reatment</a:t>
            </a:r>
            <a:r>
              <a:rPr lang="fr-CH" sz="1600" dirty="0">
                <a:latin typeface="+mj-lt"/>
              </a:rPr>
              <a:t> (traitement apporté)</a:t>
            </a:r>
          </a:p>
          <a:p>
            <a:pPr>
              <a:defRPr/>
            </a:pPr>
            <a:endParaRPr lang="fr-CH" sz="1600" dirty="0">
              <a:latin typeface="+mj-lt"/>
            </a:endParaRPr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8C21C1DC-8893-4B4F-9887-0EF205B9473F}"/>
              </a:ext>
            </a:extLst>
          </p:cNvPr>
          <p:cNvSpPr/>
          <p:nvPr/>
        </p:nvSpPr>
        <p:spPr>
          <a:xfrm>
            <a:off x="4313153" y="4247890"/>
            <a:ext cx="360915" cy="138092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Flèche vers la droite 53">
            <a:extLst>
              <a:ext uri="{FF2B5EF4-FFF2-40B4-BE49-F238E27FC236}">
                <a16:creationId xmlns:a16="http://schemas.microsoft.com/office/drawing/2014/main" id="{9298A1B4-7C9C-1840-8A39-573767005F91}"/>
              </a:ext>
            </a:extLst>
          </p:cNvPr>
          <p:cNvSpPr/>
          <p:nvPr/>
        </p:nvSpPr>
        <p:spPr>
          <a:xfrm>
            <a:off x="7765296" y="4247890"/>
            <a:ext cx="360915" cy="138092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5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  <p:bldP spid="49" grpId="0"/>
      <p:bldP spid="9" grpId="0" animBg="1"/>
      <p:bldP spid="5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34619"/>
            <a:ext cx="10187409" cy="1209357"/>
          </a:xfrm>
        </p:spPr>
        <p:txBody>
          <a:bodyPr>
            <a:normAutofit/>
          </a:bodyPr>
          <a:lstStyle/>
          <a:p>
            <a:r>
              <a:rPr lang="fr-FR" dirty="0"/>
              <a:t>Les points de vigilance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769A8887-7A46-5D43-B788-93EA1C4595FA}"/>
              </a:ext>
            </a:extLst>
          </p:cNvPr>
          <p:cNvSpPr txBox="1">
            <a:spLocks/>
          </p:cNvSpPr>
          <p:nvPr/>
        </p:nvSpPr>
        <p:spPr>
          <a:xfrm>
            <a:off x="1981200" y="2263589"/>
            <a:ext cx="8229600" cy="830997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CH" dirty="0">
                <a:latin typeface="+mj-lt"/>
              </a:rPr>
              <a:t>Lorsque vous portez secours a votre collègue, dans tous les cas il faut impérativement: 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392995C2-8CA2-E748-A98D-F1F755D08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696" y="3528430"/>
            <a:ext cx="2184400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6CBDB6BD-D99E-D64F-96F1-B4E607344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87" y="3621028"/>
            <a:ext cx="1704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4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1324732"/>
            <a:ext cx="10187409" cy="1209357"/>
          </a:xfrm>
        </p:spPr>
        <p:txBody>
          <a:bodyPr>
            <a:normAutofit/>
          </a:bodyPr>
          <a:lstStyle/>
          <a:p>
            <a:r>
              <a:rPr lang="fr-FR" dirty="0"/>
              <a:t>Démonstration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769A8887-7A46-5D43-B788-93EA1C4595FA}"/>
              </a:ext>
            </a:extLst>
          </p:cNvPr>
          <p:cNvSpPr txBox="1">
            <a:spLocks/>
          </p:cNvSpPr>
          <p:nvPr/>
        </p:nvSpPr>
        <p:spPr>
          <a:xfrm>
            <a:off x="1981200" y="2953702"/>
            <a:ext cx="8229600" cy="885371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CH" i="1" dirty="0">
                <a:latin typeface="+mj-lt"/>
              </a:rPr>
              <a:t>Mise en application </a:t>
            </a:r>
          </a:p>
          <a:p>
            <a:pPr>
              <a:defRPr/>
            </a:pPr>
            <a:r>
              <a:rPr lang="fr-CH" i="1" dirty="0">
                <a:latin typeface="+mj-lt"/>
              </a:rPr>
              <a:t>du </a:t>
            </a:r>
            <a:r>
              <a:rPr lang="fr-CH" b="1" i="1" dirty="0">
                <a:solidFill>
                  <a:srgbClr val="0070C0"/>
                </a:solidFill>
                <a:latin typeface="+mj-lt"/>
              </a:rPr>
              <a:t>protocole </a:t>
            </a:r>
            <a:r>
              <a:rPr lang="fr-CH" b="1" i="1" dirty="0" err="1">
                <a:solidFill>
                  <a:srgbClr val="0070C0"/>
                </a:solidFill>
                <a:latin typeface="+mj-lt"/>
              </a:rPr>
              <a:t>cABC</a:t>
            </a:r>
            <a:r>
              <a:rPr lang="fr-CH" b="1" i="1" dirty="0">
                <a:solidFill>
                  <a:srgbClr val="0070C0"/>
                </a:solidFill>
                <a:latin typeface="+mj-lt"/>
              </a:rPr>
              <a:t> par l’instructeur</a:t>
            </a:r>
          </a:p>
        </p:txBody>
      </p:sp>
    </p:spTree>
    <p:extLst>
      <p:ext uri="{BB962C8B-B14F-4D97-AF65-F5344CB8AC3E}">
        <p14:creationId xmlns:p14="http://schemas.microsoft.com/office/powerpoint/2010/main" val="63169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4715" y="2059605"/>
            <a:ext cx="10187409" cy="1209357"/>
          </a:xfrm>
        </p:spPr>
        <p:txBody>
          <a:bodyPr>
            <a:normAutofit fontScale="90000"/>
          </a:bodyPr>
          <a:lstStyle/>
          <a:p>
            <a:r>
              <a:rPr lang="fr-FR" i="1" dirty="0"/>
              <a:t>Prise en charge</a:t>
            </a:r>
            <a:br>
              <a:rPr lang="fr-FR" i="1" dirty="0"/>
            </a:br>
            <a:r>
              <a:rPr lang="fr-FR" i="1" dirty="0"/>
              <a:t>d’un blessé</a:t>
            </a: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02AA128A-F12B-BA48-BD9B-E8A564447A6C}"/>
              </a:ext>
            </a:extLst>
          </p:cNvPr>
          <p:cNvSpPr txBox="1">
            <a:spLocks/>
          </p:cNvSpPr>
          <p:nvPr/>
        </p:nvSpPr>
        <p:spPr>
          <a:xfrm>
            <a:off x="1114715" y="3281082"/>
            <a:ext cx="10187409" cy="19561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800" b="1" dirty="0">
                <a:solidFill>
                  <a:srgbClr val="FF0000"/>
                </a:solidFill>
                <a:latin typeface="+mn-lt"/>
              </a:rPr>
              <a:t>C ABC</a:t>
            </a:r>
          </a:p>
        </p:txBody>
      </p:sp>
    </p:spTree>
    <p:extLst>
      <p:ext uri="{BB962C8B-B14F-4D97-AF65-F5344CB8AC3E}">
        <p14:creationId xmlns:p14="http://schemas.microsoft.com/office/powerpoint/2010/main" val="429414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34619"/>
            <a:ext cx="10187409" cy="1209357"/>
          </a:xfrm>
        </p:spPr>
        <p:txBody>
          <a:bodyPr>
            <a:normAutofit/>
          </a:bodyPr>
          <a:lstStyle/>
          <a:p>
            <a:r>
              <a:rPr lang="fr-FR" b="1" i="1" dirty="0">
                <a:solidFill>
                  <a:srgbClr val="FF0000"/>
                </a:solidFill>
              </a:rPr>
              <a:t>C</a:t>
            </a:r>
            <a:r>
              <a:rPr lang="fr-FR" b="1" i="1" dirty="0"/>
              <a:t>ritical </a:t>
            </a:r>
            <a:r>
              <a:rPr lang="fr-FR" b="1" i="1" dirty="0" err="1"/>
              <a:t>Bleedings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4742E3E6-95B4-6143-8932-C3D325B202D8}"/>
              </a:ext>
            </a:extLst>
          </p:cNvPr>
          <p:cNvSpPr txBox="1">
            <a:spLocks/>
          </p:cNvSpPr>
          <p:nvPr/>
        </p:nvSpPr>
        <p:spPr>
          <a:xfrm>
            <a:off x="1618736" y="2040125"/>
            <a:ext cx="9354064" cy="165735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defRPr/>
            </a:pPr>
            <a:r>
              <a:rPr lang="fr-CH" sz="6400" b="1" dirty="0"/>
              <a:t>Parler au blessé afin d’avoir des informations sur son état de conscience.</a:t>
            </a:r>
          </a:p>
          <a:p>
            <a:pPr marL="571500" indent="-571500">
              <a:defRPr/>
            </a:pPr>
            <a:endParaRPr lang="fr-CH" sz="6400" b="1" dirty="0"/>
          </a:p>
          <a:p>
            <a:pPr marL="571500" indent="-571500">
              <a:defRPr/>
            </a:pPr>
            <a:r>
              <a:rPr lang="fr-CH" sz="6400" b="1" dirty="0"/>
              <a:t>Recherche visuelle d’une hémorragie massive.</a:t>
            </a:r>
          </a:p>
          <a:p>
            <a:pPr marL="571500" indent="-571500">
              <a:defRPr/>
            </a:pPr>
            <a:endParaRPr lang="fr-CH" sz="6400" b="1" dirty="0"/>
          </a:p>
          <a:p>
            <a:pPr marL="571500" indent="-571500">
              <a:defRPr/>
            </a:pPr>
            <a:r>
              <a:rPr lang="fr-CH" sz="6400" b="1" dirty="0"/>
              <a:t>Recherche tactile d’une hémorragie massive, zones inaccessibles au tourniquet</a:t>
            </a:r>
            <a:r>
              <a:rPr lang="fr-CH" sz="3500" dirty="0"/>
              <a:t>.</a:t>
            </a:r>
          </a:p>
          <a:p>
            <a:pPr marL="571500" indent="-571500">
              <a:defRPr/>
            </a:pPr>
            <a:endParaRPr lang="fr-CH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649AB47-CB88-034B-9A8A-C5661C433519}"/>
              </a:ext>
            </a:extLst>
          </p:cNvPr>
          <p:cNvCxnSpPr/>
          <p:nvPr/>
        </p:nvCxnSpPr>
        <p:spPr>
          <a:xfrm>
            <a:off x="4729630" y="3675250"/>
            <a:ext cx="393700" cy="3206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35A81EC-A070-394E-9E29-C8553FD112BF}"/>
              </a:ext>
            </a:extLst>
          </p:cNvPr>
          <p:cNvCxnSpPr/>
          <p:nvPr/>
        </p:nvCxnSpPr>
        <p:spPr>
          <a:xfrm flipH="1">
            <a:off x="3000818" y="3697475"/>
            <a:ext cx="250850" cy="12234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20C8F3BF-02B5-3C4E-87F4-A424155788C6}"/>
              </a:ext>
            </a:extLst>
          </p:cNvPr>
          <p:cNvSpPr txBox="1"/>
          <p:nvPr/>
        </p:nvSpPr>
        <p:spPr>
          <a:xfrm>
            <a:off x="1848690" y="5023831"/>
            <a:ext cx="2520851" cy="36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1800" dirty="0">
                <a:latin typeface="+mj-lt"/>
              </a:rPr>
              <a:t>Pas d’hémorragie = </a:t>
            </a:r>
            <a:r>
              <a:rPr lang="fr-CH" sz="1800" b="1" dirty="0">
                <a:latin typeface="+mj-lt"/>
              </a:rPr>
              <a:t>A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56EF176-EEDD-E04F-BBA5-1255BB5B43D8}"/>
              </a:ext>
            </a:extLst>
          </p:cNvPr>
          <p:cNvSpPr txBox="1"/>
          <p:nvPr/>
        </p:nvSpPr>
        <p:spPr>
          <a:xfrm>
            <a:off x="5521793" y="3702237"/>
            <a:ext cx="60061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1800" b="1" dirty="0">
                <a:solidFill>
                  <a:srgbClr val="F20E0E"/>
                </a:solidFill>
                <a:latin typeface="+mj-lt"/>
              </a:rPr>
              <a:t>Hémorragie massive zone </a:t>
            </a:r>
            <a:r>
              <a:rPr lang="fr-CH" sz="1800" b="1" dirty="0" err="1">
                <a:solidFill>
                  <a:srgbClr val="F20E0E"/>
                </a:solidFill>
                <a:latin typeface="+mj-lt"/>
              </a:rPr>
              <a:t>jonctionnelle</a:t>
            </a:r>
            <a:r>
              <a:rPr lang="fr-CH" sz="1800" b="1" dirty="0">
                <a:solidFill>
                  <a:srgbClr val="F20E0E"/>
                </a:solidFill>
                <a:latin typeface="+mj-lt"/>
              </a:rPr>
              <a:t>:</a:t>
            </a:r>
          </a:p>
          <a:p>
            <a:pPr>
              <a:defRPr/>
            </a:pPr>
            <a:r>
              <a:rPr lang="fr-CH" sz="1800" dirty="0">
                <a:latin typeface="+mj-lt"/>
              </a:rPr>
              <a:t>Comprimer la plaie – </a:t>
            </a:r>
            <a:r>
              <a:rPr lang="fr-CH" sz="1800" dirty="0" err="1">
                <a:latin typeface="+mj-lt"/>
              </a:rPr>
              <a:t>wound</a:t>
            </a:r>
            <a:r>
              <a:rPr lang="fr-CH" sz="1800" dirty="0">
                <a:latin typeface="+mj-lt"/>
              </a:rPr>
              <a:t> packing + l’assurer.</a:t>
            </a:r>
          </a:p>
          <a:p>
            <a:pPr>
              <a:defRPr/>
            </a:pPr>
            <a:endParaRPr lang="fr-CH" sz="1800" dirty="0">
              <a:solidFill>
                <a:schemeClr val="accent5"/>
              </a:solidFill>
              <a:latin typeface="+mj-lt"/>
            </a:endParaRPr>
          </a:p>
          <a:p>
            <a:pPr>
              <a:defRPr/>
            </a:pPr>
            <a:r>
              <a:rPr lang="fr-CH" sz="1800" b="1" dirty="0">
                <a:solidFill>
                  <a:srgbClr val="F20E0E"/>
                </a:solidFill>
                <a:latin typeface="+mj-lt"/>
              </a:rPr>
              <a:t>Hémorragie massive abdomen:</a:t>
            </a:r>
            <a:endParaRPr lang="fr-CH" sz="1800" dirty="0">
              <a:latin typeface="+mj-lt"/>
            </a:endParaRPr>
          </a:p>
          <a:p>
            <a:pPr>
              <a:defRPr/>
            </a:pPr>
            <a:r>
              <a:rPr lang="fr-CH" sz="1800" dirty="0">
                <a:latin typeface="+mj-lt"/>
              </a:rPr>
              <a:t>Comprimer la plaie – pansement compressif.</a:t>
            </a:r>
          </a:p>
          <a:p>
            <a:pPr>
              <a:defRPr/>
            </a:pPr>
            <a:endParaRPr lang="fr-CH" sz="1800" dirty="0">
              <a:solidFill>
                <a:schemeClr val="accent6"/>
              </a:solidFill>
              <a:latin typeface="+mj-lt"/>
            </a:endParaRPr>
          </a:p>
          <a:p>
            <a:pPr>
              <a:defRPr/>
            </a:pPr>
            <a:r>
              <a:rPr lang="fr-CH" sz="1800" b="1" dirty="0">
                <a:solidFill>
                  <a:srgbClr val="F20E0E"/>
                </a:solidFill>
                <a:latin typeface="+mj-lt"/>
              </a:rPr>
              <a:t>Hémorragie massive </a:t>
            </a:r>
            <a:r>
              <a:rPr lang="fr-CH" sz="1800" b="1" dirty="0" err="1">
                <a:solidFill>
                  <a:srgbClr val="F20E0E"/>
                </a:solidFill>
                <a:latin typeface="+mj-lt"/>
              </a:rPr>
              <a:t>extremité</a:t>
            </a:r>
            <a:r>
              <a:rPr lang="fr-CH" sz="1800" b="1" dirty="0">
                <a:solidFill>
                  <a:srgbClr val="F20E0E"/>
                </a:solidFill>
                <a:latin typeface="+mj-lt"/>
              </a:rPr>
              <a:t>:</a:t>
            </a:r>
          </a:p>
          <a:p>
            <a:pPr>
              <a:defRPr/>
            </a:pPr>
            <a:r>
              <a:rPr lang="fr-CH" sz="1800" dirty="0">
                <a:latin typeface="+mj-lt"/>
              </a:rPr>
              <a:t>Poser un tourniquet le plus haut possible sur le membre moins 1 main.</a:t>
            </a:r>
          </a:p>
          <a:p>
            <a:pPr>
              <a:defRPr/>
            </a:pPr>
            <a:r>
              <a:rPr lang="fr-CH" sz="1800" b="1" i="1" dirty="0">
                <a:latin typeface="+mj-lt"/>
              </a:rPr>
              <a:t>Noter l’heure impérativement. </a:t>
            </a:r>
          </a:p>
        </p:txBody>
      </p:sp>
    </p:spTree>
    <p:extLst>
      <p:ext uri="{BB962C8B-B14F-4D97-AF65-F5344CB8AC3E}">
        <p14:creationId xmlns:p14="http://schemas.microsoft.com/office/powerpoint/2010/main" val="282214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34619"/>
            <a:ext cx="10187409" cy="1209357"/>
          </a:xfrm>
        </p:spPr>
        <p:txBody>
          <a:bodyPr>
            <a:normAutofit/>
          </a:bodyPr>
          <a:lstStyle/>
          <a:p>
            <a:r>
              <a:rPr lang="fr-FR" b="1" i="1" dirty="0">
                <a:solidFill>
                  <a:srgbClr val="FF0000"/>
                </a:solidFill>
              </a:rPr>
              <a:t>A</a:t>
            </a:r>
            <a:r>
              <a:rPr lang="fr-FR" b="1" i="1" dirty="0"/>
              <a:t>irways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DA7B0B2-8EB1-6749-8D48-CCC7F445377D}"/>
              </a:ext>
            </a:extLst>
          </p:cNvPr>
          <p:cNvSpPr txBox="1"/>
          <p:nvPr/>
        </p:nvSpPr>
        <p:spPr>
          <a:xfrm>
            <a:off x="2064008" y="4832279"/>
            <a:ext cx="2520404" cy="33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1600" dirty="0">
                <a:latin typeface="+mj-lt"/>
              </a:rPr>
              <a:t>Pas d’obstruction = </a:t>
            </a:r>
            <a:r>
              <a:rPr lang="fr-CH" sz="1600" b="1" dirty="0">
                <a:latin typeface="+mj-lt"/>
              </a:rPr>
              <a:t>B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D2D650-EAAB-9847-9E90-0946AD7CDC4A}"/>
              </a:ext>
            </a:extLst>
          </p:cNvPr>
          <p:cNvSpPr txBox="1"/>
          <p:nvPr/>
        </p:nvSpPr>
        <p:spPr>
          <a:xfrm>
            <a:off x="5232484" y="4711554"/>
            <a:ext cx="4823916" cy="2308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CH" sz="1600" b="1" dirty="0">
                <a:latin typeface="+mj-lt"/>
              </a:rPr>
              <a:t>Obstruction patient conscient:</a:t>
            </a:r>
          </a:p>
          <a:p>
            <a:pPr>
              <a:defRPr/>
            </a:pPr>
            <a:r>
              <a:rPr lang="fr-CH" sz="1600" dirty="0">
                <a:latin typeface="+mj-lt"/>
              </a:rPr>
              <a:t>Faire cracher ou dégager les VAS</a:t>
            </a:r>
          </a:p>
          <a:p>
            <a:pPr>
              <a:defRPr/>
            </a:pPr>
            <a:r>
              <a:rPr lang="fr-CH" sz="1600" b="1" dirty="0">
                <a:latin typeface="+mj-lt"/>
              </a:rPr>
              <a:t>Obstruction, patient inconscient:</a:t>
            </a:r>
          </a:p>
          <a:p>
            <a:pPr>
              <a:defRPr/>
            </a:pPr>
            <a:r>
              <a:rPr lang="fr-CH" sz="1600" dirty="0">
                <a:latin typeface="+mj-lt"/>
              </a:rPr>
              <a:t>Désobstruer la cavité buccale</a:t>
            </a:r>
          </a:p>
          <a:p>
            <a:pPr>
              <a:defRPr/>
            </a:pPr>
            <a:endParaRPr lang="fr-CH" sz="1600" dirty="0">
              <a:latin typeface="+mj-lt"/>
            </a:endParaRPr>
          </a:p>
          <a:p>
            <a:pPr>
              <a:defRPr/>
            </a:pPr>
            <a:r>
              <a:rPr lang="fr-CH" sz="1600" dirty="0">
                <a:latin typeface="+mj-lt"/>
              </a:rPr>
              <a:t>Faire une subluxation de la mâchoire inférieure ou mettre la tête du patient légèrement en arrière.    </a:t>
            </a:r>
          </a:p>
          <a:p>
            <a:pPr>
              <a:defRPr/>
            </a:pPr>
            <a:endParaRPr lang="fr-CH" sz="1600" dirty="0">
              <a:latin typeface="+mj-lt"/>
            </a:endParaRPr>
          </a:p>
          <a:p>
            <a:pPr>
              <a:defRPr/>
            </a:pPr>
            <a:endParaRPr lang="fr-CH" sz="1600" dirty="0">
              <a:latin typeface="+mj-lt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2D1C740-C6C3-904D-A4DC-6898222AC632}"/>
              </a:ext>
            </a:extLst>
          </p:cNvPr>
          <p:cNvSpPr txBox="1"/>
          <p:nvPr/>
        </p:nvSpPr>
        <p:spPr>
          <a:xfrm>
            <a:off x="3716570" y="2155673"/>
            <a:ext cx="460851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Etat de conscience AVPU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Mécanisme de blessure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Libérer – Protéger les VAS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CH" sz="2400" dirty="0">
                <a:latin typeface="+mj-lt"/>
              </a:rPr>
              <a:t>Inspecter les VAS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6F9AC69A-72E4-684C-B69E-065B0B2A7883}"/>
              </a:ext>
            </a:extLst>
          </p:cNvPr>
          <p:cNvCxnSpPr/>
          <p:nvPr/>
        </p:nvCxnSpPr>
        <p:spPr>
          <a:xfrm flipH="1">
            <a:off x="3531627" y="3917804"/>
            <a:ext cx="936774" cy="7937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36268F5-25F1-0F4C-AF5A-BEE2D3734C82}"/>
              </a:ext>
            </a:extLst>
          </p:cNvPr>
          <p:cNvCxnSpPr/>
          <p:nvPr/>
        </p:nvCxnSpPr>
        <p:spPr>
          <a:xfrm>
            <a:off x="5520764" y="3917879"/>
            <a:ext cx="1000125" cy="7175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00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70533"/>
            <a:ext cx="10187409" cy="1209357"/>
          </a:xfrm>
        </p:spPr>
        <p:txBody>
          <a:bodyPr>
            <a:normAutofit/>
          </a:bodyPr>
          <a:lstStyle/>
          <a:p>
            <a:r>
              <a:rPr lang="fr-FR" b="1" i="1" dirty="0" err="1">
                <a:solidFill>
                  <a:srgbClr val="FF0000"/>
                </a:solidFill>
              </a:rPr>
              <a:t>B</a:t>
            </a:r>
            <a:r>
              <a:rPr lang="fr-FR" b="1" i="1" dirty="0" err="1"/>
              <a:t>reathing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AA254A07-9C33-4B40-B00C-C666C5B26E5E}"/>
              </a:ext>
            </a:extLst>
          </p:cNvPr>
          <p:cNvSpPr txBox="1">
            <a:spLocks/>
          </p:cNvSpPr>
          <p:nvPr/>
        </p:nvSpPr>
        <p:spPr>
          <a:xfrm>
            <a:off x="2202656" y="2294818"/>
            <a:ext cx="7786688" cy="863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CH" sz="2200" b="1" dirty="0"/>
              <a:t>Vérifier si le patient respire en mettant la main sur son ventre et la tête proche de son visage au moins 5 sec.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A61C81E-81D9-334E-8321-DA8805D32CC0}"/>
              </a:ext>
            </a:extLst>
          </p:cNvPr>
          <p:cNvCxnSpPr>
            <a:cxnSpLocks/>
          </p:cNvCxnSpPr>
          <p:nvPr/>
        </p:nvCxnSpPr>
        <p:spPr>
          <a:xfrm>
            <a:off x="6308005" y="3766091"/>
            <a:ext cx="0" cy="5446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6979A0BE-5E60-BD42-B2FD-18D910904380}"/>
              </a:ext>
            </a:extLst>
          </p:cNvPr>
          <p:cNvSpPr txBox="1"/>
          <p:nvPr/>
        </p:nvSpPr>
        <p:spPr>
          <a:xfrm>
            <a:off x="1883567" y="4486816"/>
            <a:ext cx="8424863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CH" sz="1800" dirty="0">
                <a:latin typeface="+mj-lt"/>
              </a:rPr>
              <a:t>Recherche de toutes les plaies sur le thorax entre le cou et l’ombilic (patte de chat) et en cas de découverte, poser des occlusifs sur celles-ci</a:t>
            </a:r>
            <a:r>
              <a:rPr lang="fr-CH" sz="1800" b="1" dirty="0">
                <a:latin typeface="+mj-lt"/>
              </a:rPr>
              <a:t>.</a:t>
            </a:r>
            <a:br>
              <a:rPr lang="fr-CH" sz="1800" b="1" dirty="0">
                <a:latin typeface="+mj-lt"/>
              </a:rPr>
            </a:br>
            <a:r>
              <a:rPr lang="fr-CH" sz="1800" b="1" dirty="0">
                <a:latin typeface="+mj-lt"/>
              </a:rPr>
              <a:t>ATTENTION à ne pas oublier les flancs.</a:t>
            </a:r>
          </a:p>
          <a:p>
            <a:pPr>
              <a:defRPr/>
            </a:pPr>
            <a:r>
              <a:rPr lang="fr-CH" sz="1800" b="1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CH" sz="1800" dirty="0">
                <a:latin typeface="+mj-lt"/>
              </a:rPr>
              <a:t>Retourner la personne pour effectuer un contrôle du dos (point de sortie). En cas de découverte, poser un pansement occlusif.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CH" sz="1800" dirty="0">
              <a:latin typeface="+mj-lt"/>
            </a:endParaRPr>
          </a:p>
          <a:p>
            <a:pPr>
              <a:defRPr/>
            </a:pPr>
            <a:endParaRPr lang="fr-CH" sz="1800" dirty="0">
              <a:latin typeface="+mj-lt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E764D3-FA4F-7A4F-B012-21DEBDECC74A}"/>
              </a:ext>
            </a:extLst>
          </p:cNvPr>
          <p:cNvSpPr txBox="1"/>
          <p:nvPr/>
        </p:nvSpPr>
        <p:spPr>
          <a:xfrm>
            <a:off x="5254586" y="3237876"/>
            <a:ext cx="2392362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CH" sz="2400" b="1" dirty="0">
                <a:solidFill>
                  <a:srgbClr val="FF0000"/>
                </a:solidFill>
                <a:latin typeface="+mn-lt"/>
              </a:rPr>
              <a:t>Ne respire pas</a:t>
            </a:r>
          </a:p>
        </p:txBody>
      </p:sp>
    </p:spTree>
    <p:extLst>
      <p:ext uri="{BB962C8B-B14F-4D97-AF65-F5344CB8AC3E}">
        <p14:creationId xmlns:p14="http://schemas.microsoft.com/office/powerpoint/2010/main" val="101851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70533"/>
            <a:ext cx="10187409" cy="1209357"/>
          </a:xfrm>
        </p:spPr>
        <p:txBody>
          <a:bodyPr>
            <a:normAutofit/>
          </a:bodyPr>
          <a:lstStyle/>
          <a:p>
            <a:r>
              <a:rPr lang="fr-FR" b="1" i="1" dirty="0" err="1">
                <a:solidFill>
                  <a:srgbClr val="FF0000"/>
                </a:solidFill>
              </a:rPr>
              <a:t>B</a:t>
            </a:r>
            <a:r>
              <a:rPr lang="fr-FR" b="1" i="1" dirty="0" err="1"/>
              <a:t>reathing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BAC6002B-332B-FB49-BADF-60DB99419D14}"/>
              </a:ext>
            </a:extLst>
          </p:cNvPr>
          <p:cNvSpPr txBox="1">
            <a:spLocks/>
          </p:cNvSpPr>
          <p:nvPr/>
        </p:nvSpPr>
        <p:spPr>
          <a:xfrm>
            <a:off x="2530587" y="2134354"/>
            <a:ext cx="7786688" cy="863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CH" sz="2200" b="1" dirty="0"/>
              <a:t>Vérifier si le patient respire en mettant la main sur son ventre et sa tête proche de son visage au moins 5 sec.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6FA2D4E-7C01-8640-BEAF-FD18629B4DCE}"/>
              </a:ext>
            </a:extLst>
          </p:cNvPr>
          <p:cNvCxnSpPr>
            <a:cxnSpLocks/>
          </p:cNvCxnSpPr>
          <p:nvPr/>
        </p:nvCxnSpPr>
        <p:spPr>
          <a:xfrm>
            <a:off x="6276708" y="3429000"/>
            <a:ext cx="0" cy="5509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FEA465B-FF03-5F4A-8869-D2C189C554ED}"/>
              </a:ext>
            </a:extLst>
          </p:cNvPr>
          <p:cNvSpPr txBox="1"/>
          <p:nvPr/>
        </p:nvSpPr>
        <p:spPr>
          <a:xfrm>
            <a:off x="1861460" y="3979936"/>
            <a:ext cx="916032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CH" sz="1800" dirty="0">
                <a:latin typeface="+mj-lt"/>
              </a:rPr>
              <a:t>Recherche de toutes les plaies sur le thorax entre le cou et l’ombilic (patte de chat) et en cas de découverte, poser des occlusifs sur celles-ci</a:t>
            </a:r>
            <a:r>
              <a:rPr lang="fr-CH" sz="1800" b="1" dirty="0">
                <a:latin typeface="+mj-lt"/>
              </a:rPr>
              <a:t>. </a:t>
            </a:r>
            <a:br>
              <a:rPr lang="fr-CH" sz="1800" b="1" dirty="0">
                <a:latin typeface="+mj-lt"/>
              </a:rPr>
            </a:br>
            <a:r>
              <a:rPr lang="fr-CH" sz="1800" b="1" dirty="0">
                <a:latin typeface="+mj-lt"/>
              </a:rPr>
              <a:t>ATTENTION à ne pas oublier les flancs.</a:t>
            </a:r>
          </a:p>
          <a:p>
            <a:pPr>
              <a:defRPr/>
            </a:pPr>
            <a:r>
              <a:rPr lang="fr-CH" sz="1800" b="1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CH" sz="1800" dirty="0">
                <a:latin typeface="+mj-lt"/>
              </a:rPr>
              <a:t>Effectuer un contrôle du dos (point de sortie). En cas de découverte obstruer les plaies avec les mains puis un pansement occlusif.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CH" sz="1800" dirty="0">
                <a:latin typeface="+mj-lt"/>
              </a:rPr>
              <a:t>En cas de mise en place d’un pneumothorax sous tension, le traiter en ouvrant le pansement occlusif.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CH" sz="1800" dirty="0">
                <a:latin typeface="+mj-lt"/>
              </a:rPr>
              <a:t>Passer au </a:t>
            </a:r>
            <a:r>
              <a:rPr lang="fr-CH" sz="1800" b="1" dirty="0">
                <a:latin typeface="+mj-lt"/>
              </a:rPr>
              <a:t>C.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2B0D8A-5FDF-7F46-BEFF-7056E93F9897}"/>
              </a:ext>
            </a:extLst>
          </p:cNvPr>
          <p:cNvSpPr txBox="1"/>
          <p:nvPr/>
        </p:nvSpPr>
        <p:spPr>
          <a:xfrm>
            <a:off x="5585352" y="2967038"/>
            <a:ext cx="13827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2400" b="1" dirty="0">
                <a:solidFill>
                  <a:srgbClr val="FF0000"/>
                </a:solidFill>
                <a:latin typeface="+mn-lt"/>
              </a:rPr>
              <a:t>Respire</a:t>
            </a:r>
          </a:p>
        </p:txBody>
      </p:sp>
    </p:spTree>
    <p:extLst>
      <p:ext uri="{BB962C8B-B14F-4D97-AF65-F5344CB8AC3E}">
        <p14:creationId xmlns:p14="http://schemas.microsoft.com/office/powerpoint/2010/main" val="404903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70533"/>
            <a:ext cx="10187409" cy="1209357"/>
          </a:xfrm>
        </p:spPr>
        <p:txBody>
          <a:bodyPr>
            <a:normAutofit/>
          </a:bodyPr>
          <a:lstStyle/>
          <a:p>
            <a:r>
              <a:rPr lang="fr-FR" b="1" i="1" dirty="0">
                <a:solidFill>
                  <a:srgbClr val="FF0000"/>
                </a:solidFill>
              </a:rPr>
              <a:t>C</a:t>
            </a:r>
            <a:r>
              <a:rPr lang="fr-FR" b="1" i="1" dirty="0"/>
              <a:t>irculation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904D19E9-DBE1-B94F-A3B7-556EDB4C499D}"/>
              </a:ext>
            </a:extLst>
          </p:cNvPr>
          <p:cNvSpPr txBox="1">
            <a:spLocks/>
          </p:cNvSpPr>
          <p:nvPr/>
        </p:nvSpPr>
        <p:spPr>
          <a:xfrm>
            <a:off x="681318" y="2120153"/>
            <a:ext cx="109907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CH" dirty="0"/>
              <a:t>Glisser une </a:t>
            </a:r>
            <a:r>
              <a:rPr lang="fr-CH" dirty="0">
                <a:solidFill>
                  <a:srgbClr val="FF0000"/>
                </a:solidFill>
              </a:rPr>
              <a:t>couverture iso thermique </a:t>
            </a:r>
            <a:r>
              <a:rPr lang="fr-CH" dirty="0"/>
              <a:t>sur la dernière couche d’habits en prévention de l’hypothermie ainsi que le système d’extraction. </a:t>
            </a:r>
          </a:p>
          <a:p>
            <a:pPr marL="571500" indent="-5715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CH" dirty="0"/>
              <a:t>Si il n’y a pas de matériel </a:t>
            </a:r>
            <a:r>
              <a:rPr lang="fr-CH" dirty="0">
                <a:solidFill>
                  <a:srgbClr val="FF0000"/>
                </a:solidFill>
              </a:rPr>
              <a:t>éviter d’exposer inutilement le patient </a:t>
            </a:r>
            <a:r>
              <a:rPr lang="fr-CH" dirty="0"/>
              <a:t>en enlevant ou coupant des habits.</a:t>
            </a:r>
          </a:p>
          <a:p>
            <a:pPr marL="571500" indent="-5715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CH" dirty="0"/>
              <a:t>Faire le </a:t>
            </a:r>
            <a:r>
              <a:rPr lang="fr-CH" dirty="0">
                <a:solidFill>
                  <a:srgbClr val="FF0000"/>
                </a:solidFill>
              </a:rPr>
              <a:t>contrôle des membres en partant du haut </a:t>
            </a:r>
            <a:r>
              <a:rPr lang="fr-CH" dirty="0"/>
              <a:t>du corps de manière </a:t>
            </a:r>
            <a:r>
              <a:rPr lang="fr-CH" dirty="0">
                <a:solidFill>
                  <a:srgbClr val="FF0000"/>
                </a:solidFill>
              </a:rPr>
              <a:t>systématique</a:t>
            </a:r>
            <a:r>
              <a:rPr lang="fr-CH" dirty="0"/>
              <a:t>.</a:t>
            </a:r>
          </a:p>
          <a:p>
            <a:pPr marL="571500" indent="-5715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CH" dirty="0">
                <a:solidFill>
                  <a:srgbClr val="FF0000"/>
                </a:solidFill>
              </a:rPr>
              <a:t>Contrôler les fesses </a:t>
            </a:r>
            <a:r>
              <a:rPr lang="fr-CH" dirty="0"/>
              <a:t>du patient afin de déterminer si du sang est présent (dans ce cas probabilité d'hémorragie interne).</a:t>
            </a:r>
          </a:p>
          <a:p>
            <a:pPr marL="571500" indent="-5715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CH" dirty="0"/>
              <a:t>Ne pas oublier de faire la plante des pieds (chaussures) et les mains. </a:t>
            </a:r>
          </a:p>
          <a:p>
            <a:pPr marL="571500" indent="-571500" algn="l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CH" dirty="0">
                <a:solidFill>
                  <a:srgbClr val="FF0000"/>
                </a:solidFill>
              </a:rPr>
              <a:t>Traiter toutes les blessures avec </a:t>
            </a:r>
            <a:r>
              <a:rPr lang="fr-CH" dirty="0"/>
              <a:t>des bandes ou </a:t>
            </a:r>
            <a:r>
              <a:rPr lang="fr-CH" dirty="0">
                <a:solidFill>
                  <a:srgbClr val="FF0000"/>
                </a:solidFill>
              </a:rPr>
              <a:t>des pansements </a:t>
            </a:r>
            <a:r>
              <a:rPr lang="fr-CH" dirty="0"/>
              <a:t>compressifs afin de les protéger.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98991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48C45E93-DC57-D74B-8424-7CCB47CCFA54}"/>
              </a:ext>
            </a:extLst>
          </p:cNvPr>
          <p:cNvSpPr txBox="1"/>
          <p:nvPr/>
        </p:nvSpPr>
        <p:spPr>
          <a:xfrm>
            <a:off x="2024201" y="5153464"/>
            <a:ext cx="2232025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3200" b="1" dirty="0">
                <a:solidFill>
                  <a:schemeClr val="bg1"/>
                </a:solidFill>
                <a:latin typeface="+mj-lt"/>
              </a:rPr>
              <a:t>Chercher</a:t>
            </a:r>
            <a:r>
              <a:rPr lang="fr-CH" sz="3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A51A43-0E07-B440-9E31-5570FB511D82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994775-14FC-764A-8AC4-FD50105B5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295" y="670533"/>
            <a:ext cx="10187409" cy="1209357"/>
          </a:xfrm>
        </p:spPr>
        <p:txBody>
          <a:bodyPr>
            <a:normAutofit/>
          </a:bodyPr>
          <a:lstStyle/>
          <a:p>
            <a:r>
              <a:rPr lang="fr-FR" b="1" dirty="0"/>
              <a:t>En bref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45CAC7-5FD8-7244-A0F2-C9C8B3DFF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2A480D-5A58-224E-A91D-8D2CEF082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083FB00-BDA1-914D-BC94-A3DC79D4DC43}"/>
              </a:ext>
            </a:extLst>
          </p:cNvPr>
          <p:cNvSpPr txBox="1">
            <a:spLocks/>
          </p:cNvSpPr>
          <p:nvPr/>
        </p:nvSpPr>
        <p:spPr>
          <a:xfrm>
            <a:off x="627529" y="2400300"/>
            <a:ext cx="10865224" cy="4100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fr-CH" sz="2600" i="1" dirty="0"/>
              <a:t>Le but de cette leçon n’est pas de faire de vous des médecins ou des ambulanciers. </a:t>
            </a:r>
          </a:p>
          <a:p>
            <a:pPr algn="l">
              <a:defRPr/>
            </a:pPr>
            <a:r>
              <a:rPr lang="fr-CH" sz="2600" i="1" dirty="0"/>
              <a:t>L’unique but est d’effectuer des gestes simples qui lors de situations dégradées peuvent sauver la vie s’ils sont effectués à temps.</a:t>
            </a:r>
          </a:p>
          <a:p>
            <a:pPr algn="l">
              <a:defRPr/>
            </a:pPr>
            <a:r>
              <a:rPr lang="fr-CH" sz="2600" i="1" dirty="0"/>
              <a:t>Lorsque vous effectuerez des PST, vos maîtres-mots seront :</a:t>
            </a:r>
          </a:p>
          <a:p>
            <a:endParaRPr lang="fr-CH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655FE3-9F7C-6149-8306-16C28C1B1D75}"/>
              </a:ext>
            </a:extLst>
          </p:cNvPr>
          <p:cNvSpPr txBox="1"/>
          <p:nvPr/>
        </p:nvSpPr>
        <p:spPr>
          <a:xfrm>
            <a:off x="5142935" y="5153464"/>
            <a:ext cx="2232025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3200" b="1" dirty="0">
                <a:solidFill>
                  <a:schemeClr val="bg1"/>
                </a:solidFill>
                <a:latin typeface="+mj-lt"/>
              </a:rPr>
              <a:t>Trouver</a:t>
            </a:r>
            <a:r>
              <a:rPr lang="fr-CH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6BC8DF9-4B1D-9C44-B0FF-21F91CA6F9F3}"/>
              </a:ext>
            </a:extLst>
          </p:cNvPr>
          <p:cNvSpPr txBox="1"/>
          <p:nvPr/>
        </p:nvSpPr>
        <p:spPr>
          <a:xfrm>
            <a:off x="7935774" y="5153464"/>
            <a:ext cx="2232025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fr-CH" sz="3200" b="1" dirty="0">
                <a:solidFill>
                  <a:schemeClr val="bg1"/>
                </a:solidFill>
                <a:latin typeface="+mj-lt"/>
              </a:rPr>
              <a:t>Traiter</a:t>
            </a:r>
            <a:r>
              <a:rPr lang="fr-CH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457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3289</TotalTime>
  <Words>936</Words>
  <Application>Microsoft Macintosh PowerPoint</Application>
  <PresentationFormat>Grand écran</PresentationFormat>
  <Paragraphs>227</Paragraphs>
  <Slides>26</Slides>
  <Notes>12</Notes>
  <HiddenSlides>6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Georgia-BoldItalic</vt:lpstr>
      <vt:lpstr>Gill Sans Ultra Bold</vt:lpstr>
      <vt:lpstr>Wingdings</vt:lpstr>
      <vt:lpstr>Thème Office</vt:lpstr>
      <vt:lpstr>Thème</vt:lpstr>
      <vt:lpstr>Objectifs</vt:lpstr>
      <vt:lpstr>Le déroulement de la journée</vt:lpstr>
      <vt:lpstr>La doctrine PST</vt:lpstr>
      <vt:lpstr>Pourquoi les PST</vt:lpstr>
      <vt:lpstr>Quelles en sont les origines</vt:lpstr>
      <vt:lpstr>Comparatif BLS - PST</vt:lpstr>
      <vt:lpstr>Comparatif TCCC et PST</vt:lpstr>
      <vt:lpstr>Les enseignements</vt:lpstr>
      <vt:lpstr>Ce qui tue en premier doit être traité en premier</vt:lpstr>
      <vt:lpstr>Les hémorragies massives</vt:lpstr>
      <vt:lpstr>Les hémorragies massives</vt:lpstr>
      <vt:lpstr>Le pneumothorax sous tension</vt:lpstr>
      <vt:lpstr>Le pneumothorax sous tension</vt:lpstr>
      <vt:lpstr>Obstruction des voies respiratoires</vt:lpstr>
      <vt:lpstr>Les zones </vt:lpstr>
      <vt:lpstr>Comportement à avoir…</vt:lpstr>
      <vt:lpstr>Les points de vigilance !</vt:lpstr>
      <vt:lpstr>Démonstration</vt:lpstr>
      <vt:lpstr>Prise en charge d’un blessé</vt:lpstr>
      <vt:lpstr>Critical Bleedings</vt:lpstr>
      <vt:lpstr>Airways</vt:lpstr>
      <vt:lpstr>Breathing</vt:lpstr>
      <vt:lpstr>Breathing</vt:lpstr>
      <vt:lpstr>Circulation</vt:lpstr>
      <vt:lpstr>En bref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 Hintzy</dc:creator>
  <cp:lastModifiedBy>Michel Hintzy</cp:lastModifiedBy>
  <cp:revision>31</cp:revision>
  <cp:lastPrinted>2019-08-24T09:22:37Z</cp:lastPrinted>
  <dcterms:created xsi:type="dcterms:W3CDTF">2019-06-13T09:19:12Z</dcterms:created>
  <dcterms:modified xsi:type="dcterms:W3CDTF">2019-10-01T12:23:21Z</dcterms:modified>
</cp:coreProperties>
</file>