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49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86" r:id="rId12"/>
    <p:sldId id="267" r:id="rId13"/>
    <p:sldId id="269" r:id="rId14"/>
    <p:sldId id="272" r:id="rId15"/>
    <p:sldId id="280" r:id="rId16"/>
    <p:sldId id="278" r:id="rId17"/>
    <p:sldId id="275" r:id="rId18"/>
    <p:sldId id="282" r:id="rId19"/>
    <p:sldId id="283" r:id="rId20"/>
    <p:sldId id="284" r:id="rId21"/>
    <p:sldId id="285" r:id="rId22"/>
    <p:sldId id="287" r:id="rId23"/>
    <p:sldId id="277" r:id="rId24"/>
    <p:sldId id="279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2" autoAdjust="0"/>
    <p:restoredTop sz="94603" autoAdjust="0"/>
  </p:normalViewPr>
  <p:slideViewPr>
    <p:cSldViewPr snapToGrid="0" snapToObjects="1">
      <p:cViewPr varScale="1">
        <p:scale>
          <a:sx n="109" d="100"/>
          <a:sy n="109" d="100"/>
        </p:scale>
        <p:origin x="-1496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fr-CH" smtClean="0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 smtClean="0"/>
              <a:t>Cliquez pour 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31.05.15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31.05.15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31.05.15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31.05.15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fr-CH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31.05.15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31.05.15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fr-CH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31.05.15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31.05.15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31.05.15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31.05.15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31.05.15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fr-CH" smtClean="0"/>
              <a:t>Cliquez et modifiez le titre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CH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B7C3F878-F5E8-489B-AC8A-64F2A7E22C28}" type="datetimeFigureOut">
              <a:rPr lang="en-US" smtClean="0"/>
              <a:pPr/>
              <a:t>31.05.15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651FC063-5EA9-49AF-AFAF-D68C9E82B23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98" r:id="rId1"/>
    <p:sldLayoutId id="2147484499" r:id="rId2"/>
    <p:sldLayoutId id="2147484500" r:id="rId3"/>
    <p:sldLayoutId id="2147484501" r:id="rId4"/>
    <p:sldLayoutId id="2147484502" r:id="rId5"/>
    <p:sldLayoutId id="2147484503" r:id="rId6"/>
    <p:sldLayoutId id="2147484504" r:id="rId7"/>
    <p:sldLayoutId id="2147484505" r:id="rId8"/>
    <p:sldLayoutId id="2147484506" r:id="rId9"/>
    <p:sldLayoutId id="2147484507" r:id="rId10"/>
    <p:sldLayoutId id="2147484508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hyperlink" Target="http://www.autotitre.com/forum/Vehicules-speciaux/Vehicules-SAMU-et-SMUR-reanime-56996p223.htm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hyperlink" Target="http://clipart-finder.com/paramedic-clipart.html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eople-clipart.com/people_clipart_images/man_driving_an_ambulance__emergency_medical_technician_or_paramedic_0521-1009-1318-5859.html" TargetMode="External"/><Relationship Id="rId4" Type="http://schemas.openxmlformats.org/officeDocument/2006/relationships/hyperlink" Target="http://crenshawcomm.com/clients-ask-pr-agencies-wrong-questions/" TargetMode="External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hyperlink" Target="http://traffic-accident.biz/91-car/006-car.html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a-copilot.com/produits/logiciel-securite%20/" TargetMode="External"/><Relationship Id="rId4" Type="http://schemas.openxmlformats.org/officeDocument/2006/relationships/hyperlink" Target="https://www.cases.lu" TargetMode="External"/><Relationship Id="rId5" Type="http://schemas.openxmlformats.org/officeDocument/2006/relationships/hyperlink" Target="http://www.channelbiz.fr/wp-content/uploads/2011/08/Fotolia_24581618_Subscription_XXL.jpg" TargetMode="External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isl.ch/technique/144.htm" TargetMode="External"/><Relationship Id="rId4" Type="http://schemas.openxmlformats.org/officeDocument/2006/relationships/hyperlink" Target="http://www.fenixdirectoblog.com/search/label/112" TargetMode="External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2" Type="http://schemas.openxmlformats.org/officeDocument/2006/relationships/hyperlink" Target="http://www.clipartpanda.com/categories/telephone-clip-art-black-and-white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ebmarchand.com/a/liste_produit/idx/10000243/mot/cabine_telephonique/liste_produit.htm" TargetMode="External"/><Relationship Id="rId4" Type="http://schemas.openxmlformats.org/officeDocument/2006/relationships/hyperlink" Target="http://www.directindustry.fr/prod/teleindustria-srl/bornes-appel-urgence-autoroute-103261-982831.html" TargetMode="External"/><Relationship Id="rId5" Type="http://schemas.openxmlformats.org/officeDocument/2006/relationships/hyperlink" Target="http://www.cdiscount.com/telephonie/forfait-par-operateur/forfait-virgin-mobile/v-1445303-1445303.html" TargetMode="External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hyperlink" Target="http://fr.123rf.com/clipart-vecteurs/peur_enfant.html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hyperlink" Target="http://www.rigsofrods.com/threads/80012-FDNY-New-Engines-Ladders-and-Ambulances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ourmag.com/Boiloris-Didier-Munin-reprend-un-restaurant-Rue-St-Charles-a-Paris-_a67258.html" TargetMode="External"/><Relationship Id="rId4" Type="http://schemas.openxmlformats.org/officeDocument/2006/relationships/hyperlink" Target="http://babybiz.biz/post/cinema-ugc-cine-cite-lille-cinma-lille-rue-bethune" TargetMode="External"/><Relationship Id="rId5" Type="http://schemas.openxmlformats.org/officeDocument/2006/relationships/hyperlink" Target="http://www.raiffeisen.ch/raiffeisen/internet/rb0027.nsf/bankid/99999?OpenDocument&amp;L=F" TargetMode="External"/><Relationship Id="rId6" Type="http://schemas.openxmlformats.org/officeDocument/2006/relationships/hyperlink" Target="http://www.tourisme-najac.com/fr/decouvrir/patrimoine/autres.php" TargetMode="External"/><Relationship Id="rId7" Type="http://schemas.openxmlformats.org/officeDocument/2006/relationships/hyperlink" Target="http://fr.wikipedia.org/wiki/R%C3%A9pliques_de_la_statue_de_la_Libert%C3%A9" TargetMode="External"/><Relationship Id="rId8" Type="http://schemas.openxmlformats.org/officeDocument/2006/relationships/image" Target="../media/image30.png"/><Relationship Id="rId9" Type="http://schemas.openxmlformats.org/officeDocument/2006/relationships/image" Target="../media/image31.png"/><Relationship Id="rId10" Type="http://schemas.openxmlformats.org/officeDocument/2006/relationships/image" Target="../media/image32.png"/><Relationship Id="rId11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iki-ford-probe.com/index.php?title=Fichier:Logo_attention.png" TargetMode="External"/><Relationship Id="rId4" Type="http://schemas.openxmlformats.org/officeDocument/2006/relationships/hyperlink" Target="http://www.clipartpanda.com/categories/phone-ringing-gif" TargetMode="External"/><Relationship Id="rId5" Type="http://schemas.openxmlformats.org/officeDocument/2006/relationships/hyperlink" Target="http://www.gifs-animados.es/clip-art/primeros-auxilios/gifs-animados-primeros-auxilios-366681-124027/" TargetMode="External"/><Relationship Id="rId6" Type="http://schemas.openxmlformats.org/officeDocument/2006/relationships/hyperlink" Target="http://cliparts.co/pictures-of-a-hospital" TargetMode="External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9" Type="http://schemas.openxmlformats.org/officeDocument/2006/relationships/image" Target="../media/image37.png"/><Relationship Id="rId10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hyperlink" Target="https://www.google.ch/url?sa=i&amp;rct=j&amp;q=&amp;esrc=s&amp;source=images&amp;cd=&amp;ved=&amp;url=http://www.ambulances-roland.ch/equipement/vehicules&amp;ei=BXFUVeixDYaasgHh-ICoBA&amp;bvm=bv.93112503,d.bGg&amp;psig=AFQjCNHmbvu75gXAAwogy5NsadeM9sUKEA&amp;ust=1431683717623563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journaldujura.ch/nouvelles-en-ligne/r%C3%A9gion/une-nouvelle-ambulance-pour-le-site-de-saint-imier" TargetMode="External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hyperlink" Target="http://www.ambulances-roland.ch/equipement/mat%C3%A9riel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hyperlink" Target="http://www.helicopassion.com/fr/02/wbl298.htm%23.VVSOA2CpqQs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forum.swiss-firefighters.ch/viewtopic.php?t=2719" TargetMode="External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hyperlink" Target="http://www.swissheli.com/history/hb-xvl.htm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rikoooo.com/fr/forum/154/28044" TargetMode="Externa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57200" y="750250"/>
            <a:ext cx="7772400" cy="4571999"/>
          </a:xfrm>
        </p:spPr>
        <p:txBody>
          <a:bodyPr>
            <a:normAutofit/>
          </a:bodyPr>
          <a:lstStyle/>
          <a:p>
            <a:r>
              <a:rPr lang="fr-FR" sz="3200" dirty="0">
                <a:solidFill>
                  <a:schemeClr val="tx2"/>
                </a:solidFill>
              </a:rPr>
              <a:t>é</a:t>
            </a:r>
            <a:r>
              <a:rPr lang="fr-FR" sz="3200" dirty="0" smtClean="0">
                <a:solidFill>
                  <a:schemeClr val="tx2"/>
                </a:solidFill>
              </a:rPr>
              <a:t>cole </a:t>
            </a:r>
            <a:r>
              <a:rPr lang="fr-FR" sz="3200" smtClean="0">
                <a:solidFill>
                  <a:schemeClr val="tx2"/>
                </a:solidFill>
              </a:rPr>
              <a:t>primaire </a:t>
            </a:r>
            <a:r>
              <a:rPr lang="fr-FR" sz="3200" smtClean="0">
                <a:solidFill>
                  <a:schemeClr val="tx2"/>
                </a:solidFill>
              </a:rPr>
              <a:t>4</a:t>
            </a:r>
            <a:r>
              <a:rPr lang="fr-FR" sz="3200" baseline="30000" smtClean="0">
                <a:solidFill>
                  <a:schemeClr val="tx2"/>
                </a:solidFill>
              </a:rPr>
              <a:t>ème</a:t>
            </a:r>
            <a:r>
              <a:rPr lang="fr-FR" sz="3200" smtClean="0">
                <a:solidFill>
                  <a:schemeClr val="tx2"/>
                </a:solidFill>
              </a:rPr>
              <a:t> </a:t>
            </a:r>
            <a:r>
              <a:rPr lang="fr-FR" sz="3200" dirty="0" err="1" smtClean="0">
                <a:solidFill>
                  <a:srgbClr val="318FC5"/>
                </a:solidFill>
              </a:rPr>
              <a:t>HarmoS</a:t>
            </a:r>
            <a:endParaRPr lang="fr-FR" sz="3200" dirty="0">
              <a:solidFill>
                <a:srgbClr val="318FC5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446607" y="3888786"/>
            <a:ext cx="4318795" cy="1823625"/>
          </a:xfrm>
        </p:spPr>
        <p:txBody>
          <a:bodyPr>
            <a:noAutofit/>
          </a:bodyPr>
          <a:lstStyle/>
          <a:p>
            <a:endParaRPr lang="fr-FR" sz="1600" dirty="0" smtClean="0"/>
          </a:p>
          <a:p>
            <a:endParaRPr lang="fr-FR" sz="1600" dirty="0"/>
          </a:p>
          <a:p>
            <a:r>
              <a:rPr lang="fr-FR" sz="1600" dirty="0" smtClean="0">
                <a:solidFill>
                  <a:schemeClr val="accent3"/>
                </a:solidFill>
              </a:rPr>
              <a:t>Apprentissage des premiers secours dans les écoles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2148" y="455760"/>
            <a:ext cx="1887452" cy="149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89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/>
          <a:p>
            <a:r>
              <a:rPr lang="fr-FR" sz="3200" dirty="0"/>
              <a:t>Apprentissage des premiers secours dans les écoles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rcRect t="11736" b="11736"/>
          <a:stretch>
            <a:fillRect/>
          </a:stretch>
        </p:blipFill>
        <p:spPr/>
      </p:pic>
      <p:sp>
        <p:nvSpPr>
          <p:cNvPr id="5" name="ZoneTexte 4"/>
          <p:cNvSpPr txBox="1"/>
          <p:nvPr/>
        </p:nvSpPr>
        <p:spPr>
          <a:xfrm>
            <a:off x="457200" y="6131038"/>
            <a:ext cx="4059590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" dirty="0">
                <a:hlinkClick r:id="rId3"/>
              </a:rPr>
              <a:t>http://www.autotitre.com/forum/Vehicules-speciaux/Vehicules-SAMU-et-SMUR-reanime-56996p223.</a:t>
            </a:r>
            <a:r>
              <a:rPr lang="fr-FR" sz="400" dirty="0" smtClean="0">
                <a:hlinkClick r:id="rId3"/>
              </a:rPr>
              <a:t>htm</a:t>
            </a:r>
            <a:r>
              <a:rPr lang="fr-FR" sz="400" dirty="0" smtClean="0"/>
              <a:t> </a:t>
            </a:r>
            <a:endParaRPr lang="fr-FR" sz="400" dirty="0"/>
          </a:p>
        </p:txBody>
      </p:sp>
    </p:spTree>
    <p:extLst>
      <p:ext uri="{BB962C8B-B14F-4D97-AF65-F5344CB8AC3E}">
        <p14:creationId xmlns:p14="http://schemas.microsoft.com/office/powerpoint/2010/main" val="234855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Quel est le travail d’un ambulancier ?</a:t>
            </a:r>
            <a:endParaRPr lang="fr-FR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8588" y="2118084"/>
            <a:ext cx="4533355" cy="3685815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646359" y="6214442"/>
            <a:ext cx="4683271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" dirty="0">
                <a:hlinkClick r:id="rId3"/>
              </a:rPr>
              <a:t>http://clipart-finder.com/paramedic-</a:t>
            </a:r>
            <a:r>
              <a:rPr lang="fr-FR" sz="400" dirty="0" smtClean="0">
                <a:hlinkClick r:id="rId3"/>
              </a:rPr>
              <a:t>clipart.html</a:t>
            </a:r>
            <a:r>
              <a:rPr lang="fr-FR" sz="400" dirty="0" smtClean="0"/>
              <a:t> </a:t>
            </a:r>
            <a:endParaRPr lang="fr-FR" sz="400" dirty="0"/>
          </a:p>
        </p:txBody>
      </p:sp>
    </p:spTree>
    <p:extLst>
      <p:ext uri="{BB962C8B-B14F-4D97-AF65-F5344CB8AC3E}">
        <p14:creationId xmlns:p14="http://schemas.microsoft.com/office/powerpoint/2010/main" val="283877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ulle ronde 1"/>
          <p:cNvSpPr/>
          <p:nvPr/>
        </p:nvSpPr>
        <p:spPr>
          <a:xfrm>
            <a:off x="1700946" y="1871137"/>
            <a:ext cx="5511063" cy="2880417"/>
          </a:xfrm>
          <a:prstGeom prst="wedgeEllipseCallout">
            <a:avLst>
              <a:gd name="adj1" fmla="val -45113"/>
              <a:gd name="adj2" fmla="val 77854"/>
            </a:avLst>
          </a:prstGeom>
          <a:ln>
            <a:solidFill>
              <a:schemeClr val="accent3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120" y="2510085"/>
            <a:ext cx="1991785" cy="1527035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12340" y="6520628"/>
            <a:ext cx="43657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" dirty="0">
                <a:solidFill>
                  <a:srgbClr val="000000"/>
                </a:solidFill>
                <a:hlinkClick r:id="rId3"/>
              </a:rPr>
              <a:t>http://www.people-clipart.com/people_clipart_images/man_driving_an_ambulance__emergency_medical_technician_or_paramedic_0521-1009-1318-5859.</a:t>
            </a:r>
            <a:r>
              <a:rPr lang="fr-FR" sz="400" dirty="0" smtClean="0">
                <a:solidFill>
                  <a:srgbClr val="000000"/>
                </a:solidFill>
                <a:hlinkClick r:id="rId3"/>
              </a:rPr>
              <a:t>html</a:t>
            </a:r>
            <a:endParaRPr lang="fr-FR" sz="400" dirty="0" smtClean="0">
              <a:solidFill>
                <a:srgbClr val="000000"/>
              </a:solidFill>
            </a:endParaRPr>
          </a:p>
          <a:p>
            <a:r>
              <a:rPr lang="fr-FR" sz="400" dirty="0">
                <a:solidFill>
                  <a:srgbClr val="000000"/>
                </a:solidFill>
                <a:hlinkClick r:id="rId4"/>
              </a:rPr>
              <a:t>http://crenshawcomm.com/clients-ask-pr-agencies-wrong-questions</a:t>
            </a:r>
            <a:r>
              <a:rPr lang="fr-FR" sz="400" dirty="0" smtClean="0">
                <a:solidFill>
                  <a:srgbClr val="000000"/>
                </a:solidFill>
                <a:hlinkClick r:id="rId4"/>
              </a:rPr>
              <a:t>/</a:t>
            </a:r>
            <a:r>
              <a:rPr lang="fr-FR" sz="400" dirty="0" smtClean="0">
                <a:solidFill>
                  <a:srgbClr val="000000"/>
                </a:solidFill>
              </a:rPr>
              <a:t> </a:t>
            </a:r>
            <a:endParaRPr lang="fr-FR" sz="400" dirty="0">
              <a:solidFill>
                <a:srgbClr val="000000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0879" y="2510085"/>
            <a:ext cx="1636811" cy="139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67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52474" y="158763"/>
            <a:ext cx="7629526" cy="1247169"/>
          </a:xfrm>
        </p:spPr>
        <p:txBody>
          <a:bodyPr>
            <a:normAutofit/>
          </a:bodyPr>
          <a:lstStyle/>
          <a:p>
            <a:r>
              <a:rPr lang="fr-FR" sz="3200" dirty="0"/>
              <a:t>Apprentissage des premiers secours dans les écoles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18173" r="18173"/>
          <a:stretch>
            <a:fillRect/>
          </a:stretch>
        </p:blipFill>
        <p:spPr>
          <a:xfrm>
            <a:off x="935014" y="1950518"/>
            <a:ext cx="3109299" cy="4274987"/>
          </a:xfrm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13627" r="13627"/>
          <a:stretch>
            <a:fillRect/>
          </a:stretch>
        </p:blipFill>
        <p:spPr>
          <a:xfrm>
            <a:off x="5170874" y="1824286"/>
            <a:ext cx="2621464" cy="3604260"/>
          </a:xfrm>
        </p:spPr>
      </p:pic>
    </p:spTree>
    <p:extLst>
      <p:ext uri="{BB962C8B-B14F-4D97-AF65-F5344CB8AC3E}">
        <p14:creationId xmlns:p14="http://schemas.microsoft.com/office/powerpoint/2010/main" val="403686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/>
          <a:p>
            <a:r>
              <a:rPr lang="fr-FR" sz="3200" dirty="0"/>
              <a:t>Apprentissage des premiers secours dans les écoles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rcRect t="9003" b="9003"/>
          <a:stretch>
            <a:fillRect/>
          </a:stretch>
        </p:blipFill>
        <p:spPr/>
      </p:pic>
      <p:sp>
        <p:nvSpPr>
          <p:cNvPr id="5" name="ZoneTexte 4"/>
          <p:cNvSpPr txBox="1"/>
          <p:nvPr/>
        </p:nvSpPr>
        <p:spPr>
          <a:xfrm>
            <a:off x="457200" y="6182865"/>
            <a:ext cx="4780937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" dirty="0">
                <a:hlinkClick r:id="rId3"/>
              </a:rPr>
              <a:t>http://traffic-accident.biz/91-car/006-</a:t>
            </a:r>
            <a:r>
              <a:rPr lang="fr-FR" sz="400" dirty="0" smtClean="0">
                <a:hlinkClick r:id="rId3"/>
              </a:rPr>
              <a:t>car.html</a:t>
            </a:r>
            <a:r>
              <a:rPr lang="fr-FR" sz="400" dirty="0" smtClean="0"/>
              <a:t> </a:t>
            </a:r>
            <a:endParaRPr lang="fr-FR" sz="400" dirty="0"/>
          </a:p>
        </p:txBody>
      </p:sp>
    </p:spTree>
    <p:extLst>
      <p:ext uri="{BB962C8B-B14F-4D97-AF65-F5344CB8AC3E}">
        <p14:creationId xmlns:p14="http://schemas.microsoft.com/office/powerpoint/2010/main" val="1118213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/>
          <a:lstStyle/>
          <a:p>
            <a:r>
              <a:rPr lang="fr-FR" dirty="0" smtClean="0"/>
              <a:t>Sécurité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8754" y="4314317"/>
            <a:ext cx="1712658" cy="2007021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236020" y="6044339"/>
            <a:ext cx="41162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" dirty="0">
                <a:hlinkClick r:id="rId3"/>
              </a:rPr>
              <a:t>http://www.va-copilot.com/produits/logiciel-</a:t>
            </a:r>
            <a:r>
              <a:rPr lang="fr-FR" sz="400" dirty="0" smtClean="0">
                <a:hlinkClick r:id="rId3"/>
              </a:rPr>
              <a:t>securite /</a:t>
            </a:r>
            <a:endParaRPr lang="fr-FR" sz="400" dirty="0" smtClean="0"/>
          </a:p>
          <a:p>
            <a:r>
              <a:rPr lang="fr-FR" sz="400" dirty="0">
                <a:hlinkClick r:id="rId4"/>
              </a:rPr>
              <a:t>https://</a:t>
            </a:r>
            <a:r>
              <a:rPr lang="fr-FR" sz="400" dirty="0" smtClean="0">
                <a:hlinkClick r:id="rId4"/>
              </a:rPr>
              <a:t>www.cases.lu</a:t>
            </a:r>
            <a:r>
              <a:rPr lang="fr-FR" sz="400" dirty="0" smtClean="0"/>
              <a:t> </a:t>
            </a:r>
          </a:p>
          <a:p>
            <a:r>
              <a:rPr lang="fr-FR" sz="400" dirty="0">
                <a:hlinkClick r:id="rId5"/>
              </a:rPr>
              <a:t>http://www.channelbiz.fr/wp-content/uploads/2011/08/</a:t>
            </a:r>
            <a:r>
              <a:rPr lang="fr-FR" sz="400" dirty="0" smtClean="0">
                <a:hlinkClick r:id="rId5"/>
              </a:rPr>
              <a:t>Fotolia_24581618_Subscription_XXL.jpg</a:t>
            </a:r>
            <a:r>
              <a:rPr lang="fr-FR" sz="400" dirty="0" smtClean="0"/>
              <a:t> </a:t>
            </a:r>
          </a:p>
          <a:p>
            <a:endParaRPr lang="fr-FR" sz="40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2174" y="3200636"/>
            <a:ext cx="2896580" cy="232205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877" y="1524318"/>
            <a:ext cx="3432297" cy="4201862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4422458" y="1655673"/>
            <a:ext cx="42750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Je regarde s’il y a des dangers !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912201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2474" y="1292785"/>
            <a:ext cx="5044447" cy="429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51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170230" cy="1371600"/>
          </a:xfrm>
        </p:spPr>
        <p:txBody>
          <a:bodyPr>
            <a:normAutofit/>
          </a:bodyPr>
          <a:lstStyle/>
          <a:p>
            <a:r>
              <a:rPr lang="fr-FR" sz="3200" dirty="0" smtClean="0"/>
              <a:t>Numéro d’appel</a:t>
            </a:r>
            <a:endParaRPr lang="fr-FR" sz="3200" dirty="0"/>
          </a:p>
        </p:txBody>
      </p:sp>
      <p:sp>
        <p:nvSpPr>
          <p:cNvPr id="6" name="ZoneTexte 5"/>
          <p:cNvSpPr txBox="1"/>
          <p:nvPr/>
        </p:nvSpPr>
        <p:spPr>
          <a:xfrm>
            <a:off x="783290" y="6071300"/>
            <a:ext cx="34359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" dirty="0">
                <a:hlinkClick r:id="rId2"/>
              </a:rPr>
              <a:t>http://www.clipartpanda.com/categories/telephone-clip-art-black-and-</a:t>
            </a:r>
            <a:r>
              <a:rPr lang="fr-FR" sz="400" dirty="0" smtClean="0">
                <a:hlinkClick r:id="rId2"/>
              </a:rPr>
              <a:t>white</a:t>
            </a:r>
            <a:endParaRPr lang="fr-FR" sz="400" dirty="0" smtClean="0"/>
          </a:p>
          <a:p>
            <a:r>
              <a:rPr lang="fr-FR" sz="400" dirty="0">
                <a:hlinkClick r:id="rId3"/>
              </a:rPr>
              <a:t>http://www.sisl.ch/technique/144.</a:t>
            </a:r>
            <a:r>
              <a:rPr lang="fr-FR" sz="400" dirty="0" smtClean="0">
                <a:hlinkClick r:id="rId3"/>
              </a:rPr>
              <a:t>htm</a:t>
            </a:r>
            <a:r>
              <a:rPr lang="fr-FR" sz="400" dirty="0" smtClean="0"/>
              <a:t> </a:t>
            </a:r>
          </a:p>
          <a:p>
            <a:r>
              <a:rPr lang="fr-FR" sz="400" dirty="0">
                <a:hlinkClick r:id="rId4"/>
              </a:rPr>
              <a:t>http://www.fenixdirectoblog.com/search/label/</a:t>
            </a:r>
            <a:r>
              <a:rPr lang="fr-FR" sz="400" dirty="0" smtClean="0">
                <a:hlinkClick r:id="rId4"/>
              </a:rPr>
              <a:t>112</a:t>
            </a:r>
            <a:r>
              <a:rPr lang="fr-FR" sz="400" dirty="0" smtClean="0"/>
              <a:t> </a:t>
            </a:r>
            <a:endParaRPr lang="fr-FR" sz="400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0225" y="2085183"/>
            <a:ext cx="3857827" cy="1762459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3290" y="2222683"/>
            <a:ext cx="2837905" cy="3402067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91879" y="3847642"/>
            <a:ext cx="3265424" cy="1591894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3776099" y="5439536"/>
            <a:ext cx="45925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Ces deux numéros sont gratuits !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957066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Numéro d’appel 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695" y="2376562"/>
            <a:ext cx="3642366" cy="364236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66695" y="6339185"/>
            <a:ext cx="39145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" dirty="0">
                <a:hlinkClick r:id="rId3"/>
              </a:rPr>
              <a:t>http://www.webmarchand.com/a/liste_produit/idx/10000243/mot/cabine_telephonique/</a:t>
            </a:r>
            <a:r>
              <a:rPr lang="fr-FR" sz="400" dirty="0" smtClean="0">
                <a:hlinkClick r:id="rId3"/>
              </a:rPr>
              <a:t>liste_produit.htm</a:t>
            </a:r>
            <a:r>
              <a:rPr lang="fr-FR" sz="400" dirty="0" smtClean="0"/>
              <a:t> </a:t>
            </a:r>
          </a:p>
          <a:p>
            <a:r>
              <a:rPr lang="fr-FR" sz="400" dirty="0">
                <a:hlinkClick r:id="rId4"/>
              </a:rPr>
              <a:t>http://www.directindustry.fr/prod/teleindustria-srl/bornes-appel-urgence-autoroute-103261-982831.</a:t>
            </a:r>
            <a:r>
              <a:rPr lang="fr-FR" sz="400" dirty="0" smtClean="0">
                <a:hlinkClick r:id="rId4"/>
              </a:rPr>
              <a:t>html</a:t>
            </a:r>
            <a:r>
              <a:rPr lang="fr-FR" sz="400" dirty="0" smtClean="0"/>
              <a:t> </a:t>
            </a:r>
          </a:p>
          <a:p>
            <a:r>
              <a:rPr lang="fr-FR" sz="400" dirty="0">
                <a:hlinkClick r:id="rId5"/>
              </a:rPr>
              <a:t>http://www.cdiscount.com/telephonie/forfait-par-operateur/forfait-virgin-mobile/v-1445303-1445303.</a:t>
            </a:r>
            <a:r>
              <a:rPr lang="fr-FR" sz="400" dirty="0" smtClean="0">
                <a:hlinkClick r:id="rId5"/>
              </a:rPr>
              <a:t>html</a:t>
            </a:r>
            <a:r>
              <a:rPr lang="fr-FR" sz="400" dirty="0" smtClean="0"/>
              <a:t> </a:t>
            </a:r>
            <a:endParaRPr lang="fr-FR" sz="4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9061" y="1932566"/>
            <a:ext cx="999105" cy="428187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8400" y="2494849"/>
            <a:ext cx="1684454" cy="2383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6510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Alarme à la centrale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Wingdings" charset="2"/>
              <a:buChar char="ü"/>
            </a:pPr>
            <a:endParaRPr lang="fr-FR" dirty="0" smtClean="0"/>
          </a:p>
          <a:p>
            <a:pPr marL="342900" indent="-342900">
              <a:buFont typeface="Wingdings" charset="2"/>
              <a:buChar char="ü"/>
            </a:pPr>
            <a:endParaRPr lang="fr-FR" dirty="0"/>
          </a:p>
          <a:p>
            <a:pPr marL="342900" indent="-342900">
              <a:buFont typeface="Wingdings" charset="2"/>
              <a:buChar char="ü"/>
            </a:pPr>
            <a:r>
              <a:rPr lang="fr-FR" dirty="0" smtClean="0"/>
              <a:t>Se présenter</a:t>
            </a:r>
          </a:p>
          <a:p>
            <a:pPr marL="342900" indent="-342900">
              <a:buFont typeface="Wingdings" charset="2"/>
              <a:buChar char="ü"/>
            </a:pPr>
            <a:r>
              <a:rPr lang="fr-FR" dirty="0" smtClean="0"/>
              <a:t>Donner l’adresse où se situe le blessé</a:t>
            </a:r>
          </a:p>
          <a:p>
            <a:pPr marL="342900" indent="-342900">
              <a:buFont typeface="Wingdings" charset="2"/>
              <a:buChar char="ü"/>
            </a:pPr>
            <a:r>
              <a:rPr lang="fr-FR" dirty="0" smtClean="0"/>
              <a:t>Où a-t-il mal?</a:t>
            </a:r>
          </a:p>
          <a:p>
            <a:pPr marL="342900" indent="-342900">
              <a:buFont typeface="Wingdings" charset="2"/>
              <a:buChar char="ü"/>
            </a:pPr>
            <a:endParaRPr lang="fr-FR" dirty="0"/>
          </a:p>
          <a:p>
            <a:pPr marL="342900" indent="-342900">
              <a:buFont typeface="Wingdings" charset="2"/>
              <a:buChar char="ü"/>
            </a:pPr>
            <a:endParaRPr lang="fr-FR" dirty="0" smtClean="0"/>
          </a:p>
          <a:p>
            <a:pPr marL="2857500" lvl="5" indent="-342900">
              <a:buFont typeface="Wingdings" charset="2"/>
              <a:buChar char="ü"/>
            </a:pPr>
            <a:r>
              <a:rPr lang="fr-FR" sz="2000" dirty="0" smtClean="0"/>
              <a:t>Et surtout rester calme !!!</a:t>
            </a:r>
            <a:endParaRPr lang="fr-FR" sz="20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399" y="2221265"/>
            <a:ext cx="1666213" cy="76121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499" y="2982479"/>
            <a:ext cx="1875381" cy="134749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030" y="4329975"/>
            <a:ext cx="1525373" cy="1674919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941190" y="6339185"/>
            <a:ext cx="3401891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" dirty="0">
                <a:hlinkClick r:id="rId5"/>
              </a:rPr>
              <a:t>http://fr.123rf.com/clipart-vecteurs/</a:t>
            </a:r>
            <a:r>
              <a:rPr lang="fr-FR" sz="400" dirty="0" smtClean="0">
                <a:hlinkClick r:id="rId5"/>
              </a:rPr>
              <a:t>peur_enfant.html</a:t>
            </a:r>
            <a:r>
              <a:rPr lang="fr-FR" sz="400" dirty="0" smtClean="0"/>
              <a:t> </a:t>
            </a:r>
            <a:endParaRPr lang="fr-FR" sz="400" dirty="0"/>
          </a:p>
        </p:txBody>
      </p:sp>
    </p:spTree>
    <p:extLst>
      <p:ext uri="{BB962C8B-B14F-4D97-AF65-F5344CB8AC3E}">
        <p14:creationId xmlns:p14="http://schemas.microsoft.com/office/powerpoint/2010/main" val="42474350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385568"/>
            <a:ext cx="7920038" cy="1190723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r>
              <a:rPr lang="fr-FR" dirty="0"/>
              <a:t>Apprentissage des premiers secours dans les écoles</a:t>
            </a:r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rcRect t="11736" b="11736"/>
          <a:stretch>
            <a:fillRect/>
          </a:stretch>
        </p:blipFill>
        <p:spPr/>
      </p:pic>
      <p:sp>
        <p:nvSpPr>
          <p:cNvPr id="5" name="ZoneTexte 4"/>
          <p:cNvSpPr txBox="1"/>
          <p:nvPr/>
        </p:nvSpPr>
        <p:spPr>
          <a:xfrm>
            <a:off x="457200" y="6148864"/>
            <a:ext cx="4589799" cy="1538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400" dirty="0">
                <a:hlinkClick r:id="rId3"/>
              </a:rPr>
              <a:t>http://www.rigsofrods.com/threads/80012-FDNY-New-Engines-Ladders-and-</a:t>
            </a:r>
            <a:r>
              <a:rPr lang="fr-FR" sz="400" dirty="0" smtClean="0">
                <a:hlinkClick r:id="rId3"/>
              </a:rPr>
              <a:t>Ambulances</a:t>
            </a:r>
            <a:r>
              <a:rPr lang="fr-FR" sz="400" dirty="0" smtClean="0"/>
              <a:t> </a:t>
            </a:r>
            <a:endParaRPr lang="fr-FR" sz="400" dirty="0"/>
          </a:p>
        </p:txBody>
      </p:sp>
    </p:spTree>
    <p:extLst>
      <p:ext uri="{BB962C8B-B14F-4D97-AF65-F5344CB8AC3E}">
        <p14:creationId xmlns:p14="http://schemas.microsoft.com/office/powerpoint/2010/main" val="139042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Alarme à la centrale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Wingdings" charset="2"/>
              <a:buChar char="ü"/>
            </a:pPr>
            <a:r>
              <a:rPr lang="fr-FR" dirty="0" smtClean="0"/>
              <a:t>Chercher des points de repères</a:t>
            </a:r>
          </a:p>
          <a:p>
            <a:pPr marL="342900" indent="-342900">
              <a:buFont typeface="Wingdings" charset="2"/>
              <a:buChar char="ü"/>
            </a:pPr>
            <a:endParaRPr lang="fr-FR" dirty="0"/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368" y="2551549"/>
            <a:ext cx="2398489" cy="1799851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737077" y="6373205"/>
            <a:ext cx="55226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" dirty="0" smtClean="0">
                <a:hlinkClick r:id="rId3"/>
              </a:rPr>
              <a:t>http://www.tourmag.com/Boiloris-Didier-Munin-reprend-un-restaurant-Rue-St-Charles-a-Paris-_a67258.html</a:t>
            </a:r>
            <a:r>
              <a:rPr lang="fr-FR" sz="400" dirty="0" smtClean="0"/>
              <a:t> </a:t>
            </a:r>
          </a:p>
          <a:p>
            <a:r>
              <a:rPr lang="fr-FR" sz="400" dirty="0">
                <a:hlinkClick r:id="rId4"/>
              </a:rPr>
              <a:t>http://babybiz.biz/post/cinema-ugc-cine-cite-lille-cinma-lille-rue-</a:t>
            </a:r>
            <a:r>
              <a:rPr lang="fr-FR" sz="400" dirty="0" smtClean="0">
                <a:hlinkClick r:id="rId4"/>
              </a:rPr>
              <a:t>bethune</a:t>
            </a:r>
            <a:r>
              <a:rPr lang="fr-FR" sz="400" dirty="0" smtClean="0"/>
              <a:t> </a:t>
            </a:r>
          </a:p>
          <a:p>
            <a:r>
              <a:rPr lang="fr-FR" sz="400" dirty="0" smtClean="0">
                <a:hlinkClick r:id="rId5"/>
              </a:rPr>
              <a:t>http</a:t>
            </a:r>
            <a:r>
              <a:rPr lang="fr-FR" sz="400" dirty="0">
                <a:hlinkClick r:id="rId5"/>
              </a:rPr>
              <a:t>://www.raiffeisen.ch/raiffeisen/internet/rb0027.nsf/bankid/99999?OpenDocument&amp;L=</a:t>
            </a:r>
            <a:r>
              <a:rPr lang="fr-FR" sz="400" dirty="0" smtClean="0">
                <a:hlinkClick r:id="rId5"/>
              </a:rPr>
              <a:t>F</a:t>
            </a:r>
            <a:endParaRPr lang="fr-FR" sz="400" dirty="0" smtClean="0"/>
          </a:p>
          <a:p>
            <a:r>
              <a:rPr lang="fr-FR" sz="400" dirty="0">
                <a:hlinkClick r:id="rId6"/>
              </a:rPr>
              <a:t>http://www.tourisme-najac.com/fr/decouvrir/patrimoine/</a:t>
            </a:r>
            <a:r>
              <a:rPr lang="fr-FR" sz="400" dirty="0" smtClean="0">
                <a:hlinkClick r:id="rId6"/>
              </a:rPr>
              <a:t>autres.php</a:t>
            </a:r>
            <a:endParaRPr lang="fr-FR" sz="400" dirty="0" smtClean="0"/>
          </a:p>
          <a:p>
            <a:r>
              <a:rPr lang="fr-FR" sz="400" dirty="0">
                <a:hlinkClick r:id="rId7"/>
              </a:rPr>
              <a:t>http://fr.wikipedia.org/wiki/</a:t>
            </a:r>
            <a:r>
              <a:rPr lang="fr-FR" sz="400" dirty="0" smtClean="0">
                <a:hlinkClick r:id="rId7"/>
              </a:rPr>
              <a:t>Répliques_de_la_statue_de_la_Liberté</a:t>
            </a:r>
            <a:r>
              <a:rPr lang="fr-FR" sz="400" dirty="0" smtClean="0"/>
              <a:t> </a:t>
            </a:r>
          </a:p>
          <a:p>
            <a:endParaRPr lang="fr-FR" sz="400" dirty="0" smtClean="0"/>
          </a:p>
          <a:p>
            <a:r>
              <a:rPr lang="fr-FR" sz="400" dirty="0" smtClean="0"/>
              <a:t> </a:t>
            </a:r>
            <a:endParaRPr lang="fr-FR" sz="4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98251" y="2669363"/>
            <a:ext cx="1510219" cy="113266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83639" y="3972207"/>
            <a:ext cx="1152435" cy="173633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03838" y="3797126"/>
            <a:ext cx="1433562" cy="191141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65240" y="1379691"/>
            <a:ext cx="2126716" cy="283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417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Chaîne de survie</a:t>
            </a:r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360" y="2161431"/>
            <a:ext cx="914262" cy="819179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861812" y="6169081"/>
            <a:ext cx="5386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" dirty="0">
                <a:hlinkClick r:id="rId3"/>
              </a:rPr>
              <a:t>http://www.wiki-ford-probe.com/index.php?title=</a:t>
            </a:r>
            <a:r>
              <a:rPr lang="fr-FR" sz="400" dirty="0" smtClean="0">
                <a:hlinkClick r:id="rId3"/>
              </a:rPr>
              <a:t>Fichier:Logo_attention.png</a:t>
            </a:r>
            <a:r>
              <a:rPr lang="fr-FR" sz="400" dirty="0" smtClean="0"/>
              <a:t> </a:t>
            </a:r>
          </a:p>
          <a:p>
            <a:r>
              <a:rPr lang="fr-FR" sz="400" dirty="0">
                <a:hlinkClick r:id="rId4"/>
              </a:rPr>
              <a:t>http://www.clipartpanda.com/categories/phone-ringing-</a:t>
            </a:r>
            <a:r>
              <a:rPr lang="fr-FR" sz="400" dirty="0" smtClean="0">
                <a:hlinkClick r:id="rId4"/>
              </a:rPr>
              <a:t>gif</a:t>
            </a:r>
            <a:r>
              <a:rPr lang="fr-FR" sz="400" dirty="0" smtClean="0"/>
              <a:t> </a:t>
            </a:r>
          </a:p>
          <a:p>
            <a:r>
              <a:rPr lang="fr-FR" sz="400" dirty="0">
                <a:hlinkClick r:id="rId5"/>
              </a:rPr>
              <a:t>http://www.gifs-animados.es/clip-art/primeros-auxilios/gifs-animados-primeros-auxilios-366681-124027</a:t>
            </a:r>
            <a:r>
              <a:rPr lang="fr-FR" sz="400" dirty="0" smtClean="0">
                <a:hlinkClick r:id="rId5"/>
              </a:rPr>
              <a:t>/</a:t>
            </a:r>
            <a:r>
              <a:rPr lang="fr-FR" sz="400" dirty="0" smtClean="0"/>
              <a:t> </a:t>
            </a:r>
          </a:p>
          <a:p>
            <a:r>
              <a:rPr lang="fr-FR" sz="400" dirty="0">
                <a:hlinkClick r:id="rId6"/>
              </a:rPr>
              <a:t>http://cliparts.co/pictures-of-a-</a:t>
            </a:r>
            <a:r>
              <a:rPr lang="fr-FR" sz="400" dirty="0" smtClean="0">
                <a:hlinkClick r:id="rId6"/>
              </a:rPr>
              <a:t>hospital</a:t>
            </a:r>
            <a:r>
              <a:rPr lang="fr-FR" sz="400" dirty="0" smtClean="0"/>
              <a:t> </a:t>
            </a:r>
          </a:p>
          <a:p>
            <a:endParaRPr lang="fr-FR" sz="400" dirty="0" smtClean="0"/>
          </a:p>
          <a:p>
            <a:endParaRPr lang="fr-FR" sz="400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7927" y="2992647"/>
            <a:ext cx="940305" cy="921499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03881" y="3462768"/>
            <a:ext cx="902755" cy="902755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44081" y="2682496"/>
            <a:ext cx="1344256" cy="1411469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71078" y="2161431"/>
            <a:ext cx="1252096" cy="1042129"/>
          </a:xfrm>
          <a:prstGeom prst="rect">
            <a:avLst/>
          </a:prstGeom>
        </p:spPr>
      </p:pic>
      <p:sp>
        <p:nvSpPr>
          <p:cNvPr id="16" name="Ellipse 15"/>
          <p:cNvSpPr/>
          <p:nvPr/>
        </p:nvSpPr>
        <p:spPr>
          <a:xfrm>
            <a:off x="861811" y="1950517"/>
            <a:ext cx="1655587" cy="126625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/>
          <p:cNvSpPr/>
          <p:nvPr/>
        </p:nvSpPr>
        <p:spPr>
          <a:xfrm>
            <a:off x="2014207" y="2712082"/>
            <a:ext cx="1591798" cy="1351718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/>
          <p:cNvSpPr/>
          <p:nvPr/>
        </p:nvSpPr>
        <p:spPr>
          <a:xfrm>
            <a:off x="3340944" y="3216768"/>
            <a:ext cx="1603137" cy="1298410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/>
          <p:cNvSpPr/>
          <p:nvPr/>
        </p:nvSpPr>
        <p:spPr>
          <a:xfrm>
            <a:off x="4727814" y="2758116"/>
            <a:ext cx="1784487" cy="1409303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/>
          <p:cNvSpPr/>
          <p:nvPr/>
        </p:nvSpPr>
        <p:spPr>
          <a:xfrm>
            <a:off x="5979855" y="2053763"/>
            <a:ext cx="1634542" cy="1316637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2" name="Connecteur droit avec flèche 21"/>
          <p:cNvCxnSpPr/>
          <p:nvPr/>
        </p:nvCxnSpPr>
        <p:spPr>
          <a:xfrm>
            <a:off x="1496832" y="5091760"/>
            <a:ext cx="557910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7710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Brûlure </a:t>
            </a:r>
          </a:p>
        </p:txBody>
      </p:sp>
      <p:pic>
        <p:nvPicPr>
          <p:cNvPr id="5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rcRect l="9604" r="9604"/>
          <a:stretch>
            <a:fillRect/>
          </a:stretch>
        </p:blipFill>
        <p:spPr/>
      </p:pic>
      <p:sp>
        <p:nvSpPr>
          <p:cNvPr id="6" name="Espace réservé du texte 5"/>
          <p:cNvSpPr txBox="1">
            <a:spLocks noGrp="1"/>
          </p:cNvSpPr>
          <p:nvPr>
            <p:ph type="body" sz="half" idx="2"/>
          </p:nvPr>
        </p:nvSpPr>
        <p:spPr>
          <a:xfrm>
            <a:off x="566737" y="2570925"/>
            <a:ext cx="30083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ü"/>
            </a:pPr>
            <a:r>
              <a:rPr lang="fr-FR" sz="2000" dirty="0" smtClean="0"/>
              <a:t>Rafra</a:t>
            </a:r>
            <a:r>
              <a:rPr lang="fr-FR" sz="2000" dirty="0" smtClean="0"/>
              <a:t>îchir sous l’eau froide toute la partie du corps brûlée avant d’aller voir un médecin ou en attendant l’ambulance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41243108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2474" y="1428868"/>
            <a:ext cx="5044447" cy="429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56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/>
          <a:p>
            <a:r>
              <a:rPr lang="fr-FR" sz="3200" dirty="0"/>
              <a:t>Apprentissage des premiers secours dans les écoles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1640" y="1917699"/>
            <a:ext cx="5632773" cy="4455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70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/>
          <a:p>
            <a:r>
              <a:rPr lang="fr-FR" sz="3200" dirty="0"/>
              <a:t>Apprentissage des premiers secours dans les écoles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rcRect t="6953" b="6953"/>
          <a:stretch>
            <a:fillRect/>
          </a:stretch>
        </p:blipFill>
        <p:spPr/>
      </p:pic>
      <p:sp>
        <p:nvSpPr>
          <p:cNvPr id="5" name="ZoneTexte 4"/>
          <p:cNvSpPr txBox="1"/>
          <p:nvPr/>
        </p:nvSpPr>
        <p:spPr>
          <a:xfrm>
            <a:off x="457200" y="6126163"/>
            <a:ext cx="7620000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" dirty="0">
                <a:hlinkClick r:id="rId3"/>
              </a:rPr>
              <a:t>https://www.google.ch/url?sa=i&amp;rct=j&amp;q=&amp;esrc=s&amp;source=images&amp;cd=&amp;ved=&amp;url=http%3A%2F%2Fwww.ambulances-roland.ch%2Fequipement%2Fvehicules&amp;ei=BXFUVeixDYaasgHh-ICoBA&amp;bvm=bv.93112503,d.bGg&amp;psig=AFQjCNHmbvu75gXAAwogy5NsadeM9sUKEA&amp;ust=</a:t>
            </a:r>
            <a:r>
              <a:rPr lang="fr-FR" sz="400" dirty="0" smtClean="0">
                <a:hlinkClick r:id="rId3"/>
              </a:rPr>
              <a:t>1431683717623563</a:t>
            </a:r>
            <a:r>
              <a:rPr lang="fr-FR" sz="400" dirty="0" smtClean="0"/>
              <a:t> </a:t>
            </a:r>
            <a:endParaRPr lang="fr-FR" sz="400" dirty="0"/>
          </a:p>
        </p:txBody>
      </p:sp>
    </p:spTree>
    <p:extLst>
      <p:ext uri="{BB962C8B-B14F-4D97-AF65-F5344CB8AC3E}">
        <p14:creationId xmlns:p14="http://schemas.microsoft.com/office/powerpoint/2010/main" val="320316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/>
          <a:p>
            <a:r>
              <a:rPr lang="fr-FR" sz="3200" dirty="0"/>
              <a:t>Apprentissage des premiers secours dans les écoles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477767" y="5899523"/>
            <a:ext cx="4946602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" dirty="0">
                <a:hlinkClick r:id="rId2"/>
              </a:rPr>
              <a:t>http://www.journaldujura.ch/nouvelles-en-ligne/région/une-nouvelle-ambulance-pour-le-site-de-saint-</a:t>
            </a:r>
            <a:r>
              <a:rPr lang="fr-FR" sz="400" dirty="0" smtClean="0">
                <a:hlinkClick r:id="rId2"/>
              </a:rPr>
              <a:t>imier</a:t>
            </a:r>
            <a:r>
              <a:rPr lang="fr-FR" sz="400" dirty="0" smtClean="0"/>
              <a:t> </a:t>
            </a:r>
            <a:endParaRPr lang="fr-FR" sz="40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7767" y="1638654"/>
            <a:ext cx="5681158" cy="4260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41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/>
          <a:p>
            <a:r>
              <a:rPr lang="fr-FR" sz="3200" dirty="0"/>
              <a:t>Apprentissage des premiers secours dans les écoles</a:t>
            </a:r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/>
          <a:srcRect t="6818" b="6818"/>
          <a:stretch>
            <a:fillRect/>
          </a:stretch>
        </p:blipFill>
        <p:spPr/>
      </p:pic>
      <p:sp>
        <p:nvSpPr>
          <p:cNvPr id="7" name="ZoneTexte 6"/>
          <p:cNvSpPr txBox="1"/>
          <p:nvPr/>
        </p:nvSpPr>
        <p:spPr>
          <a:xfrm>
            <a:off x="457200" y="6126163"/>
            <a:ext cx="4433798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" dirty="0">
                <a:hlinkClick r:id="rId3"/>
              </a:rPr>
              <a:t>http://www.ambulances-roland.ch/equipement/</a:t>
            </a:r>
            <a:r>
              <a:rPr lang="fr-FR" sz="400" dirty="0" smtClean="0">
                <a:hlinkClick r:id="rId3"/>
              </a:rPr>
              <a:t>matériel</a:t>
            </a:r>
            <a:r>
              <a:rPr lang="fr-FR" sz="400" dirty="0" smtClean="0"/>
              <a:t> </a:t>
            </a:r>
            <a:endParaRPr lang="fr-FR" sz="400" dirty="0"/>
          </a:p>
        </p:txBody>
      </p:sp>
      <p:sp>
        <p:nvSpPr>
          <p:cNvPr id="8" name="Flèche vers la gauche 7"/>
          <p:cNvSpPr/>
          <p:nvPr/>
        </p:nvSpPr>
        <p:spPr>
          <a:xfrm>
            <a:off x="3492608" y="2562888"/>
            <a:ext cx="1270039" cy="294847"/>
          </a:xfrm>
          <a:prstGeom prst="leftArrow">
            <a:avLst/>
          </a:prstGeom>
          <a:solidFill>
            <a:srgbClr val="FF000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lèche vers le bas 8"/>
          <p:cNvSpPr/>
          <p:nvPr/>
        </p:nvSpPr>
        <p:spPr>
          <a:xfrm>
            <a:off x="6225461" y="3152582"/>
            <a:ext cx="351529" cy="1304126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lèche vers la droite 9"/>
          <p:cNvSpPr/>
          <p:nvPr/>
        </p:nvSpPr>
        <p:spPr>
          <a:xfrm>
            <a:off x="2165871" y="5108771"/>
            <a:ext cx="1440134" cy="306186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882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/>
          <a:p>
            <a:r>
              <a:rPr lang="fr-FR" sz="3200" dirty="0"/>
              <a:t>Apprentissage des premiers secours dans les écoles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rcRect t="6936" b="6936"/>
          <a:stretch>
            <a:fillRect/>
          </a:stretch>
        </p:blipFill>
        <p:spPr/>
      </p:pic>
      <p:sp>
        <p:nvSpPr>
          <p:cNvPr id="5" name="ZoneTexte 4"/>
          <p:cNvSpPr txBox="1"/>
          <p:nvPr/>
        </p:nvSpPr>
        <p:spPr>
          <a:xfrm>
            <a:off x="457200" y="6131057"/>
            <a:ext cx="4649251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" dirty="0">
                <a:hlinkClick r:id="rId3"/>
              </a:rPr>
              <a:t>http://www.helicopassion.com/fr/02/wbl298.htm#.</a:t>
            </a:r>
            <a:r>
              <a:rPr lang="fr-FR" sz="400" dirty="0" smtClean="0">
                <a:hlinkClick r:id="rId3"/>
              </a:rPr>
              <a:t>VVSOA2CpqQs</a:t>
            </a:r>
            <a:r>
              <a:rPr lang="fr-FR" sz="400" dirty="0" smtClean="0"/>
              <a:t> </a:t>
            </a:r>
            <a:endParaRPr lang="fr-FR" sz="400" dirty="0"/>
          </a:p>
        </p:txBody>
      </p:sp>
    </p:spTree>
    <p:extLst>
      <p:ext uri="{BB962C8B-B14F-4D97-AF65-F5344CB8AC3E}">
        <p14:creationId xmlns:p14="http://schemas.microsoft.com/office/powerpoint/2010/main" val="268056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/>
          <a:p>
            <a:r>
              <a:rPr lang="fr-FR" sz="3200" dirty="0"/>
              <a:t>Apprentissage des premiers secours dans les écoles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353316" y="5774616"/>
            <a:ext cx="4093609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" dirty="0">
                <a:hlinkClick r:id="rId2"/>
              </a:rPr>
              <a:t>http://forum.swiss-firefighters.ch/viewtopic.php?t=</a:t>
            </a:r>
            <a:r>
              <a:rPr lang="fr-FR" sz="400" dirty="0" smtClean="0">
                <a:hlinkClick r:id="rId2"/>
              </a:rPr>
              <a:t>2719</a:t>
            </a:r>
            <a:r>
              <a:rPr lang="fr-FR" sz="400" dirty="0" smtClean="0"/>
              <a:t> </a:t>
            </a:r>
            <a:endParaRPr lang="fr-FR" sz="40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316" y="1735054"/>
            <a:ext cx="6042445" cy="402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13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/>
          <a:p>
            <a:r>
              <a:rPr lang="fr-FR" sz="3200" dirty="0"/>
              <a:t>Apprentissage des premiers secours dans les écoles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rcRect t="6953" b="6953"/>
          <a:stretch>
            <a:fillRect/>
          </a:stretch>
        </p:blipFill>
        <p:spPr/>
      </p:pic>
      <p:sp>
        <p:nvSpPr>
          <p:cNvPr id="5" name="ZoneTexte 4"/>
          <p:cNvSpPr txBox="1"/>
          <p:nvPr/>
        </p:nvSpPr>
        <p:spPr>
          <a:xfrm>
            <a:off x="457200" y="6126163"/>
            <a:ext cx="4656161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" dirty="0">
                <a:hlinkClick r:id="rId3"/>
              </a:rPr>
              <a:t>http://www.swissheli.com/history/hb-</a:t>
            </a:r>
            <a:r>
              <a:rPr lang="fr-FR" sz="400" dirty="0" smtClean="0">
                <a:hlinkClick r:id="rId3"/>
              </a:rPr>
              <a:t>xvl.htm</a:t>
            </a:r>
            <a:r>
              <a:rPr lang="fr-FR" sz="400" dirty="0" smtClean="0"/>
              <a:t> </a:t>
            </a:r>
            <a:endParaRPr lang="fr-FR" sz="400" dirty="0"/>
          </a:p>
        </p:txBody>
      </p:sp>
    </p:spTree>
    <p:extLst>
      <p:ext uri="{BB962C8B-B14F-4D97-AF65-F5344CB8AC3E}">
        <p14:creationId xmlns:p14="http://schemas.microsoft.com/office/powerpoint/2010/main" val="14267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/>
          <a:p>
            <a:r>
              <a:rPr lang="fr-FR" sz="3200" dirty="0"/>
              <a:t>Apprentissage des premiers secours dans les écoles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374208" y="6163670"/>
            <a:ext cx="4946602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" dirty="0">
                <a:hlinkClick r:id="rId2"/>
              </a:rPr>
              <a:t>http://www.rikoooo.com/fr/forum/154/</a:t>
            </a:r>
            <a:r>
              <a:rPr lang="fr-FR" sz="400" dirty="0" smtClean="0">
                <a:hlinkClick r:id="rId2"/>
              </a:rPr>
              <a:t>28044</a:t>
            </a:r>
            <a:r>
              <a:rPr lang="fr-FR" sz="400" dirty="0" smtClean="0"/>
              <a:t> </a:t>
            </a:r>
            <a:endParaRPr lang="fr-FR" sz="40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208" y="1858813"/>
            <a:ext cx="8119180" cy="430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8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el">
  <a:themeElements>
    <a:clrScheme name="Kilter">
      <a:dk1>
        <a:sysClr val="windowText" lastClr="000000"/>
      </a:dk1>
      <a:lt1>
        <a:sysClr val="window" lastClr="FFFFFF"/>
      </a:lt1>
      <a:dk2>
        <a:srgbClr val="318FC5"/>
      </a:dk2>
      <a:lt2>
        <a:srgbClr val="AEE8FB"/>
      </a:lt2>
      <a:accent1>
        <a:srgbClr val="76C5EF"/>
      </a:accent1>
      <a:accent2>
        <a:srgbClr val="FEA022"/>
      </a:accent2>
      <a:accent3>
        <a:srgbClr val="FF6700"/>
      </a:accent3>
      <a:accent4>
        <a:srgbClr val="70A525"/>
      </a:accent4>
      <a:accent5>
        <a:srgbClr val="A5D848"/>
      </a:accent5>
      <a:accent6>
        <a:srgbClr val="20768C"/>
      </a:accent6>
      <a:hlink>
        <a:srgbClr val="7AB6E8"/>
      </a:hlink>
      <a:folHlink>
        <a:srgbClr val="83B0D3"/>
      </a:folHlink>
    </a:clrScheme>
    <a:fontScheme name="Grille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Essentie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Essentiel.thmx</Template>
  <TotalTime>756</TotalTime>
  <Words>782</Words>
  <Application>Microsoft Macintosh PowerPoint</Application>
  <PresentationFormat>Présentation à l'écran (4:3)</PresentationFormat>
  <Paragraphs>70</Paragraphs>
  <Slides>24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25" baseType="lpstr">
      <vt:lpstr>Essentiel</vt:lpstr>
      <vt:lpstr>école primaire 4ème HarmoS</vt:lpstr>
      <vt:lpstr>  Apprentissage des premiers secours dans les écoles </vt:lpstr>
      <vt:lpstr>Apprentissage des premiers secours dans les écoles</vt:lpstr>
      <vt:lpstr>Apprentissage des premiers secours dans les écoles</vt:lpstr>
      <vt:lpstr>Apprentissage des premiers secours dans les écoles</vt:lpstr>
      <vt:lpstr>Apprentissage des premiers secours dans les écoles</vt:lpstr>
      <vt:lpstr>Apprentissage des premiers secours dans les écoles</vt:lpstr>
      <vt:lpstr>Apprentissage des premiers secours dans les écoles</vt:lpstr>
      <vt:lpstr>Apprentissage des premiers secours dans les écoles</vt:lpstr>
      <vt:lpstr>Apprentissage des premiers secours dans les écoles</vt:lpstr>
      <vt:lpstr>Quel est le travail d’un ambulancier ?</vt:lpstr>
      <vt:lpstr>Présentation PowerPoint</vt:lpstr>
      <vt:lpstr>Apprentissage des premiers secours dans les écoles</vt:lpstr>
      <vt:lpstr>Apprentissage des premiers secours dans les écoles</vt:lpstr>
      <vt:lpstr>Sécurité</vt:lpstr>
      <vt:lpstr>Présentation PowerPoint</vt:lpstr>
      <vt:lpstr>Numéro d’appel</vt:lpstr>
      <vt:lpstr>Numéro d’appel </vt:lpstr>
      <vt:lpstr>Alarme à la centrale</vt:lpstr>
      <vt:lpstr>Alarme à la centrale</vt:lpstr>
      <vt:lpstr>Chaîne de survie</vt:lpstr>
      <vt:lpstr>Brûlure </vt:lpstr>
      <vt:lpstr>Présentation PowerPoint</vt:lpstr>
      <vt:lpstr>Apprentissage des premiers secours dans les écoles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Ecole enfantine 1ère et 2ème HarmoS</dc:title>
  <dc:creator>Annick LEUENBERGER</dc:creator>
  <cp:lastModifiedBy>Annick LEUENBERGER</cp:lastModifiedBy>
  <cp:revision>22</cp:revision>
  <dcterms:created xsi:type="dcterms:W3CDTF">2015-05-14T09:41:39Z</dcterms:created>
  <dcterms:modified xsi:type="dcterms:W3CDTF">2015-05-31T08:25:11Z</dcterms:modified>
</cp:coreProperties>
</file>