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72"/>
    <p:restoredTop sz="94664"/>
  </p:normalViewPr>
  <p:slideViewPr>
    <p:cSldViewPr snapToGrid="0" snapToObjects="1">
      <p:cViewPr varScale="1">
        <p:scale>
          <a:sx n="101" d="100"/>
          <a:sy n="101" d="100"/>
        </p:scale>
        <p:origin x="224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887124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AC2134-34DF-D642-AB43-73502033D7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72363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551D25-CB81-B04E-BF12-9DD6E139C1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08138A-0BFB-114A-AC7F-E1D8417D74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98C2DC-3070-A940-AC2F-C6EBC3A7E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798F6B-83B2-854A-B447-3BBFE4D2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71197-FF94-CA45-B2C2-D5ECCBA9D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A8C62-BC76-2D40-952F-99B2A61A78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4315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F37DD4-D67B-2D4E-90B1-9413A15A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1958D7-F6E6-774B-AC41-DD2F176BD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A2F025-18C0-1F4D-9BFD-8EF78EFCA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504C26-2B5E-3B43-9966-BEC055B44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C5E5F4-17D1-1945-8DD7-638B58B20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A8C62-BC76-2D40-952F-99B2A61A78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6054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839908-EF43-134C-A851-0260AF1EA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13ED9A9-C8FF-FD4A-8930-5A1FBE89A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CEF4C7-BB01-0A49-8E4B-E4C3B37C7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B913F6-4E9D-864B-B9AE-D0217E2F7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6092221-BCFE-A54B-B28B-F7C2626D6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A8C62-BC76-2D40-952F-99B2A61A78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0997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9D7C5-DE26-3C4A-AE5C-7728082AD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D8412B-9827-CC40-975E-6633A3F03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AF72E79-21CC-4D4F-B0A2-984E755676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445FBCA-2976-FC4C-8271-BDB9C35DE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81FA4C-6BE3-E440-A984-ACC00C4C1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15D636-DDB1-7C48-9915-3F245F114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A8C62-BC76-2D40-952F-99B2A61A78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1977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C947EA-2604-F643-9CA1-7C4C3E616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DB9B874-A76E-4E47-99A8-87A414E53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81889C-E7D8-4948-8938-0165A4BFA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7BAB9A5-843F-7241-80F9-D1C4E2BFB0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1D16E8F-5643-5947-BFEB-C8C25C8AE5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296F82-7381-5F40-9143-DA0F8DF64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EB390E-0B58-7E48-81F1-EC48B4D6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46BCDC3-8905-E749-BE83-9ECB53235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A8C62-BC76-2D40-952F-99B2A61A78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3390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FCF2CD-BBB9-7A4E-94D1-52265B1C2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D38FA1-575B-C747-B29A-8124B6ACE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B39F459-82DD-1742-B54D-06DA7423F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6DDF858-B6C1-5641-A5D1-76F7FB207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A8C62-BC76-2D40-952F-99B2A61A78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7141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CD5AD94-DCB3-1347-9505-AE2D23C49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60AF5F0-6345-0D4D-92ED-89B5B9905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60E6AC1-E99F-DE4D-A5C4-45273F57B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A8C62-BC76-2D40-952F-99B2A61A78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4335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7A4DC9-3796-3040-AEA4-8AB8F9012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01D068-4EE9-0245-B52E-E5AA7FA8E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DCEF4F-0B80-1D42-AB8F-00183A3454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69C8DFB-E11C-614A-BDF7-5EDF50325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844D00-88DF-D443-8FAE-537E39CF1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B9B634C-35D3-914A-A4F0-BE707A986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A8C62-BC76-2D40-952F-99B2A61A78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950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7AD1DC-D8D1-F441-8CD1-40A0686AD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19860BF-D50E-3946-A359-4DDE6C6DC2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4AE5D23-A069-434F-9E65-2730F4BCE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053306-CA72-C24B-889C-FD1BF2167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7EF61B7-5F62-AD40-B97E-65433C282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5372E5-421E-904D-B61B-48CB27D6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A8C62-BC76-2D40-952F-99B2A61A78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5032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6AF37-BAFE-084D-87AF-B9789EEC9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B3E4A6D-2DF8-E94A-96FF-1BCF68DAA1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07343F-0DC6-1E46-BFE5-06ECDC412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74A9C0-F843-8E4D-8856-E7D438108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0A527A-AD26-2C41-8596-D72E499E1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A8C62-BC76-2D40-952F-99B2A61A78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53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D8B2992-5893-0C4F-ADCF-237867EDE0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4AC9939-692F-5E48-8C19-64102B9F0F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1899DE-5EC7-0447-B27B-1D4FE3264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14B32-1227-5845-88C4-71EE45E0A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8E69A4-E2D9-3D4C-B41C-3409CC57D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A8C62-BC76-2D40-952F-99B2A61A78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50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E9B1E5A-28FD-C043-A778-5FD2EAB39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4E402C-1229-C84E-9A84-26B8E17CD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17B511E-32AD-984E-A9BF-376E74BAD5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80DEBF-D0E5-3D4C-9C1F-A8728C7BD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2F1640-F638-CD4F-858C-A1F336AE7D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A8C62-BC76-2D40-952F-99B2A61A78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1264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3B3337-F217-584E-A1C7-0B99A5D320CC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9C2B16-7212-754D-B0CA-E448B76B9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97E3D6-68CA-4141-99D1-28E5FD24F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7" name="Titre 7">
            <a:extLst>
              <a:ext uri="{FF2B5EF4-FFF2-40B4-BE49-F238E27FC236}">
                <a16:creationId xmlns:a16="http://schemas.microsoft.com/office/drawing/2014/main" id="{CE567E04-CBB1-AD4C-9E78-F23479325BF9}"/>
              </a:ext>
            </a:extLst>
          </p:cNvPr>
          <p:cNvSpPr txBox="1">
            <a:spLocks/>
          </p:cNvSpPr>
          <p:nvPr/>
        </p:nvSpPr>
        <p:spPr>
          <a:xfrm>
            <a:off x="587829" y="1151807"/>
            <a:ext cx="10580007" cy="285273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CH" dirty="0"/>
              <a:t>Utilisation du garrot «CAT»</a:t>
            </a:r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441B79D9-6DF9-2649-A1B9-F999F4B9E01E}"/>
              </a:ext>
            </a:extLst>
          </p:cNvPr>
          <p:cNvSpPr txBox="1">
            <a:spLocks/>
          </p:cNvSpPr>
          <p:nvPr/>
        </p:nvSpPr>
        <p:spPr>
          <a:xfrm>
            <a:off x="587829" y="4338095"/>
            <a:ext cx="10580007" cy="150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CH" dirty="0"/>
              <a:t>CAT (Combat Application Tourniquet)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B99F7EE-5D2E-7544-8B40-E86FF614CAC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4" t="19274" r="7716" b="24676"/>
          <a:stretch/>
        </p:blipFill>
        <p:spPr>
          <a:xfrm>
            <a:off x="6587068" y="2586541"/>
            <a:ext cx="5200650" cy="350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910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3B3337-F217-584E-A1C7-0B99A5D320CC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9C2B16-7212-754D-B0CA-E448B76B9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97E3D6-68CA-4141-99D1-28E5FD24F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8BCD4D-4762-024D-BC0D-C70E4D135F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8463"/>
            <a:ext cx="7134696" cy="339953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A258343-FAF8-F44F-B564-6E3D2B41E375}"/>
              </a:ext>
            </a:extLst>
          </p:cNvPr>
          <p:cNvSpPr txBox="1"/>
          <p:nvPr/>
        </p:nvSpPr>
        <p:spPr>
          <a:xfrm>
            <a:off x="0" y="177800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Chaque globule rouge compte!!!</a:t>
            </a:r>
          </a:p>
        </p:txBody>
      </p:sp>
    </p:spTree>
    <p:extLst>
      <p:ext uri="{BB962C8B-B14F-4D97-AF65-F5344CB8AC3E}">
        <p14:creationId xmlns:p14="http://schemas.microsoft.com/office/powerpoint/2010/main" val="2647342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3B3337-F217-584E-A1C7-0B99A5D320CC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9C2B16-7212-754D-B0CA-E448B76B9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97E3D6-68CA-4141-99D1-28E5FD24F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7" name="Titre 3">
            <a:extLst>
              <a:ext uri="{FF2B5EF4-FFF2-40B4-BE49-F238E27FC236}">
                <a16:creationId xmlns:a16="http://schemas.microsoft.com/office/drawing/2014/main" id="{7225F570-7122-BA4F-9007-AA2E83494620}"/>
              </a:ext>
            </a:extLst>
          </p:cNvPr>
          <p:cNvSpPr txBox="1">
            <a:spLocks/>
          </p:cNvSpPr>
          <p:nvPr/>
        </p:nvSpPr>
        <p:spPr>
          <a:xfrm>
            <a:off x="838200" y="852486"/>
            <a:ext cx="7543800" cy="8382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CH" dirty="0"/>
              <a:t>Fonctionnement</a:t>
            </a:r>
          </a:p>
        </p:txBody>
      </p:sp>
      <p:pic>
        <p:nvPicPr>
          <p:cNvPr id="8" name="Espace réservé du contenu 6">
            <a:extLst>
              <a:ext uri="{FF2B5EF4-FFF2-40B4-BE49-F238E27FC236}">
                <a16:creationId xmlns:a16="http://schemas.microsoft.com/office/drawing/2014/main" id="{F7BFD9DE-84F0-1447-8E6B-EFB3C18047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646" y="2157967"/>
            <a:ext cx="4495268" cy="37864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Espace réservé du contenu 9">
            <a:extLst>
              <a:ext uri="{FF2B5EF4-FFF2-40B4-BE49-F238E27FC236}">
                <a16:creationId xmlns:a16="http://schemas.microsoft.com/office/drawing/2014/main" id="{8143BC8B-F297-304D-8546-9095FD3937A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" t="5865" r="18574" b="18744"/>
          <a:stretch/>
        </p:blipFill>
        <p:spPr>
          <a:xfrm>
            <a:off x="6021977" y="2157967"/>
            <a:ext cx="5212080" cy="37859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5465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3B3337-F217-584E-A1C7-0B99A5D320CC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9C2B16-7212-754D-B0CA-E448B76B9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97E3D6-68CA-4141-99D1-28E5FD24F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33C0BF6C-A8F5-B440-8AA7-83D77724D7B3}"/>
              </a:ext>
            </a:extLst>
          </p:cNvPr>
          <p:cNvSpPr txBox="1">
            <a:spLocks/>
          </p:cNvSpPr>
          <p:nvPr/>
        </p:nvSpPr>
        <p:spPr>
          <a:xfrm>
            <a:off x="838200" y="852486"/>
            <a:ext cx="7543800" cy="8382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CH" dirty="0"/>
              <a:t>Pour quels traumatismes?</a:t>
            </a:r>
          </a:p>
        </p:txBody>
      </p:sp>
      <p:pic>
        <p:nvPicPr>
          <p:cNvPr id="11" name="Picture 3" descr="9781284041736_CH13_FIGF11.jpg">
            <a:extLst>
              <a:ext uri="{FF2B5EF4-FFF2-40B4-BE49-F238E27FC236}">
                <a16:creationId xmlns:a16="http://schemas.microsoft.com/office/drawing/2014/main" id="{DB8CDC77-6BE1-E74F-824A-1A02E4B81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2027" y="1967920"/>
            <a:ext cx="3496168" cy="26074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9" descr="9781284041736_CH10_FIGF16B.jpg">
            <a:extLst>
              <a:ext uri="{FF2B5EF4-FFF2-40B4-BE49-F238E27FC236}">
                <a16:creationId xmlns:a16="http://schemas.microsoft.com/office/drawing/2014/main" id="{D4238704-2A80-2A46-9F4A-4C2D866B82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6400" y="4049134"/>
            <a:ext cx="2357328" cy="2079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 2">
            <a:extLst>
              <a:ext uri="{FF2B5EF4-FFF2-40B4-BE49-F238E27FC236}">
                <a16:creationId xmlns:a16="http://schemas.microsoft.com/office/drawing/2014/main" id="{58E3B8CC-65DD-9D4C-B40F-DD2885D0C6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300" y="3414134"/>
            <a:ext cx="3526910" cy="26381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">
            <a:extLst>
              <a:ext uri="{FF2B5EF4-FFF2-40B4-BE49-F238E27FC236}">
                <a16:creationId xmlns:a16="http://schemas.microsoft.com/office/drawing/2014/main" id="{7006E229-ECA2-B34A-9094-9153472F07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7" y="1967919"/>
            <a:ext cx="2199429" cy="16488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9106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3B3337-F217-584E-A1C7-0B99A5D320CC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9C2B16-7212-754D-B0CA-E448B76B9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97E3D6-68CA-4141-99D1-28E5FD24F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15" name="Espace réservé du contenu 3">
            <a:extLst>
              <a:ext uri="{FF2B5EF4-FFF2-40B4-BE49-F238E27FC236}">
                <a16:creationId xmlns:a16="http://schemas.microsoft.com/office/drawing/2014/main" id="{59630671-6FBE-3747-86F3-028196D5C0F6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918754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itchFamily="2" charset="2"/>
              <a:buChar char="§"/>
            </a:pPr>
            <a:r>
              <a:rPr lang="fr-CH" altLang="fr-FR" sz="2000" dirty="0">
                <a:solidFill>
                  <a:srgbClr val="0070C0"/>
                </a:solidFill>
                <a:latin typeface="+mj-lt"/>
              </a:rPr>
              <a:t>C’est crucial pour </a:t>
            </a:r>
            <a:r>
              <a:rPr lang="fr-CH" altLang="fr-FR" sz="2000" b="1" dirty="0">
                <a:solidFill>
                  <a:srgbClr val="0070C0"/>
                </a:solidFill>
                <a:latin typeface="+mj-lt"/>
              </a:rPr>
              <a:t>stopper la perte sanguine et maintenir la perfusion</a:t>
            </a:r>
            <a:r>
              <a:rPr lang="fr-CH" altLang="fr-FR" sz="2000" dirty="0">
                <a:solidFill>
                  <a:srgbClr val="0070C0"/>
                </a:solidFill>
                <a:latin typeface="+mj-lt"/>
              </a:rPr>
              <a:t>.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fr-FR" altLang="fr-FR" sz="2000" b="1" dirty="0">
                <a:solidFill>
                  <a:srgbClr val="0070C0"/>
                </a:solidFill>
                <a:latin typeface="+mj-lt"/>
                <a:ea typeface="MS PGothic" panose="020B0600070205080204" pitchFamily="34" charset="-128"/>
              </a:rPr>
              <a:t>A savoir que l’hémorragie interne ne peut être traitée sur les lieux de l’accident</a:t>
            </a:r>
            <a:r>
              <a:rPr lang="fr-FR" altLang="fr-FR" sz="2000" dirty="0">
                <a:solidFill>
                  <a:srgbClr val="0070C0"/>
                </a:solidFill>
                <a:latin typeface="+mj-lt"/>
                <a:ea typeface="MS PGothic" panose="020B0600070205080204" pitchFamily="34" charset="-128"/>
              </a:rPr>
              <a:t>.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fr-FR" altLang="fr-FR" sz="2000" dirty="0">
                <a:solidFill>
                  <a:srgbClr val="0070C0"/>
                </a:solidFill>
                <a:latin typeface="+mj-lt"/>
                <a:ea typeface="MS PGothic" panose="020B0600070205080204" pitchFamily="34" charset="-128"/>
              </a:rPr>
              <a:t>Par contre, l’hémorragie externe doit elle être contrôlée au plus vite.</a:t>
            </a:r>
            <a:endParaRPr lang="fr-CH" altLang="fr-FR" sz="20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16" name="Espace réservé du contenu 4">
            <a:extLst>
              <a:ext uri="{FF2B5EF4-FFF2-40B4-BE49-F238E27FC236}">
                <a16:creationId xmlns:a16="http://schemas.microsoft.com/office/drawing/2014/main" id="{11400132-7D03-5740-A694-FB82D6CEEFC5}"/>
              </a:ext>
            </a:extLst>
          </p:cNvPr>
          <p:cNvSpPr txBox="1">
            <a:spLocks/>
          </p:cNvSpPr>
          <p:nvPr/>
        </p:nvSpPr>
        <p:spPr>
          <a:xfrm>
            <a:off x="838199" y="3670753"/>
            <a:ext cx="9715500" cy="279536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8775" indent="-358775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fr-CH" altLang="fr-FR" sz="2000" dirty="0">
                <a:solidFill>
                  <a:srgbClr val="0070C0"/>
                </a:solidFill>
                <a:latin typeface="+mj-lt"/>
              </a:rPr>
              <a:t>Techniques graduelles allant toujours du plus simple au plus «avancé»</a:t>
            </a:r>
          </a:p>
          <a:p>
            <a:pPr marL="914400" lvl="1" indent="-457200">
              <a:buSzPct val="50000"/>
              <a:buFont typeface="+mj-lt"/>
              <a:buAutoNum type="arabicPeriod"/>
            </a:pPr>
            <a:r>
              <a:rPr lang="fr-CH" altLang="fr-FR" sz="2000" b="1" dirty="0">
                <a:solidFill>
                  <a:srgbClr val="0070C0"/>
                </a:solidFill>
                <a:latin typeface="+mj-lt"/>
              </a:rPr>
              <a:t>Compression directe</a:t>
            </a:r>
          </a:p>
          <a:p>
            <a:pPr marL="914400" lvl="1" indent="-457200">
              <a:buSzPct val="50000"/>
              <a:buFont typeface="+mj-lt"/>
              <a:buAutoNum type="arabicPeriod"/>
            </a:pPr>
            <a:r>
              <a:rPr lang="fr-CH" altLang="fr-FR" sz="2000" b="1" dirty="0">
                <a:solidFill>
                  <a:srgbClr val="0070C0"/>
                </a:solidFill>
                <a:latin typeface="+mj-lt"/>
              </a:rPr>
              <a:t>Pansement compressif</a:t>
            </a:r>
          </a:p>
          <a:p>
            <a:pPr marL="914400" lvl="1" indent="-457200">
              <a:buSzPct val="50000"/>
              <a:buFont typeface="+mj-lt"/>
              <a:buAutoNum type="arabicPeriod"/>
            </a:pPr>
            <a:r>
              <a:rPr lang="fr-CH" altLang="fr-FR" sz="2000" b="1" dirty="0">
                <a:solidFill>
                  <a:srgbClr val="0070C0"/>
                </a:solidFill>
                <a:latin typeface="+mj-lt"/>
              </a:rPr>
              <a:t>Garrot</a:t>
            </a:r>
          </a:p>
          <a:p>
            <a:pPr marL="914400" lvl="1" indent="-457200">
              <a:buSzPct val="50000"/>
              <a:buFont typeface="+mj-lt"/>
              <a:buAutoNum type="arabicPeriod"/>
            </a:pPr>
            <a:r>
              <a:rPr lang="fr-CH" altLang="fr-FR" sz="2000" b="1" dirty="0">
                <a:solidFill>
                  <a:srgbClr val="0070C0"/>
                </a:solidFill>
                <a:latin typeface="+mj-lt"/>
              </a:rPr>
              <a:t>Immobilisation des fractures</a:t>
            </a:r>
          </a:p>
          <a:p>
            <a:pPr marL="914400" lvl="1" indent="-457200">
              <a:buSzPct val="50000"/>
              <a:buFont typeface="+mj-lt"/>
              <a:buAutoNum type="arabicPeriod"/>
            </a:pPr>
            <a:r>
              <a:rPr lang="fr-CH" altLang="fr-FR" sz="2000" b="1" dirty="0">
                <a:solidFill>
                  <a:srgbClr val="0070C0"/>
                </a:solidFill>
                <a:latin typeface="+mj-lt"/>
              </a:rPr>
              <a:t>Agents hémostatiques topique «modernes»</a:t>
            </a:r>
          </a:p>
          <a:p>
            <a:pPr marL="914400" lvl="1" indent="-457200">
              <a:buSzPct val="50000"/>
              <a:buFont typeface="+mj-lt"/>
              <a:buAutoNum type="arabicPeriod"/>
            </a:pPr>
            <a:r>
              <a:rPr lang="fr-CH" altLang="fr-FR" sz="2000" b="1" dirty="0">
                <a:solidFill>
                  <a:srgbClr val="0070C0"/>
                </a:solidFill>
                <a:latin typeface="+mj-lt"/>
              </a:rPr>
              <a:t>Hémorragie interne contrôlée en salle d’opération</a:t>
            </a:r>
          </a:p>
          <a:p>
            <a:endParaRPr lang="fr-CH" dirty="0"/>
          </a:p>
        </p:txBody>
      </p:sp>
      <p:sp>
        <p:nvSpPr>
          <p:cNvPr id="17" name="Titre 2">
            <a:extLst>
              <a:ext uri="{FF2B5EF4-FFF2-40B4-BE49-F238E27FC236}">
                <a16:creationId xmlns:a16="http://schemas.microsoft.com/office/drawing/2014/main" id="{ADAA4757-0E60-784F-B65B-B996A5E66164}"/>
              </a:ext>
            </a:extLst>
          </p:cNvPr>
          <p:cNvSpPr txBox="1">
            <a:spLocks/>
          </p:cNvSpPr>
          <p:nvPr/>
        </p:nvSpPr>
        <p:spPr>
          <a:xfrm>
            <a:off x="838200" y="852486"/>
            <a:ext cx="7543800" cy="8382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CH"/>
              <a:t>Contrôle de l’hémorragie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51486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3B3337-F217-584E-A1C7-0B99A5D320CC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9C2B16-7212-754D-B0CA-E448B76B9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97E3D6-68CA-4141-99D1-28E5FD24F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8" name="Titre 4">
            <a:extLst>
              <a:ext uri="{FF2B5EF4-FFF2-40B4-BE49-F238E27FC236}">
                <a16:creationId xmlns:a16="http://schemas.microsoft.com/office/drawing/2014/main" id="{BC8B4BBC-0C16-7A48-ADB1-FDF698A6F9D9}"/>
              </a:ext>
            </a:extLst>
          </p:cNvPr>
          <p:cNvSpPr txBox="1">
            <a:spLocks/>
          </p:cNvSpPr>
          <p:nvPr/>
        </p:nvSpPr>
        <p:spPr>
          <a:xfrm>
            <a:off x="838200" y="852486"/>
            <a:ext cx="7543800" cy="8382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CH" dirty="0"/>
              <a:t>Premières mesures</a:t>
            </a:r>
          </a:p>
        </p:txBody>
      </p:sp>
      <p:sp>
        <p:nvSpPr>
          <p:cNvPr id="9" name="Espace réservé du contenu 5">
            <a:extLst>
              <a:ext uri="{FF2B5EF4-FFF2-40B4-BE49-F238E27FC236}">
                <a16:creationId xmlns:a16="http://schemas.microsoft.com/office/drawing/2014/main" id="{74BA30A7-F922-1645-AC02-FAEE903737A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CH" altLang="fr-FR" dirty="0"/>
              <a:t>Maîtrise de l’hémorragie externe </a:t>
            </a:r>
            <a:r>
              <a:rPr lang="fr-CH" altLang="fr-FR" sz="1400" dirty="0"/>
              <a:t>(selon directives 2015 NAEMT)</a:t>
            </a:r>
            <a:endParaRPr lang="fr-CH" sz="1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98F523-B733-FC4E-A75E-3CF6E0B97429}"/>
              </a:ext>
            </a:extLst>
          </p:cNvPr>
          <p:cNvSpPr/>
          <p:nvPr/>
        </p:nvSpPr>
        <p:spPr>
          <a:xfrm>
            <a:off x="4407956" y="2540083"/>
            <a:ext cx="2303463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CH" sz="1800" dirty="0"/>
              <a:t>Compression manuelle directe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82D2DD-668B-C942-9F22-A9CBA3C53C8C}"/>
              </a:ext>
            </a:extLst>
          </p:cNvPr>
          <p:cNvSpPr/>
          <p:nvPr/>
        </p:nvSpPr>
        <p:spPr>
          <a:xfrm>
            <a:off x="4419068" y="3258427"/>
            <a:ext cx="2281238" cy="576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CH" sz="1800" dirty="0"/>
              <a:t>Relais pansement compressif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CD36E3-3B23-DE4C-A88D-650C401915BC}"/>
              </a:ext>
            </a:extLst>
          </p:cNvPr>
          <p:cNvSpPr/>
          <p:nvPr/>
        </p:nvSpPr>
        <p:spPr>
          <a:xfrm>
            <a:off x="4417481" y="3912673"/>
            <a:ext cx="2282825" cy="600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CH" sz="1800" dirty="0"/>
              <a:t>Contrôle de l’hémorragie?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769BB1-9FF3-904C-864A-7BB6D2F8F340}"/>
              </a:ext>
            </a:extLst>
          </p:cNvPr>
          <p:cNvSpPr/>
          <p:nvPr/>
        </p:nvSpPr>
        <p:spPr>
          <a:xfrm>
            <a:off x="8100021" y="4053609"/>
            <a:ext cx="725487" cy="276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CH" sz="1800" dirty="0"/>
              <a:t>OUI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5B7E4B-AAB3-2345-8AF9-DB59087ED456}"/>
              </a:ext>
            </a:extLst>
          </p:cNvPr>
          <p:cNvSpPr/>
          <p:nvPr/>
        </p:nvSpPr>
        <p:spPr>
          <a:xfrm>
            <a:off x="5093375" y="4566758"/>
            <a:ext cx="914400" cy="360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CH" sz="1800" dirty="0"/>
              <a:t>NON</a:t>
            </a:r>
          </a:p>
        </p:txBody>
      </p:sp>
      <p:pic>
        <p:nvPicPr>
          <p:cNvPr id="18" name="Picture 6" descr="C:\Users\DuplainF\AppData\Local\Microsoft\Windows\Temporary Internet Files\Content.IE5\2RRUQA57\hospital-39398_960_720[1].png">
            <a:extLst>
              <a:ext uri="{FF2B5EF4-FFF2-40B4-BE49-F238E27FC236}">
                <a16:creationId xmlns:a16="http://schemas.microsoft.com/office/drawing/2014/main" id="{47FAC548-B0B4-D14F-A636-692FA2B02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9129" y="3621201"/>
            <a:ext cx="112712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3AF586D-253E-C043-8E2D-30EA33807869}"/>
              </a:ext>
            </a:extLst>
          </p:cNvPr>
          <p:cNvSpPr/>
          <p:nvPr/>
        </p:nvSpPr>
        <p:spPr>
          <a:xfrm>
            <a:off x="4794925" y="4992179"/>
            <a:ext cx="1511300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CH" sz="1800" dirty="0"/>
              <a:t>Localisation?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0EE54A-60C1-3942-BB5D-EF1115D50D69}"/>
              </a:ext>
            </a:extLst>
          </p:cNvPr>
          <p:cNvSpPr/>
          <p:nvPr/>
        </p:nvSpPr>
        <p:spPr>
          <a:xfrm>
            <a:off x="1618735" y="4600066"/>
            <a:ext cx="192246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CH" sz="1800" dirty="0"/>
              <a:t>Extrémité (bras et jambes)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FE3AE0-0AD3-CF4E-80F0-6C24834E2B62}"/>
              </a:ext>
            </a:extLst>
          </p:cNvPr>
          <p:cNvSpPr/>
          <p:nvPr/>
        </p:nvSpPr>
        <p:spPr>
          <a:xfrm>
            <a:off x="7815541" y="4623084"/>
            <a:ext cx="171132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CH" sz="1800" dirty="0"/>
              <a:t>Tronc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1770D61F-CA7E-DF4E-9FEA-BD8478C48674}"/>
              </a:ext>
            </a:extLst>
          </p:cNvPr>
          <p:cNvSpPr/>
          <p:nvPr/>
        </p:nvSpPr>
        <p:spPr>
          <a:xfrm>
            <a:off x="1618735" y="5581141"/>
            <a:ext cx="192246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CH" sz="1800" dirty="0"/>
              <a:t>Pose garrot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504AE491-FF52-9645-AA62-7FFCEC085C2E}"/>
              </a:ext>
            </a:extLst>
          </p:cNvPr>
          <p:cNvSpPr/>
          <p:nvPr/>
        </p:nvSpPr>
        <p:spPr>
          <a:xfrm>
            <a:off x="7815541" y="5581141"/>
            <a:ext cx="170656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CH" sz="1400" dirty="0"/>
              <a:t>Agent hémostatique</a:t>
            </a:r>
          </a:p>
        </p:txBody>
      </p:sp>
      <p:sp>
        <p:nvSpPr>
          <p:cNvPr id="24" name="Flèche droite 17">
            <a:extLst>
              <a:ext uri="{FF2B5EF4-FFF2-40B4-BE49-F238E27FC236}">
                <a16:creationId xmlns:a16="http://schemas.microsoft.com/office/drawing/2014/main" id="{1128720A-0D6A-6D4F-AC3F-33FA868FDDAA}"/>
              </a:ext>
            </a:extLst>
          </p:cNvPr>
          <p:cNvSpPr/>
          <p:nvPr/>
        </p:nvSpPr>
        <p:spPr>
          <a:xfrm>
            <a:off x="6856400" y="4128868"/>
            <a:ext cx="1098513" cy="156319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/>
          </a:p>
        </p:txBody>
      </p:sp>
      <p:sp>
        <p:nvSpPr>
          <p:cNvPr id="25" name="Flèche droite 18">
            <a:extLst>
              <a:ext uri="{FF2B5EF4-FFF2-40B4-BE49-F238E27FC236}">
                <a16:creationId xmlns:a16="http://schemas.microsoft.com/office/drawing/2014/main" id="{FF012596-3302-0149-BA28-62123577CA80}"/>
              </a:ext>
            </a:extLst>
          </p:cNvPr>
          <p:cNvSpPr/>
          <p:nvPr/>
        </p:nvSpPr>
        <p:spPr>
          <a:xfrm>
            <a:off x="8969691" y="4128868"/>
            <a:ext cx="1002045" cy="156319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/>
          </a:p>
        </p:txBody>
      </p:sp>
      <p:sp>
        <p:nvSpPr>
          <p:cNvPr id="26" name="Flèche gauche 19">
            <a:extLst>
              <a:ext uri="{FF2B5EF4-FFF2-40B4-BE49-F238E27FC236}">
                <a16:creationId xmlns:a16="http://schemas.microsoft.com/office/drawing/2014/main" id="{E58A6EA3-9390-C049-8EF7-A2936FC40062}"/>
              </a:ext>
            </a:extLst>
          </p:cNvPr>
          <p:cNvSpPr/>
          <p:nvPr/>
        </p:nvSpPr>
        <p:spPr>
          <a:xfrm rot="1307121">
            <a:off x="3634860" y="5211814"/>
            <a:ext cx="1008062" cy="12878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/>
          </a:p>
        </p:txBody>
      </p:sp>
      <p:sp>
        <p:nvSpPr>
          <p:cNvPr id="27" name="Flèche droite 20">
            <a:extLst>
              <a:ext uri="{FF2B5EF4-FFF2-40B4-BE49-F238E27FC236}">
                <a16:creationId xmlns:a16="http://schemas.microsoft.com/office/drawing/2014/main" id="{6034C4F8-CFC3-3744-B4B6-A1153EAC81B7}"/>
              </a:ext>
            </a:extLst>
          </p:cNvPr>
          <p:cNvSpPr/>
          <p:nvPr/>
        </p:nvSpPr>
        <p:spPr>
          <a:xfrm rot="20375116">
            <a:off x="6496328" y="5188182"/>
            <a:ext cx="1063625" cy="1364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/>
          </a:p>
        </p:txBody>
      </p:sp>
      <p:sp>
        <p:nvSpPr>
          <p:cNvPr id="28" name="Flèche à angle droit 27">
            <a:extLst>
              <a:ext uri="{FF2B5EF4-FFF2-40B4-BE49-F238E27FC236}">
                <a16:creationId xmlns:a16="http://schemas.microsoft.com/office/drawing/2014/main" id="{E34CD666-FA84-9C46-B487-C00339B9E6A8}"/>
              </a:ext>
            </a:extLst>
          </p:cNvPr>
          <p:cNvSpPr/>
          <p:nvPr/>
        </p:nvSpPr>
        <p:spPr>
          <a:xfrm>
            <a:off x="10428721" y="4927121"/>
            <a:ext cx="319275" cy="1245900"/>
          </a:xfrm>
          <a:prstGeom prst="bentUp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/>
          </a:p>
        </p:txBody>
      </p:sp>
      <p:sp>
        <p:nvSpPr>
          <p:cNvPr id="29" name="Flèche droite 22">
            <a:extLst>
              <a:ext uri="{FF2B5EF4-FFF2-40B4-BE49-F238E27FC236}">
                <a16:creationId xmlns:a16="http://schemas.microsoft.com/office/drawing/2014/main" id="{2926C232-67BD-6A48-9F27-F121FC346647}"/>
              </a:ext>
            </a:extLst>
          </p:cNvPr>
          <p:cNvSpPr/>
          <p:nvPr/>
        </p:nvSpPr>
        <p:spPr>
          <a:xfrm>
            <a:off x="3720584" y="6000097"/>
            <a:ext cx="3906837" cy="160481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/>
          </a:p>
        </p:txBody>
      </p:sp>
      <p:sp>
        <p:nvSpPr>
          <p:cNvPr id="30" name="Bulle ronde 29">
            <a:extLst>
              <a:ext uri="{FF2B5EF4-FFF2-40B4-BE49-F238E27FC236}">
                <a16:creationId xmlns:a16="http://schemas.microsoft.com/office/drawing/2014/main" id="{BBAC8551-BB3A-EA40-8FBE-4D5CE1B9939B}"/>
              </a:ext>
            </a:extLst>
          </p:cNvPr>
          <p:cNvSpPr/>
          <p:nvPr/>
        </p:nvSpPr>
        <p:spPr>
          <a:xfrm>
            <a:off x="9080002" y="1187662"/>
            <a:ext cx="2697437" cy="1404903"/>
          </a:xfrm>
          <a:prstGeom prst="wedgeEllipse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CH" sz="1400" dirty="0">
                <a:solidFill>
                  <a:schemeClr val="tx1"/>
                </a:solidFill>
              </a:rPr>
              <a:t>En pensant systématiquement à sa protection personnelle!!</a:t>
            </a:r>
          </a:p>
          <a:p>
            <a:pPr algn="ctr">
              <a:defRPr/>
            </a:pPr>
            <a:r>
              <a:rPr lang="fr-CH" sz="1400" b="1" i="1" dirty="0">
                <a:solidFill>
                  <a:schemeClr val="tx1"/>
                </a:solidFill>
              </a:rPr>
              <a:t>(penser aux gants)</a:t>
            </a:r>
          </a:p>
        </p:txBody>
      </p:sp>
    </p:spTree>
    <p:extLst>
      <p:ext uri="{BB962C8B-B14F-4D97-AF65-F5344CB8AC3E}">
        <p14:creationId xmlns:p14="http://schemas.microsoft.com/office/powerpoint/2010/main" val="278970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3B3337-F217-584E-A1C7-0B99A5D320CC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9C2B16-7212-754D-B0CA-E448B76B9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97E3D6-68CA-4141-99D1-28E5FD24F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31" name="Titre 4">
            <a:extLst>
              <a:ext uri="{FF2B5EF4-FFF2-40B4-BE49-F238E27FC236}">
                <a16:creationId xmlns:a16="http://schemas.microsoft.com/office/drawing/2014/main" id="{8A657FA4-8091-384D-9744-CC6827554B42}"/>
              </a:ext>
            </a:extLst>
          </p:cNvPr>
          <p:cNvSpPr txBox="1">
            <a:spLocks/>
          </p:cNvSpPr>
          <p:nvPr/>
        </p:nvSpPr>
        <p:spPr>
          <a:xfrm>
            <a:off x="838200" y="852486"/>
            <a:ext cx="7543800" cy="8382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CH"/>
              <a:t>Localisation de la pose</a:t>
            </a:r>
            <a:endParaRPr lang="fr-CH" dirty="0"/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397E2214-0BCB-9046-ADDB-C598220BCD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1" b="38809"/>
          <a:stretch/>
        </p:blipFill>
        <p:spPr bwMode="auto">
          <a:xfrm>
            <a:off x="2160814" y="1967919"/>
            <a:ext cx="7543800" cy="4238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561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3B3337-F217-584E-A1C7-0B99A5D320CC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9C2B16-7212-754D-B0CA-E448B76B9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97E3D6-68CA-4141-99D1-28E5FD24F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62586626-B80D-8F4B-817A-D46422805B8F}"/>
              </a:ext>
            </a:extLst>
          </p:cNvPr>
          <p:cNvSpPr txBox="1">
            <a:spLocks/>
          </p:cNvSpPr>
          <p:nvPr/>
        </p:nvSpPr>
        <p:spPr>
          <a:xfrm>
            <a:off x="838200" y="852486"/>
            <a:ext cx="7543800" cy="8382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CH" dirty="0"/>
              <a:t>Contrôle de l’efficacité du garrot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137E522-41B0-114E-8832-B3F8ED96EE60}"/>
              </a:ext>
            </a:extLst>
          </p:cNvPr>
          <p:cNvSpPr txBox="1">
            <a:spLocks/>
          </p:cNvSpPr>
          <p:nvPr/>
        </p:nvSpPr>
        <p:spPr>
          <a:xfrm>
            <a:off x="986588" y="2188029"/>
            <a:ext cx="10367211" cy="398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CH" altLang="fr-FR" b="1" dirty="0">
                <a:solidFill>
                  <a:srgbClr val="0070C0"/>
                </a:solidFill>
                <a:latin typeface="+mj-lt"/>
              </a:rPr>
              <a:t>Plus d’hémorragie extériorisée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CH" altLang="fr-FR" b="1" dirty="0">
                <a:solidFill>
                  <a:srgbClr val="0070C0"/>
                </a:solidFill>
                <a:latin typeface="+mj-lt"/>
              </a:rPr>
              <a:t>Abolition du pouls artériel distal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CH" altLang="fr-FR" b="1" dirty="0">
                <a:solidFill>
                  <a:srgbClr val="0070C0"/>
                </a:solidFill>
                <a:latin typeface="+mj-lt"/>
              </a:rPr>
              <a:t>Bien noter l’heure de pose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CH" altLang="fr-FR" b="1" dirty="0">
                <a:solidFill>
                  <a:srgbClr val="0070C0"/>
                </a:solidFill>
                <a:latin typeface="+mj-lt"/>
              </a:rPr>
              <a:t>Informer que le patient est porteur d’un garrot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CH" altLang="fr-FR" b="1" dirty="0">
                <a:solidFill>
                  <a:srgbClr val="0070C0"/>
                </a:solidFill>
                <a:latin typeface="+mj-lt"/>
              </a:rPr>
              <a:t>Surveillance régulière de l’efficacité du garrot</a:t>
            </a:r>
          </a:p>
        </p:txBody>
      </p:sp>
    </p:spTree>
    <p:extLst>
      <p:ext uri="{BB962C8B-B14F-4D97-AF65-F5344CB8AC3E}">
        <p14:creationId xmlns:p14="http://schemas.microsoft.com/office/powerpoint/2010/main" val="2547577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3B3337-F217-584E-A1C7-0B99A5D320CC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9C2B16-7212-754D-B0CA-E448B76B9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97E3D6-68CA-4141-99D1-28E5FD24F2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33C0BF6C-A8F5-B440-8AA7-83D77724D7B3}"/>
              </a:ext>
            </a:extLst>
          </p:cNvPr>
          <p:cNvSpPr txBox="1">
            <a:spLocks/>
          </p:cNvSpPr>
          <p:nvPr/>
        </p:nvSpPr>
        <p:spPr>
          <a:xfrm>
            <a:off x="870636" y="1612774"/>
            <a:ext cx="7543800" cy="8382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CH" dirty="0"/>
              <a:t>Une vidéo en exemple…</a:t>
            </a:r>
          </a:p>
        </p:txBody>
      </p:sp>
      <p:pic>
        <p:nvPicPr>
          <p:cNvPr id="2" name="Média en ligne 1" descr="tir policiers et pose du CAT.mp4">
            <a:hlinkClick r:id="" action="ppaction://media"/>
            <a:extLst>
              <a:ext uri="{FF2B5EF4-FFF2-40B4-BE49-F238E27FC236}">
                <a16:creationId xmlns:a16="http://schemas.microsoft.com/office/drawing/2014/main" id="{D59600C9-9330-254B-BC9B-B023BA67BC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28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1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3B3337-F217-584E-A1C7-0B99A5D320CC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9C2B16-7212-754D-B0CA-E448B76B9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97E3D6-68CA-4141-99D1-28E5FD24F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EE2FC2DD-DE7D-D344-9C84-62015C65E495}"/>
              </a:ext>
            </a:extLst>
          </p:cNvPr>
          <p:cNvSpPr txBox="1">
            <a:spLocks/>
          </p:cNvSpPr>
          <p:nvPr/>
        </p:nvSpPr>
        <p:spPr>
          <a:xfrm>
            <a:off x="838200" y="852486"/>
            <a:ext cx="7543800" cy="8382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CH"/>
              <a:t>A quoi penser en plus?</a:t>
            </a:r>
            <a:endParaRPr lang="fr-CH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A59EC628-7AF9-6740-B7C5-C1D6D07463C7}"/>
              </a:ext>
            </a:extLst>
          </p:cNvPr>
          <p:cNvSpPr txBox="1">
            <a:spLocks/>
          </p:cNvSpPr>
          <p:nvPr/>
        </p:nvSpPr>
        <p:spPr>
          <a:xfrm>
            <a:off x="838200" y="2188029"/>
            <a:ext cx="10515600" cy="398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CH" altLang="fr-FR" dirty="0">
                <a:solidFill>
                  <a:srgbClr val="0070C0"/>
                </a:solidFill>
                <a:latin typeface="+mj-lt"/>
              </a:rPr>
              <a:t>Préserver la température corporelle de la victime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CH" altLang="fr-FR" dirty="0">
                <a:solidFill>
                  <a:srgbClr val="0070C0"/>
                </a:solidFill>
                <a:latin typeface="+mj-lt"/>
              </a:rPr>
              <a:t>Le réchauffement est essentiel car </a:t>
            </a:r>
            <a:r>
              <a:rPr lang="fr-CH" altLang="fr-FR" b="1" dirty="0">
                <a:solidFill>
                  <a:srgbClr val="0070C0"/>
                </a:solidFill>
              </a:rPr>
              <a:t>si la température baisse de 1°C</a:t>
            </a:r>
            <a:r>
              <a:rPr lang="fr-CH" altLang="fr-FR" dirty="0">
                <a:solidFill>
                  <a:srgbClr val="0070C0"/>
                </a:solidFill>
                <a:latin typeface="+mj-lt"/>
              </a:rPr>
              <a:t>, les fonctions d’</a:t>
            </a:r>
            <a:r>
              <a:rPr lang="fr-CH" altLang="fr-FR" b="1" dirty="0">
                <a:solidFill>
                  <a:srgbClr val="0070C0"/>
                </a:solidFill>
              </a:rPr>
              <a:t>hémostase du plasma s’abaissent de 10 %.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0ECBE2C-61CA-B24A-9FDA-5A92520BB9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0" y="4130676"/>
            <a:ext cx="57150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89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3B3337-F217-584E-A1C7-0B99A5D320CC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9C2B16-7212-754D-B0CA-E448B76B9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97E3D6-68CA-4141-99D1-28E5FD24F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pic>
        <p:nvPicPr>
          <p:cNvPr id="8" name="Picture 2" descr="Résultat de recherche d'images pour &quot;question&quot;">
            <a:extLst>
              <a:ext uri="{FF2B5EF4-FFF2-40B4-BE49-F238E27FC236}">
                <a16:creationId xmlns:a16="http://schemas.microsoft.com/office/drawing/2014/main" id="{E4F98154-0C94-7842-B48C-342CA8FD2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510" y="2648532"/>
            <a:ext cx="407670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8">
            <a:extLst>
              <a:ext uri="{FF2B5EF4-FFF2-40B4-BE49-F238E27FC236}">
                <a16:creationId xmlns:a16="http://schemas.microsoft.com/office/drawing/2014/main" id="{4EFCA1AA-D797-FE46-AAC7-7C12AFA71106}"/>
              </a:ext>
            </a:extLst>
          </p:cNvPr>
          <p:cNvSpPr txBox="1">
            <a:spLocks/>
          </p:cNvSpPr>
          <p:nvPr/>
        </p:nvSpPr>
        <p:spPr>
          <a:xfrm>
            <a:off x="838200" y="852486"/>
            <a:ext cx="7543800" cy="8382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CH"/>
              <a:t>Questions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1150787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225</Words>
  <Application>Microsoft Macintosh PowerPoint</Application>
  <PresentationFormat>Grand écran</PresentationFormat>
  <Paragraphs>42</Paragraphs>
  <Slides>11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Michel Hintzy</dc:creator>
  <cp:lastModifiedBy>Michel Hintzy</cp:lastModifiedBy>
  <cp:revision>7</cp:revision>
  <cp:lastPrinted>2019-08-24T07:28:28Z</cp:lastPrinted>
  <dcterms:created xsi:type="dcterms:W3CDTF">2019-06-16T20:19:50Z</dcterms:created>
  <dcterms:modified xsi:type="dcterms:W3CDTF">2019-09-08T12:09:27Z</dcterms:modified>
</cp:coreProperties>
</file>